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660"/>
  </p:normalViewPr>
  <p:slideViewPr>
    <p:cSldViewPr>
      <p:cViewPr varScale="1">
        <p:scale>
          <a:sx n="84" d="100"/>
          <a:sy n="84" d="100"/>
        </p:scale>
        <p:origin x="-14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D84B-12E1-4343-BF74-39C2CD96261F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7F203-31E2-4A81-B7E0-9FBFB1B42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frm=1&amp;source=images&amp;cd=&amp;cad=rja&amp;uact=8&amp;ved=0ahUKEwjEn6zBquLKAhWG7SYKHROCBqwQjRwIBw&amp;url=https://www.pinterest.com/ladydinahs/happy-cats/&amp;psig=AFQjCNFn2_re-YI4hqQzOQO1LDttutyjVw&amp;ust=1454820401401939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697868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Gong xi,	</a:t>
            </a:r>
            <a:r>
              <a:rPr lang="en-US" sz="3600" dirty="0"/>
              <a:t>g</a:t>
            </a:r>
            <a:r>
              <a:rPr lang="en-US" sz="3600" dirty="0" smtClean="0"/>
              <a:t>ong xi , </a:t>
            </a:r>
            <a:r>
              <a:rPr lang="en-US" sz="3600" dirty="0" err="1" smtClean="0"/>
              <a:t>xin</a:t>
            </a:r>
            <a:r>
              <a:rPr lang="en-US" sz="3600" dirty="0" smtClean="0"/>
              <a:t> </a:t>
            </a:r>
            <a:r>
              <a:rPr lang="en-US" sz="3600" dirty="0" err="1" smtClean="0"/>
              <a:t>nian</a:t>
            </a:r>
            <a:r>
              <a:rPr lang="en-US" sz="3600" dirty="0" smtClean="0"/>
              <a:t> </a:t>
            </a:r>
            <a:r>
              <a:rPr lang="en-US" sz="3600" dirty="0" err="1" smtClean="0"/>
              <a:t>hao</a:t>
            </a:r>
            <a:r>
              <a:rPr lang="en-US" sz="3600" dirty="0" smtClean="0"/>
              <a:t> !</a:t>
            </a:r>
            <a:endParaRPr lang="en-US" sz="36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66800" y="608720"/>
            <a:ext cx="533400" cy="88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2125683" y="558140"/>
            <a:ext cx="332509" cy="101160"/>
          </a:xfrm>
          <a:custGeom>
            <a:avLst/>
            <a:gdLst>
              <a:gd name="connsiteX0" fmla="*/ 0 w 332509"/>
              <a:gd name="connsiteY0" fmla="*/ 95003 h 101160"/>
              <a:gd name="connsiteX1" fmla="*/ 190005 w 332509"/>
              <a:gd name="connsiteY1" fmla="*/ 95003 h 101160"/>
              <a:gd name="connsiteX2" fmla="*/ 201881 w 332509"/>
              <a:gd name="connsiteY2" fmla="*/ 95003 h 101160"/>
              <a:gd name="connsiteX3" fmla="*/ 332509 w 332509"/>
              <a:gd name="connsiteY3" fmla="*/ 11876 h 101160"/>
              <a:gd name="connsiteX4" fmla="*/ 332509 w 332509"/>
              <a:gd name="connsiteY4" fmla="*/ 11876 h 101160"/>
              <a:gd name="connsiteX5" fmla="*/ 296883 w 332509"/>
              <a:gd name="connsiteY5" fmla="*/ 0 h 10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01160">
                <a:moveTo>
                  <a:pt x="0" y="95003"/>
                </a:moveTo>
                <a:lnTo>
                  <a:pt x="190005" y="95003"/>
                </a:lnTo>
                <a:cubicBezTo>
                  <a:pt x="223652" y="95003"/>
                  <a:pt x="178130" y="108857"/>
                  <a:pt x="201881" y="95003"/>
                </a:cubicBezTo>
                <a:cubicBezTo>
                  <a:pt x="225632" y="81149"/>
                  <a:pt x="332509" y="11876"/>
                  <a:pt x="332509" y="11876"/>
                </a:cubicBezTo>
                <a:lnTo>
                  <a:pt x="332509" y="11876"/>
                </a:lnTo>
                <a:lnTo>
                  <a:pt x="296883" y="0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895600" y="659300"/>
            <a:ext cx="53340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3841126" y="539783"/>
            <a:ext cx="332509" cy="101160"/>
          </a:xfrm>
          <a:custGeom>
            <a:avLst/>
            <a:gdLst>
              <a:gd name="connsiteX0" fmla="*/ 0 w 332509"/>
              <a:gd name="connsiteY0" fmla="*/ 95003 h 101160"/>
              <a:gd name="connsiteX1" fmla="*/ 190005 w 332509"/>
              <a:gd name="connsiteY1" fmla="*/ 95003 h 101160"/>
              <a:gd name="connsiteX2" fmla="*/ 201881 w 332509"/>
              <a:gd name="connsiteY2" fmla="*/ 95003 h 101160"/>
              <a:gd name="connsiteX3" fmla="*/ 332509 w 332509"/>
              <a:gd name="connsiteY3" fmla="*/ 11876 h 101160"/>
              <a:gd name="connsiteX4" fmla="*/ 332509 w 332509"/>
              <a:gd name="connsiteY4" fmla="*/ 11876 h 101160"/>
              <a:gd name="connsiteX5" fmla="*/ 296883 w 332509"/>
              <a:gd name="connsiteY5" fmla="*/ 0 h 101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09" h="101160">
                <a:moveTo>
                  <a:pt x="0" y="95003"/>
                </a:moveTo>
                <a:lnTo>
                  <a:pt x="190005" y="95003"/>
                </a:lnTo>
                <a:cubicBezTo>
                  <a:pt x="223652" y="95003"/>
                  <a:pt x="178130" y="108857"/>
                  <a:pt x="201881" y="95003"/>
                </a:cubicBezTo>
                <a:cubicBezTo>
                  <a:pt x="225632" y="81149"/>
                  <a:pt x="332509" y="11876"/>
                  <a:pt x="332509" y="11876"/>
                </a:cubicBezTo>
                <a:lnTo>
                  <a:pt x="332509" y="11876"/>
                </a:lnTo>
                <a:lnTo>
                  <a:pt x="296883" y="0"/>
                </a:lnTo>
              </a:path>
            </a:pathLst>
          </a:cu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572000" y="607670"/>
            <a:ext cx="457200" cy="105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6096000" y="659300"/>
            <a:ext cx="304800" cy="1789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127668" y="522514"/>
            <a:ext cx="403761" cy="206114"/>
          </a:xfrm>
          <a:custGeom>
            <a:avLst/>
            <a:gdLst>
              <a:gd name="connsiteX0" fmla="*/ 0 w 403761"/>
              <a:gd name="connsiteY0" fmla="*/ 0 h 206114"/>
              <a:gd name="connsiteX1" fmla="*/ 35626 w 403761"/>
              <a:gd name="connsiteY1" fmla="*/ 142504 h 206114"/>
              <a:gd name="connsiteX2" fmla="*/ 95002 w 403761"/>
              <a:gd name="connsiteY2" fmla="*/ 166255 h 206114"/>
              <a:gd name="connsiteX3" fmla="*/ 225631 w 403761"/>
              <a:gd name="connsiteY3" fmla="*/ 201881 h 206114"/>
              <a:gd name="connsiteX4" fmla="*/ 403761 w 403761"/>
              <a:gd name="connsiteY4" fmla="*/ 59377 h 206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761" h="206114">
                <a:moveTo>
                  <a:pt x="0" y="0"/>
                </a:moveTo>
                <a:cubicBezTo>
                  <a:pt x="9896" y="57397"/>
                  <a:pt x="19792" y="114795"/>
                  <a:pt x="35626" y="142504"/>
                </a:cubicBezTo>
                <a:cubicBezTo>
                  <a:pt x="51460" y="170213"/>
                  <a:pt x="63335" y="156359"/>
                  <a:pt x="95002" y="166255"/>
                </a:cubicBezTo>
                <a:cubicBezTo>
                  <a:pt x="126670" y="176151"/>
                  <a:pt x="174171" y="219694"/>
                  <a:pt x="225631" y="201881"/>
                </a:cubicBezTo>
                <a:cubicBezTo>
                  <a:pt x="277091" y="184068"/>
                  <a:pt x="340426" y="121722"/>
                  <a:pt x="403761" y="593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333999" y="539783"/>
            <a:ext cx="381001" cy="208967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1645057"/>
            <a:ext cx="350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2017 Year </a:t>
            </a:r>
            <a:r>
              <a:rPr lang="en-US" sz="4400" dirty="0" smtClean="0"/>
              <a:t>of the </a:t>
            </a:r>
            <a:r>
              <a:rPr lang="en-US" sz="4400" dirty="0" smtClean="0"/>
              <a:t>Rooster</a:t>
            </a:r>
          </a:p>
          <a:p>
            <a:r>
              <a:rPr lang="en-US" sz="4400" dirty="0" smtClean="0"/>
              <a:t>  __    _</a:t>
            </a:r>
          </a:p>
          <a:p>
            <a:r>
              <a:rPr lang="en-US" sz="4400" dirty="0" smtClean="0"/>
              <a:t>(</a:t>
            </a:r>
            <a:r>
              <a:rPr lang="en-US" sz="4400" dirty="0" err="1" smtClean="0"/>
              <a:t>geng</a:t>
            </a:r>
            <a:r>
              <a:rPr lang="en-US" sz="4400" dirty="0" smtClean="0"/>
              <a:t> </a:t>
            </a:r>
            <a:r>
              <a:rPr lang="en-US" sz="4400" dirty="0" err="1" smtClean="0"/>
              <a:t>ji</a:t>
            </a:r>
            <a:r>
              <a:rPr lang="en-US" sz="4400" dirty="0" smtClean="0"/>
              <a:t>)</a:t>
            </a:r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  <p:pic>
        <p:nvPicPr>
          <p:cNvPr id="16386" name="Picture 2" descr="Image result for chinese new year ro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752600"/>
            <a:ext cx="4876799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368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2400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" y="0"/>
            <a:ext cx="13716000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Quicky</a:t>
            </a:r>
            <a:r>
              <a:rPr lang="en-US" sz="3200" dirty="0" smtClean="0">
                <a:solidFill>
                  <a:srgbClr val="FF0000"/>
                </a:solidFill>
              </a:rPr>
              <a:t> Stereochemistry review: part 2- 2 </a:t>
            </a:r>
            <a:r>
              <a:rPr lang="en-US" sz="3200" dirty="0" err="1" smtClean="0">
                <a:solidFill>
                  <a:srgbClr val="FF0000"/>
                </a:solidFill>
              </a:rPr>
              <a:t>chiral</a:t>
            </a:r>
            <a:r>
              <a:rPr lang="en-US" sz="3200" dirty="0" smtClean="0">
                <a:solidFill>
                  <a:srgbClr val="FF0000"/>
                </a:solidFill>
              </a:rPr>
              <a:t> center language &amp; images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1447800"/>
          <a:ext cx="5473700" cy="1463675"/>
        </p:xfrm>
        <a:graphic>
          <a:graphicData uri="http://schemas.openxmlformats.org/presentationml/2006/ole">
            <p:oleObj spid="_x0000_s1034" name="ChemSketch" r:id="rId3" imgW="5474208" imgH="1463040" progId="ACD.ChemSketch.20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5334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Which 3D projection below does the Fischer structure on the right correspond to ? </a:t>
            </a:r>
            <a:endParaRPr lang="en-US" sz="2400" b="1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934200" y="1524000"/>
          <a:ext cx="1066800" cy="1582567"/>
        </p:xfrm>
        <a:graphic>
          <a:graphicData uri="http://schemas.openxmlformats.org/presentationml/2006/ole">
            <p:oleObj spid="_x0000_s1035" name="ChemSketch" r:id="rId4" imgW="768096" imgH="1139952" progId="ACD.ChemSketch.20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31242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	          B		C		D		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Stereochemistry review part 2  (cont.)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124200" y="1219200"/>
            <a:ext cx="16002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3657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Term for mirror image pair that is </a:t>
            </a:r>
            <a:r>
              <a:rPr lang="en-US" sz="2800" b="1" dirty="0" err="1" smtClean="0"/>
              <a:t>superimposable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1148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Meso</a:t>
            </a:r>
            <a:r>
              <a:rPr lang="en-US" sz="2800" b="1" dirty="0" smtClean="0">
                <a:solidFill>
                  <a:srgbClr val="FF0000"/>
                </a:solidFill>
              </a:rPr>
              <a:t> structures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8006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Not mirror images; not </a:t>
            </a:r>
            <a:r>
              <a:rPr lang="en-US" sz="2800" b="1" dirty="0" err="1" smtClean="0"/>
              <a:t>superimposable</a:t>
            </a:r>
            <a:r>
              <a:rPr lang="en-US" sz="2800" b="1" dirty="0" smtClean="0"/>
              <a:t> ….we are ….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257800"/>
            <a:ext cx="3048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Diastereomers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Stereochemistry review part 2  (cont.)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14400" y="914400"/>
          <a:ext cx="1658938" cy="2079405"/>
        </p:xfrm>
        <a:graphic>
          <a:graphicData uri="http://schemas.openxmlformats.org/presentationml/2006/ole">
            <p:oleObj spid="_x0000_s3082" name="ChemSketch" r:id="rId3" imgW="1033272" imgH="1295400" progId="ACD.ChemSketch.20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905000" y="990600"/>
            <a:ext cx="1371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81400" y="609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 or S ?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445329" y="571500"/>
            <a:ext cx="533400" cy="6858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81200" y="1676400"/>
            <a:ext cx="1295400" cy="457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1600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 or S ?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339935" y="1587200"/>
            <a:ext cx="6096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24200" y="2590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Bob and his mirror image Bobby form a_______________________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68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“Bob”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2895600"/>
            <a:ext cx="3207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Enantiomeric</a:t>
            </a:r>
            <a:r>
              <a:rPr lang="en-US" sz="3200" b="1" dirty="0" smtClean="0">
                <a:solidFill>
                  <a:srgbClr val="FF0000"/>
                </a:solidFill>
              </a:rPr>
              <a:t> pair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4038600"/>
          <a:ext cx="1471613" cy="2031871"/>
        </p:xfrm>
        <a:graphic>
          <a:graphicData uri="http://schemas.openxmlformats.org/presentationml/2006/ole">
            <p:oleObj spid="_x0000_s3083" name="ChemSketch" r:id="rId4" imgW="938784" imgH="1295400" progId="ACD.ChemSketch.20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36576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</a:t>
            </a:r>
            <a:r>
              <a:rPr lang="en-US" sz="3200" dirty="0" err="1" smtClean="0"/>
              <a:t>Babs</a:t>
            </a:r>
            <a:r>
              <a:rPr lang="en-US" sz="3200" dirty="0" smtClean="0"/>
              <a:t>”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1828800" y="4800600"/>
            <a:ext cx="1143000" cy="457200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00400" y="447106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 or S ?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001552" y="4382447"/>
            <a:ext cx="457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352800" y="53340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Babs</a:t>
            </a:r>
            <a:r>
              <a:rPr lang="en-US" sz="2800" dirty="0" smtClean="0"/>
              <a:t> and her mirror image </a:t>
            </a:r>
            <a:r>
              <a:rPr lang="en-US" sz="2800" dirty="0" err="1" smtClean="0"/>
              <a:t>Babette</a:t>
            </a:r>
            <a:r>
              <a:rPr lang="en-US" sz="2800" dirty="0" smtClean="0"/>
              <a:t> form a_______________________ 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56388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Meso</a:t>
            </a:r>
            <a:r>
              <a:rPr lang="en-US" sz="2800" b="1" dirty="0" smtClean="0">
                <a:solidFill>
                  <a:srgbClr val="FF0000"/>
                </a:solidFill>
              </a:rPr>
              <a:t> structure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  <p:bldP spid="12" grpId="0" animBg="1"/>
      <p:bldP spid="13" grpId="0"/>
      <p:bldP spid="14" grpId="0"/>
      <p:bldP spid="15" grpId="0"/>
      <p:bldP spid="17" grpId="0"/>
      <p:bldP spid="20" grpId="0"/>
      <p:bldP spid="21" grpId="0" animBg="1"/>
      <p:bldP spid="22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Stereochemistry review part 2  (cont.)</a:t>
            </a:r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52400" y="990600"/>
          <a:ext cx="3519862" cy="1905000"/>
        </p:xfrm>
        <a:graphic>
          <a:graphicData uri="http://schemas.openxmlformats.org/presentationml/2006/ole">
            <p:oleObj spid="_x0000_s4102" name="ChemSketch" r:id="rId3" imgW="2484120" imgH="1344168" progId="ACD.ChemSketch.20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7620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Jim and Jam will be: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Chemically different     physically same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Chemically same           physically same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Chemically different     physically different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Chemically same	   physically same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Jim		Jam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2766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Jim is ___________________ </a:t>
            </a:r>
            <a:r>
              <a:rPr lang="en-US" sz="2800" dirty="0" smtClean="0"/>
              <a:t>(rhymes with </a:t>
            </a:r>
            <a:r>
              <a:rPr lang="en-US" sz="2800" dirty="0" err="1" smtClean="0"/>
              <a:t>Jethro</a:t>
            </a:r>
            <a:r>
              <a:rPr lang="en-US" sz="2800" dirty="0" smtClean="0"/>
              <a:t>)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267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Jam is ___________________ </a:t>
            </a:r>
            <a:r>
              <a:rPr lang="en-US" sz="2800" dirty="0" smtClean="0"/>
              <a:t>(the other one…)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0480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Erythro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4114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Threo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E6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1E62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Any day doing Organic chemistry is a</a:t>
            </a:r>
            <a:r>
              <a:rPr lang="en-US" sz="3200" smtClean="0"/>
              <a:t>: </a:t>
            </a:r>
            <a:endParaRPr lang="en-US" sz="3200" dirty="0" smtClean="0"/>
          </a:p>
          <a:p>
            <a:r>
              <a:rPr lang="en-US" sz="3200" dirty="0" smtClean="0"/>
              <a:t>__________________________</a:t>
            </a:r>
            <a:endParaRPr lang="en-US" sz="3200" dirty="0"/>
          </a:p>
        </p:txBody>
      </p:sp>
      <p:pic>
        <p:nvPicPr>
          <p:cNvPr id="5124" name="Picture 4" descr="https://s-media-cache-ak0.pinimg.com/236x/3e/df/d9/3edfd9e668676cf349b52556abe8f8a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905000"/>
            <a:ext cx="3505200" cy="4827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Stereochemistry review part 2  (cont.)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1066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Good day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182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ChemSketch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fong</dc:creator>
  <cp:lastModifiedBy>fong</cp:lastModifiedBy>
  <cp:revision>11</cp:revision>
  <dcterms:created xsi:type="dcterms:W3CDTF">2016-02-06T04:02:47Z</dcterms:created>
  <dcterms:modified xsi:type="dcterms:W3CDTF">2017-01-31T00:49:59Z</dcterms:modified>
</cp:coreProperties>
</file>