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0F74-2631-44CB-A7BE-22F2805C8A3D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02A57-F879-425B-AC38-D196DD0A81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73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02A57-F879-425B-AC38-D196DD0A81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2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10E69-5345-443C-B17A-BABC24266178}" type="datetimeFigureOut">
              <a:rPr lang="en-US" smtClean="0"/>
              <a:pPr/>
              <a:t>3/10/2017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535DA-424C-4F58-8814-40288FCA62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jB9a2Ls8zSAhVH6IMKHXEWCbgQjRwIBw&amp;url=https%3A%2F%2Fchronicleflask.com%2F2013%2F09%2F28%2Fphabulous-phenol%2F&amp;psig=AFQjCNGIJ-dSvzW3ZIWJxwKDlZWSW3dfLw&amp;ust=1489251165906064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2286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‘</a:t>
            </a:r>
            <a:r>
              <a:rPr lang="en-US" sz="3600" b="1" dirty="0" err="1" smtClean="0"/>
              <a:t>Selectflor</a:t>
            </a:r>
            <a:r>
              <a:rPr lang="en-US" sz="3600" b="1" dirty="0" smtClean="0"/>
              <a:t>’  = F-TEDA-2BF</a:t>
            </a:r>
            <a:r>
              <a:rPr lang="en-US" sz="3600" b="1" baseline="-25000" dirty="0" smtClean="0"/>
              <a:t>4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5052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F-TEDA-2BF</a:t>
            </a:r>
            <a:r>
              <a:rPr lang="en-US" sz="3600" baseline="-25000" dirty="0" smtClean="0"/>
              <a:t>4</a:t>
            </a: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b="1" dirty="0" smtClean="0">
                <a:sym typeface="Wingdings" pitchFamily="2" charset="2"/>
              </a:rPr>
              <a:t>F</a:t>
            </a:r>
            <a:r>
              <a:rPr lang="en-US" sz="3600" b="1" baseline="30000" dirty="0" smtClean="0">
                <a:sym typeface="Wingdings" pitchFamily="2" charset="2"/>
              </a:rPr>
              <a:t>+</a:t>
            </a:r>
            <a:r>
              <a:rPr lang="en-US" sz="3600" b="1" dirty="0" smtClean="0">
                <a:sym typeface="Wingdings" pitchFamily="2" charset="2"/>
              </a:rPr>
              <a:t>  </a:t>
            </a:r>
            <a:r>
              <a:rPr lang="en-US" sz="3600" dirty="0" smtClean="0">
                <a:sym typeface="Wingdings" pitchFamily="2" charset="2"/>
              </a:rPr>
              <a:t>+ BF</a:t>
            </a:r>
            <a:r>
              <a:rPr lang="en-US" sz="3600" baseline="-25000" dirty="0" smtClean="0">
                <a:sym typeface="Wingdings" pitchFamily="2" charset="2"/>
              </a:rPr>
              <a:t>4</a:t>
            </a:r>
            <a:r>
              <a:rPr lang="en-US" sz="3600" baseline="30000" dirty="0" smtClean="0">
                <a:sym typeface="Wingdings" pitchFamily="2" charset="2"/>
              </a:rPr>
              <a:t>-</a:t>
            </a:r>
            <a:r>
              <a:rPr lang="en-US" sz="3600" dirty="0" smtClean="0">
                <a:sym typeface="Wingdings" pitchFamily="2" charset="2"/>
              </a:rPr>
              <a:t> +(TEDA-BF</a:t>
            </a:r>
            <a:r>
              <a:rPr lang="en-US" sz="3600" baseline="-25000" dirty="0" smtClean="0">
                <a:sym typeface="Wingdings" pitchFamily="2" charset="2"/>
              </a:rPr>
              <a:t>4</a:t>
            </a:r>
            <a:r>
              <a:rPr lang="en-US" sz="3600" dirty="0" smtClean="0">
                <a:sym typeface="Wingdings" pitchFamily="2" charset="2"/>
              </a:rPr>
              <a:t>)</a:t>
            </a:r>
            <a:r>
              <a:rPr lang="en-US" sz="3600" baseline="30000" dirty="0" smtClean="0">
                <a:sym typeface="Wingdings" pitchFamily="2" charset="2"/>
              </a:rPr>
              <a:t>-</a:t>
            </a:r>
            <a:endParaRPr lang="en-US" sz="3600" dirty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533400" y="1066800"/>
          <a:ext cx="2667000" cy="2026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ChemSketch" r:id="rId3" imgW="1673280" imgH="1271160" progId="ACD.ChemSketch.20">
                  <p:embed/>
                </p:oleObj>
              </mc:Choice>
              <mc:Fallback>
                <p:oleObj name="ChemSketch" r:id="rId3" imgW="1673280" imgH="12711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066800"/>
                        <a:ext cx="2667000" cy="2026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990600" y="2438400"/>
            <a:ext cx="1066800" cy="2286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371600" y="1676400"/>
            <a:ext cx="1219200" cy="7620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048000" y="2057400"/>
          <a:ext cx="2013614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ChemSketch" r:id="rId5" imgW="926640" imgH="350640" progId="ACD.ChemSketch.20">
                  <p:embed/>
                </p:oleObj>
              </mc:Choice>
              <mc:Fallback>
                <p:oleObj name="ChemSketch" r:id="rId5" imgW="926640" imgH="3506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057400"/>
                        <a:ext cx="2013614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6400800" y="1292364"/>
          <a:ext cx="2510700" cy="1908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ChemSketch" r:id="rId7" imgW="1673280" imgH="1271160" progId="ACD.ChemSketch.20">
                  <p:embed/>
                </p:oleObj>
              </mc:Choice>
              <mc:Fallback>
                <p:oleObj name="ChemSketch" r:id="rId7" imgW="1673280" imgH="127116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292364"/>
                        <a:ext cx="2510700" cy="19080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7162800" y="1905000"/>
            <a:ext cx="106680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762000" y="2590800"/>
            <a:ext cx="228600" cy="7620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838200" y="2362200"/>
            <a:ext cx="76200" cy="38100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 35"/>
          <p:cNvSpPr/>
          <p:nvPr/>
        </p:nvSpPr>
        <p:spPr>
          <a:xfrm>
            <a:off x="560681" y="2210741"/>
            <a:ext cx="342430" cy="306681"/>
          </a:xfrm>
          <a:custGeom>
            <a:avLst/>
            <a:gdLst>
              <a:gd name="connsiteX0" fmla="*/ 116652 w 342430"/>
              <a:gd name="connsiteY0" fmla="*/ 306681 h 306681"/>
              <a:gd name="connsiteX1" fmla="*/ 3763 w 342430"/>
              <a:gd name="connsiteY1" fmla="*/ 103481 h 306681"/>
              <a:gd name="connsiteX2" fmla="*/ 94075 w 342430"/>
              <a:gd name="connsiteY2" fmla="*/ 1881 h 306681"/>
              <a:gd name="connsiteX3" fmla="*/ 342430 w 342430"/>
              <a:gd name="connsiteY3" fmla="*/ 92192 h 306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430" h="306681">
                <a:moveTo>
                  <a:pt x="116652" y="306681"/>
                </a:moveTo>
                <a:cubicBezTo>
                  <a:pt x="62089" y="230481"/>
                  <a:pt x="7526" y="154281"/>
                  <a:pt x="3763" y="103481"/>
                </a:cubicBezTo>
                <a:cubicBezTo>
                  <a:pt x="0" y="52681"/>
                  <a:pt x="37631" y="3762"/>
                  <a:pt x="94075" y="1881"/>
                </a:cubicBezTo>
                <a:cubicBezTo>
                  <a:pt x="150519" y="0"/>
                  <a:pt x="342430" y="92192"/>
                  <a:pt x="342430" y="92192"/>
                </a:cubicBezTo>
              </a:path>
            </a:pathLst>
          </a:cu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257800" y="21336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</a:t>
            </a:r>
            <a:r>
              <a:rPr lang="en-US" sz="2800" b="1" baseline="30000" dirty="0" smtClean="0"/>
              <a:t>+</a:t>
            </a:r>
            <a:endParaRPr lang="en-US" sz="2800" b="1" dirty="0"/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1447800" y="2514600"/>
            <a:ext cx="15240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371600" y="2514600"/>
            <a:ext cx="304800" cy="76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2133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304800" y="30480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Abbreviated version of</a:t>
            </a:r>
            <a:r>
              <a:rPr lang="en-US" sz="2800" b="1" dirty="0" smtClean="0"/>
              <a:t> F</a:t>
            </a:r>
            <a:r>
              <a:rPr lang="en-US" sz="2800" b="1" baseline="30000" dirty="0" smtClean="0"/>
              <a:t>+</a:t>
            </a:r>
            <a:r>
              <a:rPr lang="en-US" sz="2800" b="1" dirty="0" smtClean="0"/>
              <a:t> </a:t>
            </a:r>
            <a:r>
              <a:rPr lang="en-US" sz="2800" dirty="0" smtClean="0"/>
              <a:t>generating reaction</a:t>
            </a:r>
            <a:endParaRPr lang="en-US" sz="2800" dirty="0"/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3352800" y="4953000"/>
          <a:ext cx="4624880" cy="1619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ChemSketch" r:id="rId9" imgW="2045160" imgH="716400" progId="ACD.ChemSketch.20">
                  <p:embed/>
                </p:oleObj>
              </mc:Choice>
              <mc:Fallback>
                <p:oleObj name="ChemSketch" r:id="rId9" imgW="2045160" imgH="71640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953000"/>
                        <a:ext cx="4624880" cy="16194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152400" y="4267200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Really</a:t>
            </a:r>
            <a:r>
              <a:rPr lang="en-US" sz="2800" dirty="0" smtClean="0"/>
              <a:t> abbreviated way of indicating  </a:t>
            </a:r>
            <a:r>
              <a:rPr lang="en-US" sz="2800" dirty="0" err="1" smtClean="0"/>
              <a:t>electrophilic</a:t>
            </a:r>
            <a:r>
              <a:rPr lang="en-US" sz="2800" dirty="0" smtClean="0"/>
              <a:t>, </a:t>
            </a:r>
            <a:r>
              <a:rPr lang="en-US" sz="2800" smtClean="0"/>
              <a:t>aromatic fluorination:</a:t>
            </a:r>
            <a:endParaRPr lang="en-US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6019800" y="2286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=Commercial fluorinating agent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6" grpId="0" animBg="1"/>
      <p:bldP spid="37" grpId="0"/>
      <p:bldP spid="42" grpId="0"/>
      <p:bldP spid="43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371600"/>
            <a:ext cx="5010150" cy="50101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7158" y="294382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Sir Joseph Lister used `carbolic acid’=phenol to sterilize surgical instruments and wounds</a:t>
            </a:r>
            <a:endParaRPr lang="en-US" sz="3200" dirty="0"/>
          </a:p>
        </p:txBody>
      </p:sp>
      <p:pic>
        <p:nvPicPr>
          <p:cNvPr id="12290" name="Picture 2" descr="Image result for listerine and phenol and carbolic acid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086421"/>
            <a:ext cx="22002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04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1" y="1524000"/>
            <a:ext cx="5865852" cy="40264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6800" y="2286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Examples of aniline-based clothing dyes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383" y="1513533"/>
            <a:ext cx="3002972" cy="475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335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Image result for cat sunning himself in beach chai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73368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90600" y="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ENJOY YOUR BREAK, MAGGOTS !</a:t>
            </a:r>
            <a:endParaRPr lang="en-US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65</Words>
  <Application>Microsoft Office PowerPoint</Application>
  <PresentationFormat>On-screen Show (4:3)</PresentationFormat>
  <Paragraphs>11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7</cp:revision>
  <dcterms:created xsi:type="dcterms:W3CDTF">2017-03-09T01:35:11Z</dcterms:created>
  <dcterms:modified xsi:type="dcterms:W3CDTF">2017-03-10T16:57:28Z</dcterms:modified>
</cp:coreProperties>
</file>