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8" autoAdjust="0"/>
    <p:restoredTop sz="94660"/>
  </p:normalViewPr>
  <p:slideViewPr>
    <p:cSldViewPr>
      <p:cViewPr varScale="1">
        <p:scale>
          <a:sx n="70" d="100"/>
          <a:sy n="70" d="100"/>
        </p:scale>
        <p:origin x="84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11E3B-0588-4EFF-B3B3-033AE08BC832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3134C-8444-4E68-AFD2-11C1D92EB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05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3134C-8444-4E68-AFD2-11C1D92EBD6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11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3134C-8444-4E68-AFD2-11C1D92EBD6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26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C0AD-42A7-4DF4-B0CC-B7C332891FCF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2434-CCA2-45BE-BC4F-48F03287A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C0AD-42A7-4DF4-B0CC-B7C332891FCF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2434-CCA2-45BE-BC4F-48F03287A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C0AD-42A7-4DF4-B0CC-B7C332891FCF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2434-CCA2-45BE-BC4F-48F03287A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C0AD-42A7-4DF4-B0CC-B7C332891FCF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2434-CCA2-45BE-BC4F-48F03287A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C0AD-42A7-4DF4-B0CC-B7C332891FCF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2434-CCA2-45BE-BC4F-48F03287A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C0AD-42A7-4DF4-B0CC-B7C332891FCF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2434-CCA2-45BE-BC4F-48F03287A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C0AD-42A7-4DF4-B0CC-B7C332891FCF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2434-CCA2-45BE-BC4F-48F03287A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C0AD-42A7-4DF4-B0CC-B7C332891FCF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2434-CCA2-45BE-BC4F-48F03287A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C0AD-42A7-4DF4-B0CC-B7C332891FCF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2434-CCA2-45BE-BC4F-48F03287A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C0AD-42A7-4DF4-B0CC-B7C332891FCF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2434-CCA2-45BE-BC4F-48F03287A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C0AD-42A7-4DF4-B0CC-B7C332891FCF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2434-CCA2-45BE-BC4F-48F03287A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0C0AD-42A7-4DF4-B0CC-B7C332891FCF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12434-CCA2-45BE-BC4F-48F03287A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9.e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www.google.com/url?sa=i&amp;rct=j&amp;q=&amp;esrc=s&amp;frm=1&amp;source=images&amp;cd=&amp;cad=rja&amp;uact=8&amp;ved=0CAcQjRw&amp;url=http://bonuscats.com/funny-cats/137-drunk-cats-21.html&amp;ei=HNMlVe6hN5K1sATG5YBY&amp;bvm=bv.90237346,d.cWc&amp;psig=AFQjCNFTQvpymsiWXZ6IdaEFzUHgBDjr1A&amp;ust=1428628332124776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result for cat and alcoh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3999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762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Drill and Practice: Reactions </a:t>
            </a:r>
            <a:r>
              <a:rPr lang="en-US" sz="4300" b="1" u="sng" dirty="0" smtClean="0">
                <a:solidFill>
                  <a:srgbClr val="FF0000"/>
                </a:solidFill>
              </a:rPr>
              <a:t>of </a:t>
            </a:r>
            <a:r>
              <a:rPr lang="en-US" sz="4400" dirty="0" smtClean="0">
                <a:solidFill>
                  <a:srgbClr val="FF0000"/>
                </a:solidFill>
              </a:rPr>
              <a:t>Alcohols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35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2286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Drill and practice : Reactions of ROH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2590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Old school, classic route</a:t>
            </a:r>
            <a:endParaRPr lang="en-US" sz="2400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19200" y="1600200"/>
          <a:ext cx="6302847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ChemSketch" r:id="rId3" imgW="3087720" imgH="691920" progId="ACD.ChemSketch.20">
                  <p:embed/>
                </p:oleObj>
              </mc:Choice>
              <mc:Fallback>
                <p:oleObj name="ChemSketch" r:id="rId3" imgW="3087720" imgH="6919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00200"/>
                        <a:ext cx="6302847" cy="141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0" y="1066800"/>
            <a:ext cx="2133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HBr</a:t>
            </a:r>
            <a:r>
              <a:rPr lang="en-US" sz="3200" b="1" dirty="0" smtClean="0">
                <a:solidFill>
                  <a:srgbClr val="FF0000"/>
                </a:solidFill>
              </a:rPr>
              <a:t>,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SO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reflux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1800" y="990600"/>
            <a:ext cx="2209800" cy="11430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447800" y="3200399"/>
          <a:ext cx="5867400" cy="131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ChemSketch" r:id="rId5" imgW="3087720" imgH="691920" progId="ACD.ChemSketch.20">
                  <p:embed/>
                </p:oleObj>
              </mc:Choice>
              <mc:Fallback>
                <p:oleObj name="ChemSketch" r:id="rId5" imgW="3087720" imgH="6919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00399"/>
                        <a:ext cx="5867400" cy="1315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438400" y="44196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New school, modern route 1</a:t>
            </a:r>
            <a:endParaRPr lang="en-US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3276600" y="3048000"/>
            <a:ext cx="1752600" cy="7620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352800" y="3124200"/>
            <a:ext cx="1600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PBr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(g)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6172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New school, modern route 2</a:t>
            </a:r>
            <a:endParaRPr lang="en-US" sz="2400" b="1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914400" y="4876800"/>
          <a:ext cx="6298395" cy="1383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ChemSketch" r:id="rId7" imgW="3194280" imgH="700920" progId="ACD.ChemSketch.20">
                  <p:embed/>
                </p:oleObj>
              </mc:Choice>
              <mc:Fallback>
                <p:oleObj name="ChemSketch" r:id="rId7" imgW="3194280" imgH="70092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876800"/>
                        <a:ext cx="6298395" cy="1383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2971800" y="4876800"/>
            <a:ext cx="1752600" cy="6096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048000" y="4876800"/>
            <a:ext cx="152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SOBr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0" grpId="0" animBg="1"/>
      <p:bldP spid="13" grpId="0"/>
      <p:bldP spid="14" grpId="0" animBg="1"/>
      <p:bldP spid="15" grpId="0" animBg="1"/>
      <p:bldP spid="16" grpId="0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2400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Drill and practice : Reactions of ROH (continued)</a:t>
            </a:r>
            <a:endParaRPr lang="en-US" sz="1600" b="1" dirty="0"/>
          </a:p>
        </p:txBody>
      </p:sp>
      <p:sp>
        <p:nvSpPr>
          <p:cNvPr id="5" name="Rectangle 4"/>
          <p:cNvSpPr/>
          <p:nvPr/>
        </p:nvSpPr>
        <p:spPr>
          <a:xfrm>
            <a:off x="3352800" y="533400"/>
            <a:ext cx="1828800" cy="8382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1981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Reaction name? </a:t>
            </a:r>
            <a:endParaRPr lang="en-US" sz="28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267200" y="2438400"/>
            <a:ext cx="2514600" cy="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52800" y="533400"/>
            <a:ext cx="17526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80% H</a:t>
            </a:r>
            <a:r>
              <a:rPr lang="en-US" sz="27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700" b="1" dirty="0" smtClean="0">
                <a:solidFill>
                  <a:srgbClr val="FF0000"/>
                </a:solidFill>
              </a:rPr>
              <a:t>SO</a:t>
            </a:r>
            <a:r>
              <a:rPr lang="en-US" sz="2700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sz="2700" b="1" dirty="0" smtClean="0">
                <a:solidFill>
                  <a:srgbClr val="FF0000"/>
                </a:solidFill>
              </a:rPr>
              <a:t>heat</a:t>
            </a:r>
            <a:endParaRPr lang="en-US" sz="27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4800" y="1905000"/>
            <a:ext cx="2438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DEHYDRATION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143000" y="609600"/>
          <a:ext cx="6019800" cy="1204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ChemSketch" r:id="rId3" imgW="2831760" imgH="567000" progId="ACD.ChemSketch.20">
                  <p:embed/>
                </p:oleObj>
              </mc:Choice>
              <mc:Fallback>
                <p:oleObj name="ChemSketch" r:id="rId3" imgW="2831760" imgH="56700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609600"/>
                        <a:ext cx="6019800" cy="12046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5715000" y="3048000"/>
            <a:ext cx="1295400" cy="11430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762000" y="4724400"/>
          <a:ext cx="456602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ChemSketch" r:id="rId5" imgW="2426040" imgH="728640" progId="ACD.ChemSketch.20">
                  <p:embed/>
                </p:oleObj>
              </mc:Choice>
              <mc:Fallback>
                <p:oleObj name="ChemSketch" r:id="rId5" imgW="2426040" imgH="72864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724400"/>
                        <a:ext cx="456602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5562600" y="4572000"/>
            <a:ext cx="2590800" cy="16002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5715000" y="4724400"/>
          <a:ext cx="2232845" cy="1141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ChemSketch" r:id="rId7" imgW="1140120" imgH="582120" progId="ACD.ChemSketch.20">
                  <p:embed/>
                </p:oleObj>
              </mc:Choice>
              <mc:Fallback>
                <p:oleObj name="ChemSketch" r:id="rId7" imgW="1140120" imgH="58212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724400"/>
                        <a:ext cx="2232845" cy="11413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124200" y="61722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Compound class ?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248400" y="6211669"/>
            <a:ext cx="1676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ether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5791200" y="3048000"/>
          <a:ext cx="1066800" cy="1131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ChemSketch" r:id="rId9" imgW="658440" imgH="698040" progId="ACD.ChemSketch.20">
                  <p:embed/>
                </p:oleObj>
              </mc:Choice>
              <mc:Fallback>
                <p:oleObj name="ChemSketch" r:id="rId9" imgW="658440" imgH="69804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048000"/>
                        <a:ext cx="1066800" cy="1131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2971800"/>
            <a:ext cx="4648200" cy="16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56275" y="2870776"/>
            <a:ext cx="4492025" cy="1608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1" grpId="0" animBg="1"/>
      <p:bldP spid="12" grpId="0" animBg="1"/>
      <p:bldP spid="17" grpId="0" animBg="1"/>
      <p:bldP spid="21" grpId="0" animBg="1"/>
      <p:bldP spid="24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Drill and practice : Reactions of ROH (continued)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71800" y="2514600"/>
            <a:ext cx="3810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Fischer </a:t>
            </a:r>
            <a:r>
              <a:rPr lang="en-US" sz="2800" b="1" dirty="0" err="1" smtClean="0">
                <a:solidFill>
                  <a:srgbClr val="FF0000"/>
                </a:solidFill>
              </a:rPr>
              <a:t>esterification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19913" y="685800"/>
          <a:ext cx="8619287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ChemSketch" r:id="rId4" imgW="6114240" imgH="1100160" progId="ACD.ChemSketch.20">
                  <p:embed/>
                </p:oleObj>
              </mc:Choice>
              <mc:Fallback>
                <p:oleObj name="ChemSketch" r:id="rId4" imgW="6114240" imgH="11001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913" y="685800"/>
                        <a:ext cx="8619287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057400" y="685800"/>
            <a:ext cx="2362200" cy="1676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57400" y="914400"/>
          <a:ext cx="231644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ChemSketch" r:id="rId6" imgW="1328760" imgH="655200" progId="ACD.ChemSketch.20">
                  <p:embed/>
                </p:oleObj>
              </mc:Choice>
              <mc:Fallback>
                <p:oleObj name="ChemSketch" r:id="rId6" imgW="1328760" imgH="6552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914400"/>
                        <a:ext cx="231644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25146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Reaction’s name ?</a:t>
            </a:r>
            <a:endParaRPr lang="en-US" sz="28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0" y="3048000"/>
            <a:ext cx="3429000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5000" y="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Product’s class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467600" y="533400"/>
            <a:ext cx="152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An ester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723748"/>
              </p:ext>
            </p:extLst>
          </p:nvPr>
        </p:nvGraphicFramePr>
        <p:xfrm>
          <a:off x="332102" y="3495020"/>
          <a:ext cx="8279635" cy="1610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ChemSketch" r:id="rId8" imgW="5657040" imgH="1100160" progId="ACD.ChemSketch.20">
                  <p:embed/>
                </p:oleObj>
              </mc:Choice>
              <mc:Fallback>
                <p:oleObj name="ChemSketch" r:id="rId8" imgW="5657040" imgH="11001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02" y="3495020"/>
                        <a:ext cx="8279635" cy="16103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1981200" y="3429001"/>
            <a:ext cx="1977328" cy="1457979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191000" y="3124200"/>
            <a:ext cx="1447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8382000" y="3352800"/>
            <a:ext cx="76200" cy="6858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20000" y="2971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Note !!</a:t>
            </a:r>
            <a:endParaRPr lang="en-US" sz="2800" b="1" dirty="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981200" y="3657600"/>
          <a:ext cx="1977328" cy="1027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ChemSketch" r:id="rId10" imgW="1261800" imgH="655200" progId="ACD.ChemSketch.20">
                  <p:embed/>
                </p:oleObj>
              </mc:Choice>
              <mc:Fallback>
                <p:oleObj name="ChemSketch" r:id="rId10" imgW="1261800" imgH="65520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657600"/>
                        <a:ext cx="1977328" cy="1027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191000" y="32766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pyridine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0292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What’s my compound class?</a:t>
            </a:r>
            <a:endParaRPr lang="en-US" sz="2800" b="1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362200" y="4724400"/>
            <a:ext cx="533400" cy="3810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362200" y="5486400"/>
            <a:ext cx="2667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An Acid chloride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/>
      <p:bldP spid="10" grpId="0"/>
      <p:bldP spid="11" grpId="0" animBg="1"/>
      <p:bldP spid="13" grpId="0" animBg="1"/>
      <p:bldP spid="14" grpId="0" animBg="1"/>
      <p:bldP spid="17" grpId="0"/>
      <p:bldP spid="19" grpId="0" animBg="1"/>
      <p:bldP spid="20" grpId="0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Drill and practice : Reactions of ROH (continued)</a:t>
            </a:r>
            <a:endParaRPr lang="en-US" sz="1600" b="1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038600" y="152400"/>
          <a:ext cx="4191000" cy="2168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ChemSketch" r:id="rId3" imgW="2898720" imgH="1499760" progId="ACD.ChemSketch.20">
                  <p:embed/>
                </p:oleObj>
              </mc:Choice>
              <mc:Fallback>
                <p:oleObj name="ChemSketch" r:id="rId3" imgW="2898720" imgH="14997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52400"/>
                        <a:ext cx="4191000" cy="21689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28600" y="609600"/>
            <a:ext cx="1524000" cy="1752600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67000" y="914400"/>
            <a:ext cx="990600" cy="914400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143000"/>
            <a:ext cx="228600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baseline="-25000" dirty="0" smtClean="0"/>
              <a:t>+</a:t>
            </a:r>
            <a:endParaRPr lang="en-US" sz="3200" b="1" baseline="-25000" dirty="0"/>
          </a:p>
        </p:txBody>
      </p:sp>
      <p:sp>
        <p:nvSpPr>
          <p:cNvPr id="10" name="Rectangle 9"/>
          <p:cNvSpPr/>
          <p:nvPr/>
        </p:nvSpPr>
        <p:spPr>
          <a:xfrm>
            <a:off x="4343400" y="914400"/>
            <a:ext cx="1066800" cy="685800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33400" y="609600"/>
          <a:ext cx="960437" cy="1786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ChemSketch" r:id="rId5" imgW="700920" imgH="1304640" progId="ACD.ChemSketch.20">
                  <p:embed/>
                </p:oleObj>
              </mc:Choice>
              <mc:Fallback>
                <p:oleObj name="ChemSketch" r:id="rId5" imgW="700920" imgH="13046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09600"/>
                        <a:ext cx="960437" cy="1786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19400" y="1066800"/>
            <a:ext cx="76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Li</a:t>
            </a:r>
            <a:r>
              <a:rPr lang="en-US" sz="3600" b="1" baseline="30000" dirty="0" err="1" smtClean="0">
                <a:solidFill>
                  <a:srgbClr val="FF0000"/>
                </a:solidFill>
              </a:rPr>
              <a:t>o</a:t>
            </a:r>
            <a:endParaRPr lang="en-US" sz="3600" b="1" baseline="30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990600"/>
            <a:ext cx="914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neat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2590800"/>
            <a:ext cx="1371600" cy="14478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886200" y="2362200"/>
            <a:ext cx="1295400" cy="9144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924800" y="2819400"/>
            <a:ext cx="990600" cy="9906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1524000" y="2667000"/>
          <a:ext cx="6401837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ChemSketch" r:id="rId7" imgW="4056840" imgH="820080" progId="ACD.ChemSketch.20">
                  <p:embed/>
                </p:oleObj>
              </mc:Choice>
              <mc:Fallback>
                <p:oleObj name="ChemSketch" r:id="rId7" imgW="4056840" imgH="82008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667000"/>
                        <a:ext cx="6401837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304800" y="2667000"/>
          <a:ext cx="1143000" cy="1351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ChemSketch" r:id="rId9" imgW="877680" imgH="856440" progId="ACD.ChemSketch.20">
                  <p:embed/>
                </p:oleObj>
              </mc:Choice>
              <mc:Fallback>
                <p:oleObj name="ChemSketch" r:id="rId9" imgW="877680" imgH="85644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667000"/>
                        <a:ext cx="1143000" cy="13517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962400" y="2438400"/>
            <a:ext cx="1219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KHSO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heat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01000" y="3124200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HCl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6096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Reaction’s name ?_______________________________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895600" y="5791200"/>
            <a:ext cx="4267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Alkyl </a:t>
            </a:r>
            <a:r>
              <a:rPr lang="en-US" sz="2800" b="1" dirty="0" err="1" smtClean="0">
                <a:solidFill>
                  <a:srgbClr val="FF0000"/>
                </a:solidFill>
              </a:rPr>
              <a:t>sulfonate</a:t>
            </a:r>
            <a:r>
              <a:rPr lang="en-US" sz="2800" b="1" dirty="0" smtClean="0">
                <a:solidFill>
                  <a:srgbClr val="FF0000"/>
                </a:solidFill>
              </a:rPr>
              <a:t> synthesis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0" y="4419600"/>
          <a:ext cx="8594109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ChemSketch" r:id="rId11" imgW="5644800" imgH="850320" progId="ACD.ChemSketch.20">
                  <p:embed/>
                </p:oleObj>
              </mc:Choice>
              <mc:Fallback>
                <p:oleObj name="ChemSketch" r:id="rId11" imgW="5644800" imgH="85032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419600"/>
                        <a:ext cx="8594109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4114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Then:</a:t>
            </a:r>
            <a:endParaRPr lang="en-US" sz="2800" b="1" dirty="0"/>
          </a:p>
        </p:txBody>
      </p:sp>
      <p:sp>
        <p:nvSpPr>
          <p:cNvPr id="27" name="Rectangle 26"/>
          <p:cNvSpPr/>
          <p:nvPr/>
        </p:nvSpPr>
        <p:spPr>
          <a:xfrm>
            <a:off x="2362200" y="4343400"/>
            <a:ext cx="1828800" cy="129540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2438400" y="4419600"/>
          <a:ext cx="1748564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ChemSketch" r:id="rId13" imgW="1499760" imgH="719280" progId="ACD.ChemSketch.20">
                  <p:embed/>
                </p:oleObj>
              </mc:Choice>
              <mc:Fallback>
                <p:oleObj name="ChemSketch" r:id="rId13" imgW="1499760" imgH="71928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419600"/>
                        <a:ext cx="1748564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 animBg="1"/>
      <p:bldP spid="12" grpId="0" animBg="1"/>
      <p:bldP spid="13" grpId="0" animBg="1"/>
      <p:bldP spid="15" grpId="0" animBg="1"/>
      <p:bldP spid="17" grpId="0" animBg="1"/>
      <p:bldP spid="18" grpId="0" animBg="1"/>
      <p:bldP spid="21" grpId="0" animBg="1"/>
      <p:bldP spid="22" grpId="0" animBg="1"/>
      <p:bldP spid="23" grpId="0"/>
      <p:bldP spid="24" grpId="0" animBg="1"/>
      <p:bldP spid="26" grpId="0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Drill and practice : Reactions of ROH (continued)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810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Oxidation pathways for alcohols from gentle to harsh</a:t>
            </a:r>
            <a:endParaRPr lang="en-US" sz="2800" b="1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219200" y="1676400"/>
          <a:ext cx="6995714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ChemSketch" r:id="rId4" imgW="3642480" imgH="642960" progId="ACD.ChemSketch.20">
                  <p:embed/>
                </p:oleObj>
              </mc:Choice>
              <mc:Fallback>
                <p:oleObj name="ChemSketch" r:id="rId4" imgW="3642480" imgH="6429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6995714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429000" y="990600"/>
            <a:ext cx="2514600" cy="7620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581400" y="990600"/>
          <a:ext cx="1524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ChemSketch" r:id="rId6" imgW="1371600" imgH="710280" progId="ACD.ChemSketch.20">
                  <p:embed/>
                </p:oleObj>
              </mc:Choice>
              <mc:Fallback>
                <p:oleObj name="ChemSketch" r:id="rId6" imgW="1371600" imgH="7102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990600"/>
                        <a:ext cx="1524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953000" y="1066800"/>
            <a:ext cx="990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= </a:t>
            </a:r>
            <a:r>
              <a:rPr lang="en-US" sz="2800" b="1" dirty="0" err="1" smtClean="0">
                <a:solidFill>
                  <a:srgbClr val="FF0000"/>
                </a:solidFill>
              </a:rPr>
              <a:t>pcc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19050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=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p</a:t>
            </a:r>
            <a:r>
              <a:rPr lang="en-US" sz="2400" b="1" dirty="0" err="1" smtClean="0"/>
              <a:t>yridinium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c</a:t>
            </a:r>
            <a:r>
              <a:rPr lang="en-US" sz="2400" b="1" dirty="0" err="1" smtClean="0"/>
              <a:t>hloro</a:t>
            </a:r>
            <a:r>
              <a:rPr lang="en-US" sz="2400" b="1" u="sng" dirty="0" err="1" smtClean="0">
                <a:solidFill>
                  <a:srgbClr val="FF0000"/>
                </a:solidFill>
              </a:rPr>
              <a:t>c</a:t>
            </a:r>
            <a:r>
              <a:rPr lang="en-US" sz="2400" b="1" dirty="0" err="1" smtClean="0"/>
              <a:t>hromat</a:t>
            </a:r>
            <a:r>
              <a:rPr lang="en-US" sz="2400" dirty="0" err="1" smtClean="0"/>
              <a:t>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371600" y="19050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r>
              <a:rPr lang="en-US" sz="4000" b="1" baseline="30000" dirty="0" smtClean="0"/>
              <a:t>o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9144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What’s my  compound class ?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2895600"/>
            <a:ext cx="167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aldehyde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914400" y="3505200"/>
          <a:ext cx="6780234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ChemSketch" r:id="rId8" imgW="3749040" imgH="926640" progId="ACD.ChemSketch.20">
                  <p:embed/>
                </p:oleObj>
              </mc:Choice>
              <mc:Fallback>
                <p:oleObj name="ChemSketch" r:id="rId8" imgW="3749040" imgH="92664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6780234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62000" y="42672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r>
              <a:rPr lang="en-US" sz="4000" b="1" baseline="30000" dirty="0" smtClean="0"/>
              <a:t>o</a:t>
            </a:r>
            <a:endParaRPr lang="en-US" sz="4000" b="1" dirty="0"/>
          </a:p>
        </p:txBody>
      </p:sp>
      <p:sp>
        <p:nvSpPr>
          <p:cNvPr id="16" name="Rectangle 15"/>
          <p:cNvSpPr/>
          <p:nvPr/>
        </p:nvSpPr>
        <p:spPr>
          <a:xfrm>
            <a:off x="3048000" y="3124200"/>
            <a:ext cx="20574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124200" y="3124200"/>
            <a:ext cx="1905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7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0" y="42672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What’s my  compound class ?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400800" y="5334000"/>
            <a:ext cx="2743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Carboxylic acid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  <p:bldP spid="11" grpId="0"/>
      <p:bldP spid="12" grpId="0"/>
      <p:bldP spid="13" grpId="0" animBg="1"/>
      <p:bldP spid="15" grpId="0"/>
      <p:bldP spid="16" grpId="0" animBg="1"/>
      <p:bldP spid="17" grpId="0" animBg="1"/>
      <p:bldP spid="18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Drill and practice : Reactions of ROH (continued)</a:t>
            </a:r>
            <a:endParaRPr lang="en-US" sz="1600" b="1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90600" y="533400"/>
          <a:ext cx="367573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ChemSketch" r:id="rId3" imgW="2438280" imgH="960120" progId="ACD.ChemSketch.20">
                  <p:embed/>
                </p:oleObj>
              </mc:Choice>
              <mc:Fallback>
                <p:oleObj name="ChemSketch" r:id="rId3" imgW="2438280" imgH="9601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"/>
                        <a:ext cx="367573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5029200" y="457200"/>
            <a:ext cx="2362200" cy="15240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1295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r>
              <a:rPr lang="en-US" sz="3200" b="1" baseline="30000" dirty="0" smtClean="0"/>
              <a:t>o</a:t>
            </a:r>
            <a:endParaRPr lang="en-US" sz="3200" b="1" baseline="30000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609600" y="2057400"/>
          <a:ext cx="3962400" cy="1560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ChemSketch" r:id="rId5" imgW="2438280" imgH="960120" progId="ACD.ChemSketch.20">
                  <p:embed/>
                </p:oleObj>
              </mc:Choice>
              <mc:Fallback>
                <p:oleObj name="ChemSketch" r:id="rId5" imgW="2438280" imgH="9601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057400"/>
                        <a:ext cx="3962400" cy="15607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2819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r>
              <a:rPr lang="en-US" sz="3200" b="1" baseline="30000" dirty="0" smtClean="0"/>
              <a:t>o</a:t>
            </a:r>
            <a:endParaRPr lang="en-US" sz="3200" b="1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5257800" y="2209800"/>
            <a:ext cx="2362200" cy="16002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5638800" y="2286000"/>
          <a:ext cx="1447800" cy="1520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ChemSketch" r:id="rId7" imgW="914400" imgH="960120" progId="ACD.ChemSketch.20">
                  <p:embed/>
                </p:oleObj>
              </mc:Choice>
              <mc:Fallback>
                <p:oleObj name="ChemSketch" r:id="rId7" imgW="914400" imgH="96012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286000"/>
                        <a:ext cx="1447800" cy="15206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505200" y="38862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My compound class 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010400" y="38862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ketones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914400" y="4572000"/>
          <a:ext cx="4419600" cy="1764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ChemSketch" r:id="rId9" imgW="2505600" imgH="999720" progId="ACD.ChemSketch.20">
                  <p:embed/>
                </p:oleObj>
              </mc:Choice>
              <mc:Fallback>
                <p:oleObj name="ChemSketch" r:id="rId9" imgW="2505600" imgH="99972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0"/>
                        <a:ext cx="4419600" cy="1764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1000" y="52578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3</a:t>
            </a:r>
            <a:r>
              <a:rPr lang="en-US" sz="3200" b="1" baseline="30000" dirty="0" smtClean="0"/>
              <a:t>o</a:t>
            </a:r>
            <a:endParaRPr lang="en-US" sz="3200" b="1" baseline="30000" dirty="0"/>
          </a:p>
        </p:txBody>
      </p:sp>
      <p:sp>
        <p:nvSpPr>
          <p:cNvPr id="15" name="Rectangle 14"/>
          <p:cNvSpPr/>
          <p:nvPr/>
        </p:nvSpPr>
        <p:spPr>
          <a:xfrm>
            <a:off x="5334000" y="4648200"/>
            <a:ext cx="2971800" cy="16002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410200" y="4648200"/>
            <a:ext cx="27432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NR…K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7</a:t>
            </a:r>
            <a:r>
              <a:rPr lang="en-US" sz="2800" b="1" dirty="0" smtClean="0">
                <a:solidFill>
                  <a:srgbClr val="FF0000"/>
                </a:solidFill>
              </a:rPr>
              <a:t> not strong enough to oxidize 3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</a:rPr>
              <a:t> ROH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334000" y="457200"/>
          <a:ext cx="1447800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ChemSketch" r:id="rId11" imgW="914400" imgH="960120" progId="ACD.ChemSketch.20">
                  <p:embed/>
                </p:oleObj>
              </mc:Choice>
              <mc:Fallback>
                <p:oleObj name="ChemSketch" r:id="rId11" imgW="914400" imgH="96012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57200"/>
                        <a:ext cx="1447800" cy="152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/>
      <p:bldP spid="9" grpId="0" animBg="1"/>
      <p:bldP spid="11" grpId="0"/>
      <p:bldP spid="12" grpId="0" animBg="1"/>
      <p:bldP spid="14" grpId="0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bonuscats.com/images/drunkcats-5256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Yes, Virginia, you can over do alcohol…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194</Words>
  <Application>Microsoft Office PowerPoint</Application>
  <PresentationFormat>On-screen Show (4:3)</PresentationFormat>
  <Paragraphs>57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19</cp:revision>
  <dcterms:created xsi:type="dcterms:W3CDTF">2015-04-14T02:03:43Z</dcterms:created>
  <dcterms:modified xsi:type="dcterms:W3CDTF">2017-04-10T18:38:32Z</dcterms:modified>
</cp:coreProperties>
</file>