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263" r:id="rId3"/>
    <p:sldId id="261" r:id="rId4"/>
    <p:sldId id="282" r:id="rId5"/>
    <p:sldId id="271" r:id="rId6"/>
    <p:sldId id="264" r:id="rId7"/>
    <p:sldId id="262" r:id="rId8"/>
    <p:sldId id="281" r:id="rId9"/>
    <p:sldId id="277" r:id="rId10"/>
    <p:sldId id="276" r:id="rId11"/>
    <p:sldId id="272" r:id="rId12"/>
    <p:sldId id="265" r:id="rId13"/>
    <p:sldId id="280" r:id="rId14"/>
    <p:sldId id="278" r:id="rId15"/>
    <p:sldId id="258" r:id="rId16"/>
    <p:sldId id="268" r:id="rId17"/>
    <p:sldId id="259" r:id="rId18"/>
    <p:sldId id="284" r:id="rId19"/>
    <p:sldId id="273" r:id="rId20"/>
    <p:sldId id="283" r:id="rId21"/>
    <p:sldId id="279" r:id="rId22"/>
    <p:sldId id="274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1" autoAdjust="0"/>
  </p:normalViewPr>
  <p:slideViewPr>
    <p:cSldViewPr>
      <p:cViewPr varScale="1">
        <p:scale>
          <a:sx n="70" d="100"/>
          <a:sy n="70" d="100"/>
        </p:scale>
        <p:origin x="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E52CE-060F-4C0A-903B-29A00C36E357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CF588-46E8-4BE1-9A00-0504E81264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3134C-8444-4E68-AFD2-11C1D92EBD6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3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3134C-8444-4E68-AFD2-11C1D92EBD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84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5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23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56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CF588-46E8-4BE1-9A00-0504E812645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14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CF588-46E8-4BE1-9A00-0504E812645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86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9883C-BC85-4B49-8A4F-97132D253BC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4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4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5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8.wmf"/><Relationship Id="rId11" Type="http://schemas.openxmlformats.org/officeDocument/2006/relationships/image" Target="../media/image61.emf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7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emf"/><Relationship Id="rId3" Type="http://schemas.openxmlformats.org/officeDocument/2006/relationships/image" Target="../media/image64.emf"/><Relationship Id="rId7" Type="http://schemas.openxmlformats.org/officeDocument/2006/relationships/image" Target="../media/image68.emf"/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emf"/><Relationship Id="rId5" Type="http://schemas.openxmlformats.org/officeDocument/2006/relationships/image" Target="../media/image66.png"/><Relationship Id="rId4" Type="http://schemas.openxmlformats.org/officeDocument/2006/relationships/image" Target="../media/image6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79.bin"/><Relationship Id="rId18" Type="http://schemas.openxmlformats.org/officeDocument/2006/relationships/image" Target="../media/image7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1.wmf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78.bin"/><Relationship Id="rId5" Type="http://schemas.openxmlformats.org/officeDocument/2006/relationships/image" Target="../media/image70.wmf"/><Relationship Id="rId15" Type="http://schemas.openxmlformats.org/officeDocument/2006/relationships/oleObject" Target="../embeddings/oleObject80.bin"/><Relationship Id="rId10" Type="http://schemas.openxmlformats.org/officeDocument/2006/relationships/image" Target="../media/image72.wmf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7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7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7" Type="http://schemas.openxmlformats.org/officeDocument/2006/relationships/image" Target="../media/image85.emf"/><Relationship Id="rId2" Type="http://schemas.openxmlformats.org/officeDocument/2006/relationships/image" Target="../media/image8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emf"/><Relationship Id="rId5" Type="http://schemas.openxmlformats.org/officeDocument/2006/relationships/image" Target="../media/image83.emf"/><Relationship Id="rId4" Type="http://schemas.openxmlformats.org/officeDocument/2006/relationships/image" Target="../media/image8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jpeg"/><Relationship Id="rId2" Type="http://schemas.openxmlformats.org/officeDocument/2006/relationships/hyperlink" Target="http://www.google.com/url?sa=i&amp;rct=j&amp;q=&amp;esrc=s&amp;frm=1&amp;source=images&amp;cd=&amp;cad=rja&amp;uact=8&amp;ved=0CAcQjRw&amp;url=http://introvertspring.com/else-wants-hide-blanket-day/&amp;ei=76McVbzgDIf5yAT-m4DADA&amp;bvm=bv.89744112,d.aWw&amp;psig=AFQjCNF7ChSheVluZ01PVmfyUAXSEl7J9Q&amp;ust=142802661852173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4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6" y="1220635"/>
            <a:ext cx="9140483" cy="5618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last, final, all-you-can eat, tail-end </a:t>
            </a:r>
          </a:p>
          <a:p>
            <a:r>
              <a:rPr lang="en-US" sz="3600" b="1" dirty="0" smtClean="0"/>
              <a:t>Drill and Practice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0692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143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2400" y="1219200"/>
          <a:ext cx="649648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ChemSketch" r:id="rId4" imgW="4706112" imgH="496824" progId="ACD.ChemSketch.20">
                  <p:embed/>
                </p:oleObj>
              </mc:Choice>
              <mc:Fallback>
                <p:oleObj name="ChemSketch" r:id="rId4" imgW="4706112" imgH="496824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649648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53894" y="2667000"/>
          <a:ext cx="773458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ChemSketch" r:id="rId6" imgW="5358384" imgH="633984" progId="ACD.ChemSketch.20">
                  <p:embed/>
                </p:oleObj>
              </mc:Choice>
              <mc:Fallback>
                <p:oleObj name="ChemSketch" r:id="rId6" imgW="5358384" imgH="63398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94" y="2667000"/>
                        <a:ext cx="773458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953000" y="3886200"/>
          <a:ext cx="3962400" cy="131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emSketch" r:id="rId8" imgW="2987040" imgH="911352" progId="ACD.ChemSketch.20">
                  <p:embed/>
                </p:oleObj>
              </mc:Choice>
              <mc:Fallback>
                <p:oleObj name="ChemSketch" r:id="rId8" imgW="2987040" imgH="911352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86200"/>
                        <a:ext cx="3962400" cy="1311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838200"/>
            <a:ext cx="228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086600" y="1066800"/>
          <a:ext cx="18351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ChemSketch" r:id="rId10" imgW="975360" imgH="566928" progId="ACD.ChemSketch.20">
                  <p:embed/>
                </p:oleObj>
              </mc:Choice>
              <mc:Fallback>
                <p:oleObj name="ChemSketch" r:id="rId10" imgW="975360" imgH="566928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066800"/>
                        <a:ext cx="1835150" cy="1066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3810000"/>
            <a:ext cx="4267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5562600"/>
          <a:ext cx="658534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ChemSketch" r:id="rId12" imgW="4294632" imgH="496824" progId="ACD.ChemSketch.20">
                  <p:embed/>
                </p:oleObj>
              </mc:Choice>
              <mc:Fallback>
                <p:oleObj name="ChemSketch" r:id="rId12" imgW="4294632" imgH="496824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562600"/>
                        <a:ext cx="658534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29400" y="54102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858000" y="5410200"/>
          <a:ext cx="160522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ChemSketch" r:id="rId14" imgW="1014984" imgH="722376" progId="ACD.ChemSketch.20">
                  <p:embed/>
                </p:oleObj>
              </mc:Choice>
              <mc:Fallback>
                <p:oleObj name="ChemSketch" r:id="rId14" imgW="1014984" imgH="722376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410200"/>
                        <a:ext cx="1605224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05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" y="990600"/>
          <a:ext cx="529311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ChemSketch" r:id="rId3" imgW="4261104" imgH="615696" progId="ACD.ChemSketch.20">
                  <p:embed/>
                </p:oleObj>
              </mc:Choice>
              <mc:Fallback>
                <p:oleObj name="ChemSketch" r:id="rId3" imgW="4261104" imgH="615696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0600"/>
                        <a:ext cx="529311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943600" y="609600"/>
            <a:ext cx="25146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19800" y="1066801"/>
          <a:ext cx="241631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ChemSketch" r:id="rId5" imgW="1737360" imgH="329184" progId="ACD.ChemSketch.20">
                  <p:embed/>
                </p:oleObj>
              </mc:Choice>
              <mc:Fallback>
                <p:oleObj name="ChemSketch" r:id="rId5" imgW="1737360" imgH="329184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066801"/>
                        <a:ext cx="2416311" cy="45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3400" y="2514600"/>
          <a:ext cx="4524745" cy="110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ChemSketch" r:id="rId7" imgW="2904744" imgH="707136" progId="ACD.ChemSketch.20">
                  <p:embed/>
                </p:oleObj>
              </mc:Choice>
              <mc:Fallback>
                <p:oleObj name="ChemSketch" r:id="rId7" imgW="2904744" imgH="70713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4524745" cy="1100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0" y="22098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791200" y="2306560"/>
          <a:ext cx="1524000" cy="14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ChemSketch" r:id="rId9" imgW="941832" imgH="877824" progId="ACD.ChemSketch.20">
                  <p:embed/>
                </p:oleObj>
              </mc:Choice>
              <mc:Fallback>
                <p:oleObj name="ChemSketch" r:id="rId9" imgW="941832" imgH="877824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06560"/>
                        <a:ext cx="1524000" cy="1421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7200" y="4419600"/>
          <a:ext cx="431329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ChemSketch" r:id="rId11" imgW="2910840" imgH="771144" progId="ACD.ChemSketch.20">
                  <p:embed/>
                </p:oleObj>
              </mc:Choice>
              <mc:Fallback>
                <p:oleObj name="ChemSketch" r:id="rId11" imgW="2910840" imgH="771144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31329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257800" y="41910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638800" y="4191000"/>
          <a:ext cx="1600200" cy="154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ChemSketch" r:id="rId13" imgW="978408" imgH="941832" progId="ACD.ChemSketch.20">
                  <p:embed/>
                </p:oleObj>
              </mc:Choice>
              <mc:Fallback>
                <p:oleObj name="ChemSketch" r:id="rId13" imgW="978408" imgH="941832" progId="ACD.ChemSketch.20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1600200" cy="154045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" y="381000"/>
          <a:ext cx="8610600" cy="156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ChemSketch" r:id="rId4" imgW="6092952" imgH="1185672" progId="ACD.ChemSketch.20">
                  <p:embed/>
                </p:oleObj>
              </mc:Choice>
              <mc:Fallback>
                <p:oleObj name="ChemSketch" r:id="rId4" imgW="6092952" imgH="1185672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"/>
                        <a:ext cx="8610600" cy="1566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381000"/>
            <a:ext cx="11430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381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381000"/>
            <a:ext cx="1219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81200" y="457200"/>
            <a:ext cx="1219200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Mg/ dry ether</a:t>
            </a:r>
            <a:endParaRPr lang="en-US" sz="23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276600" y="381000"/>
          <a:ext cx="126729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ChemSketch" r:id="rId6" imgW="929640" imgH="530352" progId="ACD.ChemSketch.20">
                  <p:embed/>
                </p:oleObj>
              </mc:Choice>
              <mc:Fallback>
                <p:oleObj name="ChemSketch" r:id="rId6" imgW="929640" imgH="530352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"/>
                        <a:ext cx="1267292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14478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33400"/>
            <a:ext cx="129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6800" y="2133600"/>
          <a:ext cx="5711825" cy="168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ChemSketch" r:id="rId8" imgW="4718304" imgH="1389888" progId="ACD.ChemSketch.20">
                  <p:embed/>
                </p:oleObj>
              </mc:Choice>
              <mc:Fallback>
                <p:oleObj name="ChemSketch" r:id="rId8" imgW="4718304" imgH="1389888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5711825" cy="1683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0" y="1828800"/>
            <a:ext cx="1828800" cy="11430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43400" y="22098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43400" y="23622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/OH-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3657600"/>
            <a:ext cx="1981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r Zn-Hg/</a:t>
            </a:r>
            <a:r>
              <a:rPr lang="en-US" sz="2400" b="1" dirty="0" err="1" smtClean="0">
                <a:solidFill>
                  <a:srgbClr val="FF0000"/>
                </a:solidFill>
              </a:rPr>
              <a:t>HCl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heat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676400" y="1981200"/>
          <a:ext cx="7286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ChemSketch" r:id="rId10" imgW="728472" imgH="926592" progId="ACD.ChemSketch.20">
                  <p:embed/>
                </p:oleObj>
              </mc:Choice>
              <mc:Fallback>
                <p:oleObj name="ChemSketch" r:id="rId10" imgW="728472" imgH="926592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7286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438400" y="1981200"/>
            <a:ext cx="838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905000" y="3581400"/>
            <a:ext cx="1600200" cy="457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48400" y="3886200"/>
            <a:ext cx="1143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3581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77000" y="403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990600" y="5181600"/>
          <a:ext cx="5791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ChemSketch" r:id="rId12" imgW="3048000" imgH="762000" progId="ACD.ChemSketch.20">
                  <p:embed/>
                </p:oleObj>
              </mc:Choice>
              <mc:Fallback>
                <p:oleObj name="ChemSketch" r:id="rId12" imgW="3048000" imgH="762000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81600"/>
                        <a:ext cx="57912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04800" y="4114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Wolff-</a:t>
            </a:r>
            <a:r>
              <a:rPr lang="en-US" sz="2400" b="1" dirty="0" err="1" smtClean="0">
                <a:solidFill>
                  <a:srgbClr val="FF0000"/>
                </a:solidFill>
              </a:rPr>
              <a:t>Kishner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1200" y="4495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Clemmensen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050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9624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981200" y="50292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NBS/light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38600" y="49530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KOH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29400" y="5029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name?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781800" y="55626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styrene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32" grpId="0"/>
      <p:bldP spid="34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828800" y="685800"/>
          <a:ext cx="5270772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ChemSketch" r:id="rId3" imgW="3340608" imgH="1271016" progId="ACD.ChemSketch.20">
                  <p:embed/>
                </p:oleObj>
              </mc:Choice>
              <mc:Fallback>
                <p:oleObj name="ChemSketch" r:id="rId3" imgW="3340608" imgH="1271016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85800"/>
                        <a:ext cx="5270772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0" y="1828800"/>
            <a:ext cx="1600200" cy="1295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057400" y="1828800"/>
          <a:ext cx="63919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ChemSketch" r:id="rId5" imgW="457200" imgH="816864" progId="ACD.ChemSketch.20">
                  <p:embed/>
                </p:oleObj>
              </mc:Choice>
              <mc:Fallback>
                <p:oleObj name="ChemSketch" r:id="rId5" imgW="457200" imgH="81686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28800"/>
                        <a:ext cx="639192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3886200"/>
          <a:ext cx="699724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ChemSketch" r:id="rId7" imgW="4136136" imgH="856488" progId="ACD.ChemSketch.20">
                  <p:embed/>
                </p:oleObj>
              </mc:Choice>
              <mc:Fallback>
                <p:oleObj name="ChemSketch" r:id="rId7" imgW="4136136" imgH="856488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699724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26670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this reaction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  reaction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12127" y="3683000"/>
            <a:ext cx="2057400" cy="990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3886200"/>
            <a:ext cx="1981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Li(Al-</a:t>
            </a:r>
            <a:r>
              <a:rPr lang="en-US" sz="2000" b="1" dirty="0" err="1" smtClean="0">
                <a:solidFill>
                  <a:srgbClr val="FF0000"/>
                </a:solidFill>
              </a:rPr>
              <a:t>tBuO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In ether or neat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81000" y="5410200"/>
          <a:ext cx="793949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ChemSketch" r:id="rId9" imgW="4136136" imgH="856488" progId="ACD.ChemSketch.20">
                  <p:embed/>
                </p:oleObj>
              </mc:Choice>
              <mc:Fallback>
                <p:oleObj name="ChemSketch" r:id="rId9" imgW="4136136" imgH="856488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793949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29000" y="5181600"/>
            <a:ext cx="2362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SOCl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/pyridine  or PCl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838200"/>
          <a:ext cx="4419600" cy="2527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ChemSketch" r:id="rId3" imgW="3304032" imgH="1889760" progId="ACD.ChemSketch.20">
                  <p:embed/>
                </p:oleObj>
              </mc:Choice>
              <mc:Fallback>
                <p:oleObj name="ChemSketch" r:id="rId3" imgW="3304032" imgH="18897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4419600" cy="2527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828800" y="6096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9600" y="3657600"/>
          <a:ext cx="44196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ChemSketch" r:id="rId5" imgW="3304032" imgH="1889760" progId="ACD.ChemSketch.20">
                  <p:embed/>
                </p:oleObj>
              </mc:Choice>
              <mc:Fallback>
                <p:oleObj name="ChemSketch" r:id="rId5" imgW="3304032" imgH="18897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57600"/>
                        <a:ext cx="4419600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05000" y="34290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46482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505200"/>
            <a:ext cx="37338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strong reducing agent/solvent different than NaBH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990600"/>
            <a:ext cx="39624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moderately strong reducing agent/solvent</a:t>
            </a:r>
            <a:r>
              <a:rPr lang="en-US" sz="2400" b="1" u="sng" dirty="0" smtClean="0"/>
              <a:t> different </a:t>
            </a:r>
            <a:r>
              <a:rPr lang="en-US" sz="2400" b="1" dirty="0" smtClean="0"/>
              <a:t>than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609600"/>
            <a:ext cx="12192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1828800"/>
            <a:ext cx="12192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4648200"/>
            <a:ext cx="12192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1200" y="3429000"/>
            <a:ext cx="12192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15572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" y="381000"/>
          <a:ext cx="8610600" cy="156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ChemSketch" r:id="rId4" imgW="6092952" imgH="1185672" progId="ACD.ChemSketch.20">
                  <p:embed/>
                </p:oleObj>
              </mc:Choice>
              <mc:Fallback>
                <p:oleObj name="ChemSketch" r:id="rId4" imgW="6092952" imgH="1185672" progId="ACD.ChemSketch.20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"/>
                        <a:ext cx="8610600" cy="1566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381000"/>
            <a:ext cx="11430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381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381000"/>
            <a:ext cx="1219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81200" y="457200"/>
            <a:ext cx="1219200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Mg/ dry ether</a:t>
            </a:r>
            <a:endParaRPr lang="en-US" sz="23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276600" y="381000"/>
          <a:ext cx="126729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hemSketch" r:id="rId6" imgW="929640" imgH="530352" progId="ACD.ChemSketch.20">
                  <p:embed/>
                </p:oleObj>
              </mc:Choice>
              <mc:Fallback>
                <p:oleObj name="ChemSketch" r:id="rId6" imgW="929640" imgH="530352" progId="ACD.ChemSketch.2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"/>
                        <a:ext cx="1267292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14478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33400"/>
            <a:ext cx="129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6800" y="2133600"/>
          <a:ext cx="5711825" cy="168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hemSketch" r:id="rId8" imgW="4718304" imgH="1389888" progId="ACD.ChemSketch.20">
                  <p:embed/>
                </p:oleObj>
              </mc:Choice>
              <mc:Fallback>
                <p:oleObj name="ChemSketch" r:id="rId8" imgW="4718304" imgH="1389888" progId="ACD.ChemSketch.20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5711825" cy="1683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0" y="1828800"/>
            <a:ext cx="1828800" cy="11430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43400" y="22098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43400" y="23622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/OH-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3657600"/>
            <a:ext cx="1981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r Zn-Hg/</a:t>
            </a:r>
            <a:r>
              <a:rPr lang="en-US" sz="2400" b="1" dirty="0" err="1" smtClean="0">
                <a:solidFill>
                  <a:srgbClr val="FF0000"/>
                </a:solidFill>
              </a:rPr>
              <a:t>HCl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heat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676400" y="1981200"/>
          <a:ext cx="7286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hemSketch" r:id="rId10" imgW="728472" imgH="926592" progId="ACD.ChemSketch.20">
                  <p:embed/>
                </p:oleObj>
              </mc:Choice>
              <mc:Fallback>
                <p:oleObj name="ChemSketch" r:id="rId10" imgW="728472" imgH="926592" progId="ACD.ChemSketch.20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7286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438400" y="1981200"/>
            <a:ext cx="838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905000" y="3581400"/>
            <a:ext cx="1600200" cy="457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48400" y="3886200"/>
            <a:ext cx="1143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3581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77000" y="403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990600" y="5181600"/>
          <a:ext cx="5791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hemSketch" r:id="rId12" imgW="3048000" imgH="762000" progId="ACD.ChemSketch.20">
                  <p:embed/>
                </p:oleObj>
              </mc:Choice>
              <mc:Fallback>
                <p:oleObj name="ChemSketch" r:id="rId12" imgW="3048000" imgH="762000" progId="ACD.ChemSketch.20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81600"/>
                        <a:ext cx="57912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04800" y="4114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Wolff-</a:t>
            </a:r>
            <a:r>
              <a:rPr lang="en-US" sz="2400" b="1" dirty="0" err="1" smtClean="0">
                <a:solidFill>
                  <a:srgbClr val="FF0000"/>
                </a:solidFill>
              </a:rPr>
              <a:t>Kishner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1200" y="4495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Clemmensen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050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9624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981200" y="50292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NBS/light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38600" y="49530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KOH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29400" y="5029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name?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781800" y="55626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styrene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32" grpId="0"/>
      <p:bldP spid="34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6858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the three major of </a:t>
            </a:r>
            <a:r>
              <a:rPr lang="en-US" sz="2800" b="1" dirty="0" err="1" smtClean="0"/>
              <a:t>diene</a:t>
            </a:r>
            <a:r>
              <a:rPr lang="en-US" sz="2800" b="1" dirty="0" smtClean="0"/>
              <a:t> addition reactions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236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1)Addition of HX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1219200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2)Addition of 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1219200"/>
            <a:ext cx="3505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3)Addition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dienophiles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4343400"/>
          <a:ext cx="282220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ChemSketch" r:id="rId3" imgW="2456688" imgH="862584" progId="ACD.ChemSketch.20">
                  <p:embed/>
                </p:oleObj>
              </mc:Choice>
              <mc:Fallback>
                <p:oleObj name="ChemSketch" r:id="rId3" imgW="2456688" imgH="862584" progId="ACD.ChemSketch.20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282220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19812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Addition of </a:t>
            </a:r>
            <a:r>
              <a:rPr lang="en-US" sz="2800" b="1" dirty="0" err="1" smtClean="0"/>
              <a:t>dienophiles</a:t>
            </a:r>
            <a:r>
              <a:rPr lang="en-US" sz="2800" b="1" dirty="0" smtClean="0"/>
              <a:t> go by at least 3 different names. What are they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2895600"/>
            <a:ext cx="2514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1,3-cycloaddition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2438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2+4 </a:t>
            </a:r>
            <a:r>
              <a:rPr lang="en-US" sz="2400" b="1" dirty="0" err="1" smtClean="0">
                <a:solidFill>
                  <a:srgbClr val="FF0000"/>
                </a:solidFill>
              </a:rPr>
              <a:t>cycloaddition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2895600"/>
            <a:ext cx="2895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Diels-Alder reaction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57600" y="4876800"/>
            <a:ext cx="1219200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81600" y="4114800"/>
            <a:ext cx="25908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81400" y="4038600"/>
            <a:ext cx="1371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05200" y="4953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reaction condition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4038600"/>
            <a:ext cx="1143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heat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486400" y="4343400"/>
          <a:ext cx="2045541" cy="1201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ChemSketch" r:id="rId5" imgW="938784" imgH="551688" progId="ACD.ChemSketch.20">
                  <p:embed/>
                </p:oleObj>
              </mc:Choice>
              <mc:Fallback>
                <p:oleObj name="ChemSketch" r:id="rId5" imgW="938784" imgH="551688" progId="ACD.ChemSketch.20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343400"/>
                        <a:ext cx="2045541" cy="120102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57200" y="60960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Who is the </a:t>
            </a:r>
            <a:r>
              <a:rPr lang="en-US" sz="2400" b="1" dirty="0" err="1" smtClean="0"/>
              <a:t>dienophile</a:t>
            </a:r>
            <a:r>
              <a:rPr lang="en-US" sz="2400" b="1" dirty="0" smtClean="0"/>
              <a:t> above ?</a:t>
            </a:r>
            <a:endParaRPr lang="en-US" sz="2400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219200" y="5334000"/>
            <a:ext cx="1143000" cy="838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5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0" grpId="0"/>
      <p:bldP spid="11" grpId="0" animBg="1"/>
      <p:bldP spid="12" grpId="0" animBg="1"/>
      <p:bldP spid="13" grpId="0" animBg="1"/>
      <p:bldP spid="16" grpId="0" animBg="1"/>
      <p:bldP spid="17" grpId="0" animBg="1"/>
      <p:bldP spid="1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5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Aromatic-aliphatic and synthesis drill and practice 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Industrial route to styrene ???</a:t>
            </a:r>
            <a:endParaRPr lang="en-US" sz="2400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24000" y="990600"/>
          <a:ext cx="3810000" cy="146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hemSketch" r:id="rId3" imgW="2112264" imgH="813816" progId="ACD.ChemSketch.20">
                  <p:embed/>
                </p:oleObj>
              </mc:Choice>
              <mc:Fallback>
                <p:oleObj name="ChemSketch" r:id="rId3" imgW="2112264" imgH="813816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990600"/>
                        <a:ext cx="3810000" cy="146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362200" y="914400"/>
            <a:ext cx="1752600" cy="6858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14600" y="914400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ZnO</a:t>
            </a:r>
            <a:r>
              <a:rPr lang="en-US" sz="2400" b="1" dirty="0" smtClean="0">
                <a:solidFill>
                  <a:srgbClr val="FF0000"/>
                </a:solidFill>
              </a:rPr>
              <a:t>/60 </a:t>
            </a:r>
            <a:r>
              <a:rPr lang="en-US" sz="24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400" b="1" dirty="0" err="1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209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Order the reactivity of Br below from highest to lowest reactivity</a:t>
            </a:r>
            <a:endParaRPr lang="en-US" sz="2800" b="1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09800" y="2743200"/>
          <a:ext cx="458919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ChemSketch" r:id="rId5" imgW="3355848" imgH="1054608" progId="ACD.ChemSketch.20">
                  <p:embed/>
                </p:oleObj>
              </mc:Choice>
              <mc:Fallback>
                <p:oleObj name="ChemSketch" r:id="rId5" imgW="3355848" imgH="1054608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4589195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0" y="26670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		B		C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41910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 &gt; C &gt;B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28600" y="4876800"/>
          <a:ext cx="6157653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ChemSketch" r:id="rId7" imgW="2648712" imgH="627888" progId="ACD.ChemSketch.20">
                  <p:embed/>
                </p:oleObj>
              </mc:Choice>
              <mc:Fallback>
                <p:oleObj name="ChemSketch" r:id="rId7" imgW="2648712" imgH="627888" progId="ACD.ChemSketch.20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6157653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629400" y="4876800"/>
          <a:ext cx="2134156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ChemSketch" r:id="rId9" imgW="1216152" imgH="868680" progId="ACD.ChemSketch.20">
                  <p:embed/>
                </p:oleObj>
              </mc:Choice>
              <mc:Fallback>
                <p:oleObj name="ChemSketch" r:id="rId9" imgW="1216152" imgH="868680" progId="ACD.ChemSketch.20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76800"/>
                        <a:ext cx="2134156" cy="152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553200" y="4648200"/>
            <a:ext cx="2133600" cy="1981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/>
      <p:bldP spid="10" grpId="0"/>
      <p:bldP spid="11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85800" y="762000"/>
          <a:ext cx="3149600" cy="1440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ChemSketch" r:id="rId3" imgW="2033016" imgH="929640" progId="ACD.ChemSketch.20">
                  <p:embed/>
                </p:oleObj>
              </mc:Choice>
              <mc:Fallback>
                <p:oleObj name="ChemSketch" r:id="rId3" imgW="2033016" imgH="929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3149600" cy="14408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2286000"/>
            <a:ext cx="716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Example of Hell-</a:t>
            </a:r>
            <a:r>
              <a:rPr lang="en-US" sz="2500" b="1" dirty="0" err="1" smtClean="0"/>
              <a:t>Volhard</a:t>
            </a:r>
            <a:r>
              <a:rPr lang="en-US" sz="2500" b="1" dirty="0" smtClean="0"/>
              <a:t>-</a:t>
            </a:r>
            <a:r>
              <a:rPr lang="en-US" sz="2500" b="1" dirty="0" err="1" smtClean="0"/>
              <a:t>Zellinsky</a:t>
            </a:r>
            <a:r>
              <a:rPr lang="en-US" sz="2500" b="1" dirty="0" smtClean="0"/>
              <a:t> reaction</a:t>
            </a:r>
          </a:p>
          <a:p>
            <a:r>
              <a:rPr lang="en-US" sz="2500" dirty="0" smtClean="0"/>
              <a:t>( not quite </a:t>
            </a:r>
            <a:r>
              <a:rPr lang="en-US" sz="2500" dirty="0" err="1" smtClean="0"/>
              <a:t>aldehyde</a:t>
            </a:r>
            <a:r>
              <a:rPr lang="en-US" sz="2500" dirty="0" smtClean="0"/>
              <a:t> or </a:t>
            </a:r>
            <a:r>
              <a:rPr lang="en-US" sz="2500" dirty="0" err="1" smtClean="0"/>
              <a:t>ketone</a:t>
            </a:r>
            <a:r>
              <a:rPr lang="en-US" sz="2500" dirty="0" smtClean="0"/>
              <a:t>  but simila</a:t>
            </a:r>
            <a:r>
              <a:rPr lang="en-US" sz="2500" b="1" dirty="0" smtClean="0"/>
              <a:t>r)</a:t>
            </a:r>
            <a:endParaRPr lang="en-US" sz="2500" b="1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598745"/>
              </p:ext>
            </p:extLst>
          </p:nvPr>
        </p:nvGraphicFramePr>
        <p:xfrm>
          <a:off x="4191000" y="914400"/>
          <a:ext cx="1447800" cy="1393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ChemSketch" r:id="rId5" imgW="966216" imgH="929640" progId="ACD.ChemSketch.20">
                  <p:embed/>
                </p:oleObj>
              </mc:Choice>
              <mc:Fallback>
                <p:oleObj name="ChemSketch" r:id="rId5" imgW="966216" imgH="929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14400"/>
                        <a:ext cx="1447800" cy="139312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962400" y="838200"/>
            <a:ext cx="1981200" cy="152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19800" y="1600200"/>
            <a:ext cx="8382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43600" y="990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934200" y="762000"/>
            <a:ext cx="1981200" cy="152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583531"/>
              </p:ext>
            </p:extLst>
          </p:nvPr>
        </p:nvGraphicFramePr>
        <p:xfrm>
          <a:off x="7010400" y="914400"/>
          <a:ext cx="1524000" cy="1384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ChemSketch" r:id="rId7" imgW="1024128" imgH="929640" progId="ACD.ChemSketch.20">
                  <p:embed/>
                </p:oleObj>
              </mc:Choice>
              <mc:Fallback>
                <p:oleObj name="ChemSketch" r:id="rId7" imgW="1024128" imgH="929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914400"/>
                        <a:ext cx="1524000" cy="138459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581400" y="3352800"/>
            <a:ext cx="2514600" cy="2133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24800" y="5410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96000" y="4191000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3657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then…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6781800" y="3429000"/>
            <a:ext cx="2362200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475092"/>
              </p:ext>
            </p:extLst>
          </p:nvPr>
        </p:nvGraphicFramePr>
        <p:xfrm>
          <a:off x="6934200" y="3505200"/>
          <a:ext cx="2057400" cy="1864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ChemSketch" r:id="rId9" imgW="1627632" imgH="1475232" progId="ACD.ChemSketch.20">
                  <p:embed/>
                </p:oleObj>
              </mc:Choice>
              <mc:Fallback>
                <p:oleObj name="ChemSketch" r:id="rId9" imgW="1627632" imgH="1475232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05200"/>
                        <a:ext cx="2057400" cy="186470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reeform 26"/>
          <p:cNvSpPr/>
          <p:nvPr/>
        </p:nvSpPr>
        <p:spPr>
          <a:xfrm>
            <a:off x="4800600" y="3505200"/>
            <a:ext cx="1113836" cy="1443096"/>
          </a:xfrm>
          <a:custGeom>
            <a:avLst/>
            <a:gdLst>
              <a:gd name="connsiteX0" fmla="*/ 28222 w 1113836"/>
              <a:gd name="connsiteY0" fmla="*/ 111007 h 1443096"/>
              <a:gd name="connsiteX1" fmla="*/ 310444 w 1113836"/>
              <a:gd name="connsiteY1" fmla="*/ 675452 h 1443096"/>
              <a:gd name="connsiteX2" fmla="*/ 818444 w 1113836"/>
              <a:gd name="connsiteY2" fmla="*/ 1375363 h 1443096"/>
              <a:gd name="connsiteX3" fmla="*/ 1100666 w 1113836"/>
              <a:gd name="connsiteY3" fmla="*/ 1081852 h 1443096"/>
              <a:gd name="connsiteX4" fmla="*/ 897466 w 1113836"/>
              <a:gd name="connsiteY4" fmla="*/ 810918 h 1443096"/>
              <a:gd name="connsiteX5" fmla="*/ 536222 w 1113836"/>
              <a:gd name="connsiteY5" fmla="*/ 483540 h 1443096"/>
              <a:gd name="connsiteX6" fmla="*/ 276577 w 1113836"/>
              <a:gd name="connsiteY6" fmla="*/ 122296 h 1443096"/>
              <a:gd name="connsiteX7" fmla="*/ 141111 w 1113836"/>
              <a:gd name="connsiteY7" fmla="*/ 9407 h 1443096"/>
              <a:gd name="connsiteX8" fmla="*/ 28222 w 1113836"/>
              <a:gd name="connsiteY8" fmla="*/ 111007 h 1443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3836" h="1443096">
                <a:moveTo>
                  <a:pt x="28222" y="111007"/>
                </a:moveTo>
                <a:cubicBezTo>
                  <a:pt x="56444" y="222014"/>
                  <a:pt x="178740" y="464726"/>
                  <a:pt x="310444" y="675452"/>
                </a:cubicBezTo>
                <a:cubicBezTo>
                  <a:pt x="442148" y="886178"/>
                  <a:pt x="686740" y="1307630"/>
                  <a:pt x="818444" y="1375363"/>
                </a:cubicBezTo>
                <a:cubicBezTo>
                  <a:pt x="950148" y="1443096"/>
                  <a:pt x="1087496" y="1175926"/>
                  <a:pt x="1100666" y="1081852"/>
                </a:cubicBezTo>
                <a:cubicBezTo>
                  <a:pt x="1113836" y="987778"/>
                  <a:pt x="991540" y="910637"/>
                  <a:pt x="897466" y="810918"/>
                </a:cubicBezTo>
                <a:cubicBezTo>
                  <a:pt x="803392" y="711199"/>
                  <a:pt x="639704" y="598310"/>
                  <a:pt x="536222" y="483540"/>
                </a:cubicBezTo>
                <a:cubicBezTo>
                  <a:pt x="432741" y="368770"/>
                  <a:pt x="342429" y="201318"/>
                  <a:pt x="276577" y="122296"/>
                </a:cubicBezTo>
                <a:cubicBezTo>
                  <a:pt x="210725" y="43274"/>
                  <a:pt x="180622" y="3763"/>
                  <a:pt x="141111" y="9407"/>
                </a:cubicBezTo>
                <a:cubicBezTo>
                  <a:pt x="101600" y="15051"/>
                  <a:pt x="0" y="0"/>
                  <a:pt x="28222" y="111007"/>
                </a:cubicBezTo>
                <a:close/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438400" y="5486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 (You did one in lab…)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Ald</a:t>
            </a:r>
            <a:r>
              <a:rPr lang="en-US" sz="2800" b="1" dirty="0" err="1" smtClean="0">
                <a:solidFill>
                  <a:srgbClr val="0070C0"/>
                </a:solidFill>
              </a:rPr>
              <a:t>ol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condensation (</a:t>
            </a:r>
            <a:r>
              <a:rPr lang="en-US" sz="2800" b="1" dirty="0" err="1" smtClean="0">
                <a:solidFill>
                  <a:srgbClr val="FF0000"/>
                </a:solidFill>
              </a:rPr>
              <a:t>aldehyde</a:t>
            </a:r>
            <a:r>
              <a:rPr lang="en-US" sz="2800" b="1" dirty="0" smtClean="0">
                <a:solidFill>
                  <a:srgbClr val="FF0000"/>
                </a:solidFill>
              </a:rPr>
              <a:t> to </a:t>
            </a:r>
            <a:r>
              <a:rPr lang="en-US" sz="2800" b="1" dirty="0" smtClean="0">
                <a:solidFill>
                  <a:srgbClr val="0070C0"/>
                </a:solidFill>
              </a:rPr>
              <a:t>bigger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alcohol</a:t>
            </a:r>
            <a:r>
              <a:rPr lang="en-US" sz="2800" b="1" dirty="0" smtClean="0">
                <a:sym typeface="Wingdings" pitchFamily="2" charset="2"/>
              </a:rPr>
              <a:t> bigger </a:t>
            </a:r>
            <a:r>
              <a:rPr lang="en-US" sz="2800" b="1" dirty="0" err="1" smtClean="0">
                <a:sym typeface="Wingdings" pitchFamily="2" charset="2"/>
              </a:rPr>
              <a:t>alkene</a:t>
            </a:r>
            <a:r>
              <a:rPr lang="en-US" sz="2800" b="1" dirty="0" smtClean="0">
                <a:sym typeface="Wingdings" pitchFamily="2" charset="2"/>
              </a:rPr>
              <a:t>)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2401" y="3054156"/>
            <a:ext cx="3640630" cy="25084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86200" y="3511864"/>
            <a:ext cx="2225813" cy="1377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/>
      <p:bldP spid="11" grpId="0" animBg="1"/>
      <p:bldP spid="17" grpId="0" animBg="1"/>
      <p:bldP spid="18" grpId="0"/>
      <p:bldP spid="24" grpId="0"/>
      <p:bldP spid="25" grpId="0" animBg="1"/>
      <p:bldP spid="27" grpId="0" animBg="1"/>
      <p:bldP spid="28" grpId="0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757024"/>
            <a:ext cx="2831368" cy="14464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609600"/>
            <a:ext cx="2362200" cy="1447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59" y="2203524"/>
            <a:ext cx="4756641" cy="13557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10200" y="2222833"/>
            <a:ext cx="2362200" cy="1447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3733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Main product</a:t>
            </a:r>
            <a:endParaRPr lang="en-US" sz="2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2026" y="4450065"/>
            <a:ext cx="4117199" cy="9956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29225" y="4450065"/>
            <a:ext cx="2100175" cy="14570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975143" y="465552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0" y="4800600"/>
            <a:ext cx="102585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7620000" y="4953000"/>
            <a:ext cx="1066800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5715000"/>
            <a:ext cx="144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By-product</a:t>
            </a:r>
            <a:endParaRPr lang="en-US" sz="28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29200" y="840604"/>
            <a:ext cx="1549328" cy="983727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2200" y="2405060"/>
            <a:ext cx="1247633" cy="1097948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45482" y="4751180"/>
            <a:ext cx="1226718" cy="1022294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13298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/>
      <p:bldP spid="16" grpId="0"/>
      <p:bldP spid="18" grpId="0" animBg="1"/>
      <p:bldP spid="1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19200" y="1676400"/>
          <a:ext cx="6995714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ChemSketch" r:id="rId4" imgW="3642360" imgH="643128" progId="ACD.ChemSketch.20">
                  <p:embed/>
                </p:oleObj>
              </mc:Choice>
              <mc:Fallback>
                <p:oleObj name="ChemSketch" r:id="rId4" imgW="3642360" imgH="643128" progId="ACD.ChemSketch.20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6995714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429000" y="990600"/>
            <a:ext cx="25146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581400" y="990600"/>
          <a:ext cx="1524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ChemSketch" r:id="rId6" imgW="1371600" imgH="710184" progId="ACD.ChemSketch.20">
                  <p:embed/>
                </p:oleObj>
              </mc:Choice>
              <mc:Fallback>
                <p:oleObj name="ChemSketch" r:id="rId6" imgW="1371600" imgH="710184" progId="ACD.ChemSketch.20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990600"/>
                        <a:ext cx="1524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953000" y="1066800"/>
            <a:ext cx="99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b="1" dirty="0" err="1" smtClean="0">
                <a:solidFill>
                  <a:srgbClr val="FF0000"/>
                </a:solidFill>
              </a:rPr>
              <a:t>pcc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1905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p</a:t>
            </a:r>
            <a:r>
              <a:rPr lang="en-US" sz="2400" b="1" dirty="0" err="1" smtClean="0"/>
              <a:t>yridinium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/>
              <a:t>hloro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/>
              <a:t>hromat</a:t>
            </a:r>
            <a:r>
              <a:rPr lang="en-US" sz="2400" dirty="0" err="1" smtClean="0"/>
              <a:t>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19050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r>
              <a:rPr lang="en-US" sz="4000" b="1" baseline="30000" dirty="0" smtClean="0"/>
              <a:t>o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914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 compound class ?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28956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aldehyde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914400" y="3505200"/>
          <a:ext cx="6780234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ChemSketch" r:id="rId8" imgW="3749040" imgH="926592" progId="ACD.ChemSketch.20">
                  <p:embed/>
                </p:oleObj>
              </mc:Choice>
              <mc:Fallback>
                <p:oleObj name="ChemSketch" r:id="rId8" imgW="3749040" imgH="926592" progId="ACD.ChemSketch.20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6780234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2000" y="42672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r>
              <a:rPr lang="en-US" sz="4000" b="1" baseline="30000" dirty="0" smtClean="0"/>
              <a:t>o</a:t>
            </a:r>
            <a:endParaRPr lang="en-US" sz="4000" b="1" dirty="0"/>
          </a:p>
        </p:txBody>
      </p:sp>
      <p:sp>
        <p:nvSpPr>
          <p:cNvPr id="16" name="Rectangle 15"/>
          <p:cNvSpPr/>
          <p:nvPr/>
        </p:nvSpPr>
        <p:spPr>
          <a:xfrm>
            <a:off x="3048000" y="3124200"/>
            <a:ext cx="2057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124200" y="3124200"/>
            <a:ext cx="1905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4267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 compound class ?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5334000"/>
            <a:ext cx="1905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Carboxylic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1" grpId="0"/>
      <p:bldP spid="12" grpId="0"/>
      <p:bldP spid="13" grpId="0" animBg="1"/>
      <p:bldP spid="15" grpId="0"/>
      <p:bldP spid="16" grpId="0" animBg="1"/>
      <p:bldP spid="17" grpId="0" animBg="1"/>
      <p:bldP spid="18" grpId="0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62000" y="990600"/>
          <a:ext cx="33733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ChemSketch" r:id="rId4" imgW="2639568" imgH="685800" progId="ACD.ChemSketch.20">
                  <p:embed/>
                </p:oleObj>
              </mc:Choice>
              <mc:Fallback>
                <p:oleObj name="ChemSketch" r:id="rId4" imgW="2639568" imgH="6858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90600"/>
                        <a:ext cx="33733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343400" y="762000"/>
            <a:ext cx="20574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9400" y="990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Route to </a:t>
            </a:r>
            <a:r>
              <a:rPr lang="en-US" sz="2400" dirty="0" err="1" smtClean="0"/>
              <a:t>peroxy</a:t>
            </a:r>
            <a:r>
              <a:rPr lang="en-US" sz="2400" dirty="0" smtClean="0"/>
              <a:t> acid</a:t>
            </a:r>
            <a:endParaRPr lang="en-US" sz="24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48200" y="838200"/>
          <a:ext cx="1600200" cy="123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ChemSketch" r:id="rId6" imgW="890016" imgH="685800" progId="ACD.ChemSketch.20">
                  <p:embed/>
                </p:oleObj>
              </mc:Choice>
              <mc:Fallback>
                <p:oleObj name="ChemSketch" r:id="rId6" imgW="890016" imgH="6858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838200"/>
                        <a:ext cx="1600200" cy="12322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600" y="2362200"/>
          <a:ext cx="1436688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ChemSketch" r:id="rId8" imgW="890016" imgH="685800" progId="ACD.ChemSketch.20">
                  <p:embed/>
                </p:oleObj>
              </mc:Choice>
              <mc:Fallback>
                <p:oleObj name="ChemSketch" r:id="rId8" imgW="890016" imgH="6858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1436688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2133600"/>
          <a:ext cx="320701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ChemSketch" r:id="rId9" imgW="2795016" imgH="1261872" progId="ACD.ChemSketch.20">
                  <p:embed/>
                </p:oleObj>
              </mc:Choice>
              <mc:Fallback>
                <p:oleObj name="ChemSketch" r:id="rId9" imgW="2795016" imgH="1261872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3207012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953000" y="2514600"/>
            <a:ext cx="1600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2895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7391400" y="2209800"/>
            <a:ext cx="14478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3657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the above oxidation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3886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By-product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3962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P</a:t>
            </a:r>
            <a:r>
              <a:rPr lang="en-US" sz="2800" dirty="0" smtClean="0"/>
              <a:t>roduct</a:t>
            </a:r>
            <a:endParaRPr lang="en-US" sz="28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257800" y="2667000"/>
          <a:ext cx="1173163" cy="112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ChemSketch" r:id="rId11" imgW="716280" imgH="685800" progId="ACD.ChemSketch.20">
                  <p:embed/>
                </p:oleObj>
              </mc:Choice>
              <mc:Fallback>
                <p:oleObj name="ChemSketch" r:id="rId11" imgW="716280" imgH="6858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667000"/>
                        <a:ext cx="1173163" cy="1123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7467600" y="2362200"/>
          <a:ext cx="1219200" cy="1361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ChemSketch" r:id="rId13" imgW="1112520" imgH="1243584" progId="ACD.ChemSketch.20">
                  <p:embed/>
                </p:oleObj>
              </mc:Choice>
              <mc:Fallback>
                <p:oleObj name="ChemSketch" r:id="rId13" imgW="1112520" imgH="1243584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362200"/>
                        <a:ext cx="1219200" cy="13618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57200" y="41148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Baeyer-</a:t>
            </a:r>
            <a:r>
              <a:rPr lang="en-US" sz="2800" b="1" dirty="0" err="1" smtClean="0">
                <a:solidFill>
                  <a:srgbClr val="FF0000"/>
                </a:solidFill>
              </a:rPr>
              <a:t>Villiger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09600" y="4734580"/>
          <a:ext cx="453752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ChemSketch" r:id="rId15" imgW="3203448" imgH="969264" progId="ACD.ChemSketch.20">
                  <p:embed/>
                </p:oleObj>
              </mc:Choice>
              <mc:Fallback>
                <p:oleObj name="ChemSketch" r:id="rId15" imgW="3203448" imgH="969264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34580"/>
                        <a:ext cx="453752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105400" y="4495800"/>
            <a:ext cx="20574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49530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391400" y="525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1722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	   By-product</a:t>
            </a:r>
            <a:endParaRPr lang="en-US" sz="2800" b="1" dirty="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257800" y="4724400"/>
          <a:ext cx="1752600" cy="1377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ChemSketch" r:id="rId17" imgW="1335024" imgH="1048512" progId="ACD.ChemSketch.20">
                  <p:embed/>
                </p:oleObj>
              </mc:Choice>
              <mc:Fallback>
                <p:oleObj name="ChemSketch" r:id="rId17" imgW="1335024" imgH="1048512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724400"/>
                        <a:ext cx="1752600" cy="137748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001000" y="51054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1722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Weird name of product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657600" y="6172200"/>
            <a:ext cx="137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ylide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2" grpId="0" animBg="1"/>
      <p:bldP spid="13" grpId="0"/>
      <p:bldP spid="14" grpId="0" animBg="1"/>
      <p:bldP spid="15" grpId="0"/>
      <p:bldP spid="16" grpId="0"/>
      <p:bldP spid="17" grpId="0"/>
      <p:bldP spid="23" grpId="0" animBg="1"/>
      <p:bldP spid="25" grpId="0" animBg="1"/>
      <p:bldP spid="27" grpId="0" animBg="1"/>
      <p:bldP spid="28" grpId="0"/>
      <p:bldP spid="29" grpId="0"/>
      <p:bldP spid="31" grpId="0" animBg="1"/>
      <p:bldP spid="32" grpId="0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2590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school, classic route</a:t>
            </a:r>
            <a:endParaRPr lang="en-US" sz="24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1600200"/>
          <a:ext cx="6302847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ChemSketch" r:id="rId3" imgW="3087624" imgH="691896" progId="ACD.ChemSketch.20">
                  <p:embed/>
                </p:oleObj>
              </mc:Choice>
              <mc:Fallback>
                <p:oleObj name="ChemSketch" r:id="rId3" imgW="3087624" imgH="691896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302847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0" y="1066800"/>
            <a:ext cx="2133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HBr</a:t>
            </a:r>
            <a:r>
              <a:rPr lang="en-US" sz="3200" b="1" dirty="0" smtClean="0">
                <a:solidFill>
                  <a:srgbClr val="FF0000"/>
                </a:solidFill>
              </a:rPr>
              <a:t>,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reflux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990600"/>
            <a:ext cx="2209800" cy="1143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47800" y="3200399"/>
          <a:ext cx="5867400" cy="131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ChemSketch" r:id="rId5" imgW="3087624" imgH="691896" progId="ACD.ChemSketch.20">
                  <p:embed/>
                </p:oleObj>
              </mc:Choice>
              <mc:Fallback>
                <p:oleObj name="ChemSketch" r:id="rId5" imgW="3087624" imgH="691896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0399"/>
                        <a:ext cx="5867400" cy="131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38400" y="44196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school, modern route 1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3276600" y="3048000"/>
            <a:ext cx="17526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52800" y="3124200"/>
            <a:ext cx="1600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PBr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(g)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school, modern route 2</a:t>
            </a:r>
            <a:endParaRPr lang="en-US" sz="2400" b="1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14400" y="4876800"/>
          <a:ext cx="6298395" cy="138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ChemSketch" r:id="rId7" imgW="3194304" imgH="701040" progId="ACD.ChemSketch.20">
                  <p:embed/>
                </p:oleObj>
              </mc:Choice>
              <mc:Fallback>
                <p:oleObj name="ChemSketch" r:id="rId7" imgW="3194304" imgH="7010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876800"/>
                        <a:ext cx="6298395" cy="1383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971800" y="4876800"/>
            <a:ext cx="1752600" cy="6096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0" y="4876800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SOBr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 animBg="1"/>
      <p:bldP spid="13" grpId="0"/>
      <p:bldP spid="14" grpId="0" animBg="1"/>
      <p:bldP spid="15" grpId="0" animBg="1"/>
      <p:bldP spid="16" grpId="0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1406" y="971006"/>
            <a:ext cx="6705625" cy="12065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457200"/>
            <a:ext cx="1295400" cy="838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8722" y="356577"/>
            <a:ext cx="1295400" cy="55399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baseline="300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5081" y="2197182"/>
            <a:ext cx="3526821" cy="17065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62600" y="2238019"/>
            <a:ext cx="2209800" cy="166573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34122" y="4422697"/>
            <a:ext cx="2132531" cy="15304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97404" y="4811613"/>
            <a:ext cx="1271622" cy="7526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50885" y="4456831"/>
            <a:ext cx="1927252" cy="144740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42181" y="4620872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2948491" y="457200"/>
            <a:ext cx="124250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NaCN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51518" y="2357896"/>
            <a:ext cx="1289888" cy="1535624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93077" y="4620872"/>
            <a:ext cx="1094000" cy="125813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0" name="TextBox 19"/>
          <p:cNvSpPr txBox="1"/>
          <p:nvPr/>
        </p:nvSpPr>
        <p:spPr>
          <a:xfrm>
            <a:off x="5029200" y="3810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784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5" grpId="0" animBg="1"/>
      <p:bldP spid="16" grpId="0"/>
      <p:bldP spid="17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ntrovertspring.com/wp-content/uploads/2014/08/Cat-Hiding-Under-Blank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5257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Berlin Sans FB Demi" pitchFamily="34" charset="0"/>
              </a:rPr>
              <a:t>Organic Chemistry makes me want to hide all day under </a:t>
            </a:r>
            <a:r>
              <a:rPr lang="en-US" sz="4000" b="1" smtClean="0">
                <a:latin typeface="Berlin Sans FB Demi" pitchFamily="34" charset="0"/>
              </a:rPr>
              <a:t>a blanket….</a:t>
            </a:r>
            <a:endParaRPr lang="en-US" sz="4000" b="1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2514600"/>
            <a:ext cx="3810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Fischer </a:t>
            </a:r>
            <a:r>
              <a:rPr lang="en-US" sz="2800" b="1" dirty="0" err="1" smtClean="0">
                <a:solidFill>
                  <a:srgbClr val="FF0000"/>
                </a:solidFill>
              </a:rPr>
              <a:t>esterification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685800"/>
          <a:ext cx="877168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ChemSketch" r:id="rId4" imgW="6114288" imgH="1100328" progId="ACD.ChemSketch.20">
                  <p:embed/>
                </p:oleObj>
              </mc:Choice>
              <mc:Fallback>
                <p:oleObj name="ChemSketch" r:id="rId4" imgW="6114288" imgH="1100328" progId="ACD.ChemSketch.20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85800"/>
                        <a:ext cx="8771687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057400" y="685800"/>
            <a:ext cx="2362200" cy="1676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57400" y="914400"/>
          <a:ext cx="231644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ChemSketch" r:id="rId6" imgW="1328928" imgH="655320" progId="ACD.ChemSketch.20">
                  <p:embed/>
                </p:oleObj>
              </mc:Choice>
              <mc:Fallback>
                <p:oleObj name="ChemSketch" r:id="rId6" imgW="1328928" imgH="655320" progId="ACD.ChemSketch.20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914400"/>
                        <a:ext cx="2316443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5146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Reaction’s name ?</a:t>
            </a:r>
            <a:endParaRPr lang="en-US" sz="28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3048000"/>
            <a:ext cx="34290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Product’s class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533400"/>
            <a:ext cx="152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ester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57200" y="3505200"/>
          <a:ext cx="7835519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ChemSketch" r:id="rId8" imgW="5657088" imgH="1100328" progId="ACD.ChemSketch.20">
                  <p:embed/>
                </p:oleObj>
              </mc:Choice>
              <mc:Fallback>
                <p:oleObj name="ChemSketch" r:id="rId8" imgW="5657088" imgH="1100328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05200"/>
                        <a:ext cx="7835519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981200" y="3505200"/>
            <a:ext cx="2133600" cy="1371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191000" y="31242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153400" y="3352800"/>
            <a:ext cx="304800" cy="685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Note !!</a:t>
            </a:r>
            <a:endParaRPr lang="en-US" sz="2800" b="1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981200" y="3581400"/>
          <a:ext cx="1977328" cy="10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ChemSketch" r:id="rId10" imgW="1261872" imgH="655320" progId="ACD.ChemSketch.20">
                  <p:embed/>
                </p:oleObj>
              </mc:Choice>
              <mc:Fallback>
                <p:oleObj name="ChemSketch" r:id="rId10" imgW="1261872" imgH="655320" progId="ACD.ChemSketch.20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81400"/>
                        <a:ext cx="1977328" cy="10272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191000" y="3276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pyridine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0292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my compound class?</a:t>
            </a:r>
            <a:endParaRPr lang="en-US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62200" y="4724400"/>
            <a:ext cx="533400" cy="3810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62200" y="54864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Acid chloride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10" grpId="0"/>
      <p:bldP spid="11" grpId="0" animBg="1"/>
      <p:bldP spid="13" grpId="0" animBg="1"/>
      <p:bldP spid="14" grpId="0" animBg="1"/>
      <p:bldP spid="17" grpId="0"/>
      <p:bldP spid="19" grpId="0" animBg="1"/>
      <p:bldP spid="20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90800" y="914400"/>
          <a:ext cx="508389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ChemSketch" r:id="rId4" imgW="2560320" imgH="652272" progId="ACD.ChemSketch.20">
                  <p:embed/>
                </p:oleObj>
              </mc:Choice>
              <mc:Fallback>
                <p:oleObj name="ChemSketch" r:id="rId4" imgW="2560320" imgH="652272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914400"/>
                        <a:ext cx="508389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143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609600"/>
            <a:ext cx="1066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609600"/>
            <a:ext cx="1219200" cy="838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71800" y="685800"/>
            <a:ext cx="91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/in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6858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199" y="2667000"/>
          <a:ext cx="493654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ChemSketch" r:id="rId6" imgW="2593848" imgH="359664" progId="ACD.ChemSketch.20">
                  <p:embed/>
                </p:oleObj>
              </mc:Choice>
              <mc:Fallback>
                <p:oleObj name="ChemSketch" r:id="rId6" imgW="2593848" imgH="35966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667000"/>
                        <a:ext cx="493654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715000" y="24384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33800" y="20574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715000" y="4038600"/>
            <a:ext cx="27432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Hint: </a:t>
            </a:r>
            <a:r>
              <a:rPr lang="en-US" sz="2400" b="1" dirty="0" err="1" smtClean="0"/>
              <a:t>keto-enol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Markovnikoff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86200" y="2133600"/>
            <a:ext cx="121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998120"/>
              </p:ext>
            </p:extLst>
          </p:nvPr>
        </p:nvGraphicFramePr>
        <p:xfrm>
          <a:off x="6019800" y="2590800"/>
          <a:ext cx="111966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ChemSketch" r:id="rId8" imgW="673608" imgH="655320" progId="ACD.ChemSketch.20">
                  <p:embed/>
                </p:oleObj>
              </mc:Choice>
              <mc:Fallback>
                <p:oleObj name="ChemSketch" r:id="rId8" imgW="673608" imgH="6553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1119660" cy="10906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4196" y="5105400"/>
          <a:ext cx="7165804" cy="118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ChemSketch" r:id="rId10" imgW="4620768" imgH="765048" progId="ACD.ChemSketch.20">
                  <p:embed/>
                </p:oleObj>
              </mc:Choice>
              <mc:Fallback>
                <p:oleObj name="ChemSketch" r:id="rId10" imgW="4620768" imgH="765048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96" y="5105400"/>
                        <a:ext cx="7165804" cy="1186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209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33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13346" y="4234404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/neat or 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00055" y="4094947"/>
            <a:ext cx="12192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H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</a:rPr>
              <a:t>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/OH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-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5410200"/>
            <a:ext cx="411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H.C. Brown’s 2 step </a:t>
            </a:r>
            <a:r>
              <a:rPr lang="en-US" sz="2800" b="1" dirty="0" err="1" smtClean="0">
                <a:solidFill>
                  <a:srgbClr val="FF0000"/>
                </a:solidFill>
              </a:rPr>
              <a:t>hydroboration</a:t>
            </a:r>
            <a:r>
              <a:rPr lang="en-US" sz="2800" b="1" dirty="0" smtClean="0">
                <a:solidFill>
                  <a:srgbClr val="FF0000"/>
                </a:solidFill>
              </a:rPr>
              <a:t>/oxidation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reaction ?</a:t>
            </a:r>
            <a:endParaRPr lang="en-US" sz="3200" b="1" dirty="0"/>
          </a:p>
        </p:txBody>
      </p:sp>
      <p:graphicFrame>
        <p:nvGraphicFramePr>
          <p:cNvPr id="2083" name="Object 35"/>
          <p:cNvGraphicFramePr>
            <a:graphicFrameLocks noChangeAspect="1"/>
          </p:cNvGraphicFramePr>
          <p:nvPr/>
        </p:nvGraphicFramePr>
        <p:xfrm>
          <a:off x="762000" y="838200"/>
          <a:ext cx="1295400" cy="1206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ChemSketch" r:id="rId12" imgW="969120" imgH="902160" progId="ACD.ChemSketch.20">
                  <p:embed/>
                </p:oleObj>
              </mc:Choice>
              <mc:Fallback>
                <p:oleObj name="ChemSketch" r:id="rId12" imgW="969120" imgH="9021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1295400" cy="120620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143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2400" y="1219200"/>
          <a:ext cx="649648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ChemSketch" r:id="rId4" imgW="4706112" imgH="496824" progId="ACD.ChemSketch.20">
                  <p:embed/>
                </p:oleObj>
              </mc:Choice>
              <mc:Fallback>
                <p:oleObj name="ChemSketch" r:id="rId4" imgW="4706112" imgH="496824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649648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53894" y="2667000"/>
          <a:ext cx="773458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ChemSketch" r:id="rId6" imgW="5358384" imgH="633984" progId="ACD.ChemSketch.20">
                  <p:embed/>
                </p:oleObj>
              </mc:Choice>
              <mc:Fallback>
                <p:oleObj name="ChemSketch" r:id="rId6" imgW="5358384" imgH="633984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94" y="2667000"/>
                        <a:ext cx="773458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953000" y="3886200"/>
          <a:ext cx="3962400" cy="131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ChemSketch" r:id="rId8" imgW="2987040" imgH="911352" progId="ACD.ChemSketch.20">
                  <p:embed/>
                </p:oleObj>
              </mc:Choice>
              <mc:Fallback>
                <p:oleObj name="ChemSketch" r:id="rId8" imgW="2987040" imgH="911352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86200"/>
                        <a:ext cx="3962400" cy="1311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838200"/>
            <a:ext cx="228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086600" y="1066800"/>
          <a:ext cx="18351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ChemSketch" r:id="rId10" imgW="975360" imgH="566928" progId="ACD.ChemSketch.20">
                  <p:embed/>
                </p:oleObj>
              </mc:Choice>
              <mc:Fallback>
                <p:oleObj name="ChemSketch" r:id="rId10" imgW="975360" imgH="566928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066800"/>
                        <a:ext cx="1835150" cy="1066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3810000"/>
            <a:ext cx="4267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5562600"/>
          <a:ext cx="658534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ChemSketch" r:id="rId12" imgW="4294632" imgH="496824" progId="ACD.ChemSketch.20">
                  <p:embed/>
                </p:oleObj>
              </mc:Choice>
              <mc:Fallback>
                <p:oleObj name="ChemSketch" r:id="rId12" imgW="4294632" imgH="496824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562600"/>
                        <a:ext cx="658534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29400" y="54102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934200" y="5486400"/>
          <a:ext cx="160522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ChemSketch" r:id="rId14" imgW="1014984" imgH="722376" progId="ACD.ChemSketch.20">
                  <p:embed/>
                </p:oleObj>
              </mc:Choice>
              <mc:Fallback>
                <p:oleObj name="ChemSketch" r:id="rId14" imgW="1014984" imgH="722376" progId="ACD.ChemSketch.20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486400"/>
                        <a:ext cx="1605224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605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90600" y="533400"/>
          <a:ext cx="36757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ChemSketch" r:id="rId3" imgW="2438400" imgH="960120" progId="ACD.ChemSketch.20">
                  <p:embed/>
                </p:oleObj>
              </mc:Choice>
              <mc:Fallback>
                <p:oleObj name="ChemSketch" r:id="rId3" imgW="2438400" imgH="960120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"/>
                        <a:ext cx="367573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029200" y="457200"/>
            <a:ext cx="2362200" cy="1524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1295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609600" y="2057400"/>
          <a:ext cx="3962400" cy="1560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ChemSketch" r:id="rId5" imgW="2438400" imgH="960120" progId="ACD.ChemSketch.20">
                  <p:embed/>
                </p:oleObj>
              </mc:Choice>
              <mc:Fallback>
                <p:oleObj name="ChemSketch" r:id="rId5" imgW="2438400" imgH="960120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57400"/>
                        <a:ext cx="3962400" cy="1560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2819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5257800" y="2209800"/>
            <a:ext cx="2362200" cy="1600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5638800" y="2286000"/>
          <a:ext cx="1447800" cy="152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ChemSketch" r:id="rId7" imgW="914400" imgH="960120" progId="ACD.ChemSketch.20">
                  <p:embed/>
                </p:oleObj>
              </mc:Choice>
              <mc:Fallback>
                <p:oleObj name="ChemSketch" r:id="rId7" imgW="914400" imgH="960120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1447800" cy="15206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05200" y="3886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My compound class 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38862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ketones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914400" y="4572000"/>
          <a:ext cx="4419600" cy="1764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ChemSketch" r:id="rId9" imgW="2505456" imgH="999744" progId="ACD.ChemSketch.20">
                  <p:embed/>
                </p:oleObj>
              </mc:Choice>
              <mc:Fallback>
                <p:oleObj name="ChemSketch" r:id="rId9" imgW="2505456" imgH="999744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0"/>
                        <a:ext cx="4419600" cy="1764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257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5334000" y="4648200"/>
            <a:ext cx="2971800" cy="1600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410200" y="4648200"/>
            <a:ext cx="2743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NR…K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</a:rPr>
              <a:t> not strong enough to oxidize 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ROH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334000" y="457200"/>
          <a:ext cx="1447800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ChemSketch" r:id="rId11" imgW="914400" imgH="960120" progId="ACD.ChemSketch.20">
                  <p:embed/>
                </p:oleObj>
              </mc:Choice>
              <mc:Fallback>
                <p:oleObj name="ChemSketch" r:id="rId11" imgW="914400" imgH="960120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57200"/>
                        <a:ext cx="1447800" cy="1520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29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 animBg="1"/>
      <p:bldP spid="11" grpId="0"/>
      <p:bldP spid="12" grpId="0" animBg="1"/>
      <p:bldP spid="14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038600" y="152400"/>
          <a:ext cx="4191000" cy="216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ChemSketch" r:id="rId3" imgW="2898648" imgH="1499616" progId="ACD.ChemSketch.20">
                  <p:embed/>
                </p:oleObj>
              </mc:Choice>
              <mc:Fallback>
                <p:oleObj name="ChemSketch" r:id="rId3" imgW="2898648" imgH="1499616" progId="ACD.ChemSketch.20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52400"/>
                        <a:ext cx="4191000" cy="2168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609600"/>
            <a:ext cx="1524000" cy="17526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67000" y="914400"/>
            <a:ext cx="990600" cy="9144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143000"/>
            <a:ext cx="22860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baseline="-25000" dirty="0" smtClean="0"/>
              <a:t>+</a:t>
            </a:r>
            <a:endParaRPr lang="en-US" sz="3200" b="1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4343400" y="914400"/>
            <a:ext cx="1066800" cy="6858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3400" y="609600"/>
          <a:ext cx="960437" cy="1786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ChemSketch" r:id="rId5" imgW="701040" imgH="1304544" progId="ACD.ChemSketch.20">
                  <p:embed/>
                </p:oleObj>
              </mc:Choice>
              <mc:Fallback>
                <p:oleObj name="ChemSketch" r:id="rId5" imgW="701040" imgH="1304544" progId="ACD.ChemSketch.20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09600"/>
                        <a:ext cx="960437" cy="178615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19400" y="10668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Li</a:t>
            </a:r>
            <a:r>
              <a:rPr lang="en-US" sz="3600" b="1" baseline="30000" dirty="0" err="1" smtClean="0">
                <a:solidFill>
                  <a:srgbClr val="FF0000"/>
                </a:solidFill>
              </a:rPr>
              <a:t>o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990600"/>
            <a:ext cx="91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2590800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86200" y="2362200"/>
            <a:ext cx="1295400" cy="91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24800" y="2819400"/>
            <a:ext cx="990600" cy="990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524000" y="2667000"/>
          <a:ext cx="640183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ChemSketch" r:id="rId7" imgW="4056888" imgH="819912" progId="ACD.ChemSketch.20">
                  <p:embed/>
                </p:oleObj>
              </mc:Choice>
              <mc:Fallback>
                <p:oleObj name="ChemSketch" r:id="rId7" imgW="4056888" imgH="819912" progId="ACD.ChemSketch.20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6401837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304800" y="2667000"/>
          <a:ext cx="1143000" cy="1351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hemSketch" r:id="rId9" imgW="877824" imgH="856488" progId="ACD.ChemSketch.20">
                  <p:embed/>
                </p:oleObj>
              </mc:Choice>
              <mc:Fallback>
                <p:oleObj name="ChemSketch" r:id="rId9" imgW="877824" imgH="856488" progId="ACD.ChemSketch.20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67000"/>
                        <a:ext cx="1143000" cy="135175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962400" y="2438400"/>
            <a:ext cx="1219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KHSO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00" y="31242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6096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Reaction’s name ?_______________________________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95600" y="5791200"/>
            <a:ext cx="4267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Alkyl </a:t>
            </a:r>
            <a:r>
              <a:rPr lang="en-US" sz="2800" b="1" dirty="0" err="1" smtClean="0">
                <a:solidFill>
                  <a:srgbClr val="FF0000"/>
                </a:solidFill>
              </a:rPr>
              <a:t>sulfonate</a:t>
            </a:r>
            <a:r>
              <a:rPr lang="en-US" sz="2800" b="1" dirty="0" smtClean="0">
                <a:solidFill>
                  <a:srgbClr val="FF0000"/>
                </a:solidFill>
              </a:rPr>
              <a:t> synthesis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0" y="4419600"/>
          <a:ext cx="8594109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hemSketch" r:id="rId11" imgW="5644896" imgH="850392" progId="ACD.ChemSketch.20">
                  <p:embed/>
                </p:oleObj>
              </mc:Choice>
              <mc:Fallback>
                <p:oleObj name="ChemSketch" r:id="rId11" imgW="5644896" imgH="850392" progId="ACD.ChemSketch.20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19600"/>
                        <a:ext cx="8594109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4114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Then:</a:t>
            </a:r>
            <a:endParaRPr lang="en-US" sz="2800" b="1" dirty="0"/>
          </a:p>
        </p:txBody>
      </p:sp>
      <p:sp>
        <p:nvSpPr>
          <p:cNvPr id="27" name="Rectangle 26"/>
          <p:cNvSpPr/>
          <p:nvPr/>
        </p:nvSpPr>
        <p:spPr>
          <a:xfrm>
            <a:off x="2362200" y="4343400"/>
            <a:ext cx="1828800" cy="12954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438400" y="4419600"/>
          <a:ext cx="174856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ChemSketch" r:id="rId13" imgW="1499616" imgH="719328" progId="ACD.ChemSketch.20">
                  <p:embed/>
                </p:oleObj>
              </mc:Choice>
              <mc:Fallback>
                <p:oleObj name="ChemSketch" r:id="rId13" imgW="1499616" imgH="719328" progId="ACD.ChemSketch.20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19600"/>
                        <a:ext cx="1748564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475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21" grpId="0" animBg="1"/>
      <p:bldP spid="22" grpId="0" animBg="1"/>
      <p:bldP spid="23" grpId="0"/>
      <p:bldP spid="24" grpId="0" animBg="1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838200"/>
            <a:ext cx="4140322" cy="14297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1143000"/>
            <a:ext cx="2265064" cy="1042678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8" name="Rectangle 17"/>
          <p:cNvSpPr/>
          <p:nvPr/>
        </p:nvSpPr>
        <p:spPr>
          <a:xfrm>
            <a:off x="533400" y="990600"/>
            <a:ext cx="2895600" cy="143738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730" y="3610853"/>
            <a:ext cx="1905044" cy="571528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>
            <a:off x="2431473" y="3955576"/>
            <a:ext cx="1447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053232" y="3939951"/>
            <a:ext cx="1295400" cy="692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874328" y="3933024"/>
            <a:ext cx="1219200" cy="692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3490341"/>
            <a:ext cx="1797160" cy="86448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043545" y="3201483"/>
            <a:ext cx="1794010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934734" y="3218331"/>
            <a:ext cx="1794010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853546" y="3220076"/>
            <a:ext cx="1239982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019527" y="3189024"/>
            <a:ext cx="193967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Mg/dry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96329" y="3185995"/>
            <a:ext cx="167551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(g)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33436" y="3225186"/>
            <a:ext cx="1219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/H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5527" y="4439224"/>
            <a:ext cx="8372324" cy="1410114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2043545" y="4172896"/>
            <a:ext cx="1537856" cy="8753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245992" y="4163760"/>
            <a:ext cx="131462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NaCN</a:t>
            </a:r>
            <a:r>
              <a:rPr lang="en-US" sz="2400" b="1" dirty="0" smtClean="0">
                <a:solidFill>
                  <a:srgbClr val="FF0000"/>
                </a:solidFill>
              </a:rPr>
              <a:t> in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" y="990600"/>
          <a:ext cx="529311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ChemSketch" r:id="rId3" imgW="4261104" imgH="615696" progId="ACD.ChemSketch.20">
                  <p:embed/>
                </p:oleObj>
              </mc:Choice>
              <mc:Fallback>
                <p:oleObj name="ChemSketch" r:id="rId3" imgW="4261104" imgH="615696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0600"/>
                        <a:ext cx="529311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943600" y="609600"/>
            <a:ext cx="25146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19800" y="1066801"/>
          <a:ext cx="241631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ChemSketch" r:id="rId5" imgW="1737360" imgH="329184" progId="ACD.ChemSketch.20">
                  <p:embed/>
                </p:oleObj>
              </mc:Choice>
              <mc:Fallback>
                <p:oleObj name="ChemSketch" r:id="rId5" imgW="1737360" imgH="32918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066801"/>
                        <a:ext cx="2416311" cy="45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3400" y="2514600"/>
          <a:ext cx="4524745" cy="110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ChemSketch" r:id="rId7" imgW="2904744" imgH="707136" progId="ACD.ChemSketch.20">
                  <p:embed/>
                </p:oleObj>
              </mc:Choice>
              <mc:Fallback>
                <p:oleObj name="ChemSketch" r:id="rId7" imgW="2904744" imgH="707136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4524745" cy="1100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0" y="22098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791200" y="2306560"/>
          <a:ext cx="1524000" cy="14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ChemSketch" r:id="rId9" imgW="941832" imgH="877824" progId="ACD.ChemSketch.20">
                  <p:embed/>
                </p:oleObj>
              </mc:Choice>
              <mc:Fallback>
                <p:oleObj name="ChemSketch" r:id="rId9" imgW="941832" imgH="877824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06560"/>
                        <a:ext cx="1524000" cy="1421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7200" y="4419600"/>
          <a:ext cx="431329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ChemSketch" r:id="rId11" imgW="2910840" imgH="771144" progId="ACD.ChemSketch.20">
                  <p:embed/>
                </p:oleObj>
              </mc:Choice>
              <mc:Fallback>
                <p:oleObj name="ChemSketch" r:id="rId11" imgW="2910840" imgH="771144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31329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257800" y="41910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638800" y="4196690"/>
          <a:ext cx="1600200" cy="154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ChemSketch" r:id="rId13" imgW="978408" imgH="941832" progId="ACD.ChemSketch.20">
                  <p:embed/>
                </p:oleObj>
              </mc:Choice>
              <mc:Fallback>
                <p:oleObj name="ChemSketch" r:id="rId13" imgW="978408" imgH="941832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6690"/>
                        <a:ext cx="1600200" cy="154045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89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456</Words>
  <Application>Microsoft Office PowerPoint</Application>
  <PresentationFormat>On-screen Show (4:3)</PresentationFormat>
  <Paragraphs>172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Berlin Sans FB Demi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34</cp:revision>
  <dcterms:created xsi:type="dcterms:W3CDTF">2015-04-02T00:19:18Z</dcterms:created>
  <dcterms:modified xsi:type="dcterms:W3CDTF">2017-04-28T16:54:18Z</dcterms:modified>
</cp:coreProperties>
</file>