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CB4FA-2623-40E9-8A28-70DA840B389D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DEEB5-8C5F-4B7E-AEF8-B124DBB07F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ved=0ahUKEwj37cmdkdjKAhVCLyYKHQqwCdUQjRwIBw&amp;url=http://crazybulletin.com/2233-crazy-cats-and-dogs-mirror-images/&amp;psig=AFQjCNFa_yrprJkQnrEiXG_nH1sgBfKZ2Q&amp;ust=145446995240766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frm=1&amp;source=images&amp;cd=&amp;cad=rja&amp;uact=8&amp;ved=0ahUKEwjDwoGJkdjKAhVM5CYKHUHTAFsQjRwIBw&amp;url=https://www.pinterest.com/pin/521713938055301311/&amp;psig=AFQjCNFa_yrprJkQnrEiXG_nH1sgBfKZ2Q&amp;ust=145446995240766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Quick review of `</a:t>
            </a:r>
            <a:r>
              <a:rPr lang="en-US" sz="3200" dirty="0" err="1" smtClean="0"/>
              <a:t>stereochemical</a:t>
            </a:r>
            <a:r>
              <a:rPr lang="en-US" sz="3200" dirty="0" smtClean="0"/>
              <a:t>’ ideas so far: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3733800"/>
            <a:ext cx="1600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Chiral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11268" name="Picture 4" descr="http://crazybulletin.com/wp-content/uploads/2015/11/crazy-cats-and-dogs-in-mirro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838200"/>
            <a:ext cx="7848598" cy="588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28600" y="1066800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condition for molecules to exhibit `handedness’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05000"/>
            <a:ext cx="8001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Tetrahedral central atom must be connected to 4 non-equivalent chemical groups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81000" y="3048000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Special word used to describe to above condition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3733800"/>
            <a:ext cx="1600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Chiral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8600" y="4419600"/>
            <a:ext cx="79239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handedness is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experimentally detected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with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device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5486400"/>
            <a:ext cx="5715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(crossed </a:t>
            </a:r>
            <a:r>
              <a:rPr lang="en-US" sz="3600" dirty="0" err="1" smtClean="0">
                <a:solidFill>
                  <a:srgbClr val="FF0000"/>
                </a:solidFill>
              </a:rPr>
              <a:t>Nicols</a:t>
            </a:r>
            <a:r>
              <a:rPr lang="en-US" sz="3600" dirty="0" smtClean="0">
                <a:solidFill>
                  <a:srgbClr val="FF0000"/>
                </a:solidFill>
              </a:rPr>
              <a:t>) </a:t>
            </a:r>
            <a:r>
              <a:rPr lang="en-US" sz="3600" dirty="0" err="1" smtClean="0">
                <a:solidFill>
                  <a:srgbClr val="FF0000"/>
                </a:solidFill>
              </a:rPr>
              <a:t>polarimeter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Quicky</a:t>
            </a:r>
            <a:r>
              <a:rPr lang="en-US" dirty="0" smtClean="0"/>
              <a:t> review (continued)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6" grpId="0" animBg="1"/>
      <p:bldP spid="7" grpId="0"/>
      <p:bldP spid="8" grpId="0" animBg="1"/>
      <p:bldP spid="11266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quantity measured with a </a:t>
            </a:r>
            <a:r>
              <a:rPr lang="en-US" sz="2800" b="1" dirty="0" err="1" smtClean="0"/>
              <a:t>polarimeter</a:t>
            </a:r>
            <a:r>
              <a:rPr lang="en-US" sz="2800" b="1" dirty="0" smtClean="0"/>
              <a:t>: 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914400"/>
            <a:ext cx="4953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Optical rotation,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 (in degrees)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600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If you turn the analyzing polarizer counterclockwise to find </a:t>
            </a:r>
            <a:r>
              <a:rPr lang="en-US" sz="2800" b="1" dirty="0" smtClean="0">
                <a:sym typeface="Symbol"/>
              </a:rPr>
              <a:t>, the sign of the polarization is…..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2514600"/>
            <a:ext cx="2819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Negative (-)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3434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the `D’ stand for in the specific rotation value   </a:t>
            </a:r>
            <a:r>
              <a:rPr lang="en-US" sz="2800" b="1" dirty="0" smtClean="0">
                <a:sym typeface="Symbol"/>
              </a:rPr>
              <a:t></a:t>
            </a:r>
            <a:r>
              <a:rPr lang="en-US" sz="2800" b="1" baseline="-25000" dirty="0" smtClean="0"/>
              <a:t>D</a:t>
            </a:r>
            <a:r>
              <a:rPr lang="en-US" sz="2800" b="1" baseline="30000" dirty="0" smtClean="0"/>
              <a:t>T</a:t>
            </a:r>
            <a:r>
              <a:rPr lang="en-US" sz="2800" b="1" dirty="0" smtClean="0"/>
              <a:t>  ?</a:t>
            </a:r>
            <a:endParaRPr lang="en-US" sz="2800" b="1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953000"/>
            <a:ext cx="7467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Wavelength of light used is the orange-colored sodium D line at 589 nm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2004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Does a right-handed sugar always produce a (+) rotation 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3810000"/>
            <a:ext cx="8991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No…no connection between sign and right /left-handedness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Quicky</a:t>
            </a:r>
            <a:r>
              <a:rPr lang="en-US" dirty="0" smtClean="0"/>
              <a:t> review (continued)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533400"/>
            <a:ext cx="8077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for the 2D `crossed’  representation of a </a:t>
            </a:r>
            <a:r>
              <a:rPr lang="en-US" sz="2800" b="1" dirty="0" err="1" smtClean="0"/>
              <a:t>chiral</a:t>
            </a:r>
            <a:r>
              <a:rPr lang="en-US" sz="2800" b="1" dirty="0" smtClean="0"/>
              <a:t> center like that shown here: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019800" y="1066800"/>
          <a:ext cx="1898650" cy="1811740"/>
        </p:xfrm>
        <a:graphic>
          <a:graphicData uri="http://schemas.openxmlformats.org/presentationml/2006/ole">
            <p:oleObj spid="_x0000_s14341" name="ChemSketch" r:id="rId3" imgW="902208" imgH="859536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600200"/>
            <a:ext cx="3352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Fischer projection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Quicky</a:t>
            </a:r>
            <a:r>
              <a:rPr lang="en-US" dirty="0" smtClean="0"/>
              <a:t> review (continued)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2743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way are the horizontal species above oriented relative to the plane of this slide 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3657600"/>
            <a:ext cx="571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Coming out of the slide towards you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4267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way are the vertical species above oriented relative to the plane of this slide ?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5105400"/>
            <a:ext cx="6019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Moving into the slide away from you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400800" y="3429000"/>
          <a:ext cx="2331092" cy="762000"/>
        </p:xfrm>
        <a:graphic>
          <a:graphicData uri="http://schemas.openxmlformats.org/presentationml/2006/ole">
            <p:oleObj spid="_x0000_s14342" name="ChemSketch" r:id="rId4" imgW="819912" imgH="268224" progId="ACD.ChemSketch.20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39818220"/>
              </p:ext>
            </p:extLst>
          </p:nvPr>
        </p:nvGraphicFramePr>
        <p:xfrm>
          <a:off x="7722713" y="4163413"/>
          <a:ext cx="718925" cy="2543590"/>
        </p:xfrm>
        <a:graphic>
          <a:graphicData uri="http://schemas.openxmlformats.org/presentationml/2006/ole">
            <p:oleObj spid="_x0000_s14343" name="ChemSketch" r:id="rId5" imgW="292608" imgH="1033272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13" grpId="0"/>
      <p:bldP spid="14" grpId="0" animBg="1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9144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the icky, hard way  that Doc hates that is used to designate `handedness’ </a:t>
            </a:r>
            <a:r>
              <a:rPr lang="en-US" sz="2800" b="1" dirty="0" smtClean="0"/>
              <a:t> </a:t>
            </a:r>
            <a:r>
              <a:rPr lang="en-US" sz="2800" b="1" dirty="0" smtClean="0"/>
              <a:t>for sugars and amino acids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533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Fischer’s D and L notation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Quicky</a:t>
            </a:r>
            <a:r>
              <a:rPr lang="en-US" dirty="0" smtClean="0"/>
              <a:t> review (continued)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5908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`I </a:t>
            </a:r>
            <a:r>
              <a:rPr lang="en-US" sz="2800" b="1" dirty="0" err="1" smtClean="0"/>
              <a:t>haz</a:t>
            </a:r>
            <a:r>
              <a:rPr lang="en-US" sz="2800" b="1" dirty="0" smtClean="0"/>
              <a:t> a </a:t>
            </a:r>
            <a:r>
              <a:rPr lang="en-US" sz="2800" b="1" dirty="0" err="1" smtClean="0"/>
              <a:t>happee</a:t>
            </a:r>
            <a:r>
              <a:rPr lang="en-US" sz="2800" b="1" dirty="0" smtClean="0"/>
              <a:t>’ modern way to designate handedness (which we learn today…)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0" y="3657600"/>
            <a:ext cx="579120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Prelog-Cahn-</a:t>
            </a:r>
            <a:r>
              <a:rPr lang="en-US" sz="2800" b="1" dirty="0" err="1" smtClean="0">
                <a:solidFill>
                  <a:srgbClr val="FF0000"/>
                </a:solidFill>
              </a:rPr>
              <a:t>Ingold</a:t>
            </a:r>
            <a:r>
              <a:rPr lang="en-US" sz="2800" b="1" dirty="0" smtClean="0">
                <a:solidFill>
                  <a:srgbClr val="FF0000"/>
                </a:solidFill>
              </a:rPr>
              <a:t> R and S notation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(for all </a:t>
            </a:r>
            <a:r>
              <a:rPr lang="en-US" sz="2800" b="1" dirty="0" err="1" smtClean="0">
                <a:solidFill>
                  <a:srgbClr val="FF0000"/>
                </a:solidFill>
              </a:rPr>
              <a:t>chiral</a:t>
            </a:r>
            <a:r>
              <a:rPr lang="en-US" sz="2800" b="1" dirty="0" smtClean="0">
                <a:solidFill>
                  <a:srgbClr val="FF0000"/>
                </a:solidFill>
              </a:rPr>
              <a:t> species)</a:t>
            </a:r>
            <a:endParaRPr lang="en-US" sz="2800" dirty="0"/>
          </a:p>
        </p:txBody>
      </p:sp>
      <p:pic>
        <p:nvPicPr>
          <p:cNvPr id="12" name="Picture 2" descr="http://i72.photobucket.com/albums/i188/dburdyshaw/Z%20Misc%201/Happy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505200"/>
            <a:ext cx="3314700" cy="248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144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Chance favors the _________________________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352800" y="914400"/>
            <a:ext cx="514687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</a:t>
            </a:r>
            <a:r>
              <a:rPr lang="en-US" sz="2800" b="1" dirty="0" smtClean="0">
                <a:solidFill>
                  <a:srgbClr val="FF0000"/>
                </a:solidFill>
              </a:rPr>
              <a:t>repared mind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5362" name="Picture 2" descr="https://s-media-cache-ak0.pinimg.com/564x/f4/bf/a0/f4bfa019bcf3cc1bbbf334bf89855b5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47800"/>
            <a:ext cx="7010400" cy="5257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Quicky</a:t>
            </a:r>
            <a:r>
              <a:rPr lang="en-US" dirty="0" smtClean="0"/>
              <a:t> review (continued)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292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ChemSketch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10</cp:revision>
  <dcterms:created xsi:type="dcterms:W3CDTF">2016-02-02T03:04:01Z</dcterms:created>
  <dcterms:modified xsi:type="dcterms:W3CDTF">2017-01-31T00:56:03Z</dcterms:modified>
</cp:coreProperties>
</file>