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5FC91-8CAD-4895-9C3A-A066ABFC7AAD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D9BE3-BBA0-43EF-B0FE-D5526A921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D9BE3-BBA0-43EF-B0FE-D5526A921E0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E3B1-04DC-42D3-84B9-77988350FC3A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02B2-67AA-49A2-A92D-6BDE996B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www.google.com/url?sa=i&amp;rct=j&amp;q=&amp;esrc=s&amp;frm=1&amp;source=images&amp;cd=&amp;cad=rja&amp;uact=8&amp;ved=0CAcQjRw&amp;url=https://mojocunanan.wordpress.com/page/2/&amp;ei=MgUBVfGRLYrnsATlxYHIDg&amp;bvm=bv.87920726,d.cWc&amp;psig=AFQjCNHineM0u41WZfpvfC7jLV6O9OsP4w&amp;ust=142621643900080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hyperlink" Target="http://www.google.com/url?sa=i&amp;rct=j&amp;q=&amp;esrc=s&amp;frm=1&amp;source=images&amp;cd=&amp;cad=rja&amp;uact=8&amp;ved=0CAcQjRw&amp;url=http://www.playbuzz.com/kellybishop10/12-cats-on-vacation-that-are-having-a-better-time-than-you&amp;ei=YwUBVfuUJYyxsATks4K4Dg&amp;bvm=bv.87920726,d.cWc&amp;psig=AFQjCNHineM0u41WZfpvfC7jLV6O9OsP4w&amp;ust=14262164390008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</a:t>
            </a:r>
            <a:r>
              <a:rPr lang="en-US" sz="2400" b="1" dirty="0" err="1" smtClean="0"/>
              <a:t>Quicky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Allyl</a:t>
            </a:r>
            <a:r>
              <a:rPr lang="en-US" sz="2400" b="1" dirty="0" smtClean="0"/>
              <a:t> Chemistry review</a:t>
            </a:r>
            <a:endParaRPr lang="en-US" sz="24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800" y="1143000"/>
          <a:ext cx="2289175" cy="1286814"/>
        </p:xfrm>
        <a:graphic>
          <a:graphicData uri="http://schemas.openxmlformats.org/presentationml/2006/ole">
            <p:oleObj spid="_x0000_s1026" name="ChemSketch" r:id="rId3" imgW="1072800" imgH="603360" progId="ACD.ChemSketch.20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2971800" y="1524000"/>
            <a:ext cx="381000" cy="838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3200" y="457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this site: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this group:</a:t>
            </a:r>
            <a:endParaRPr lang="en-US" sz="28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3000" y="1447800"/>
            <a:ext cx="304800" cy="457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9144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Allylic</a:t>
            </a:r>
            <a:r>
              <a:rPr lang="en-US" sz="3200" b="1" dirty="0" smtClean="0">
                <a:solidFill>
                  <a:srgbClr val="FF0000"/>
                </a:solidFill>
              </a:rPr>
              <a:t> site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609600"/>
            <a:ext cx="190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Vinyl group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3048000"/>
          <a:ext cx="4495800" cy="990600"/>
        </p:xfrm>
        <a:graphic>
          <a:graphicData uri="http://schemas.openxmlformats.org/presentationml/2006/ole">
            <p:oleObj spid="_x0000_s1027" name="ChemSketch" r:id="rId4" imgW="3514320" imgH="627840" progId="ACD.ChemSketch.20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4495800" y="2743200"/>
            <a:ext cx="20574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010400" y="2819400"/>
            <a:ext cx="21336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629400" y="3048000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95800" y="2743200"/>
          <a:ext cx="1905000" cy="673100"/>
        </p:xfrm>
        <a:graphic>
          <a:graphicData uri="http://schemas.openxmlformats.org/presentationml/2006/ole">
            <p:oleObj spid="_x0000_s1031" name="ChemSketch" r:id="rId5" imgW="1905120" imgH="673560" progId="ACD.ChemSketch.20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7086600" y="2971800"/>
          <a:ext cx="1868487" cy="576263"/>
        </p:xfrm>
        <a:graphic>
          <a:graphicData uri="http://schemas.openxmlformats.org/presentationml/2006/ole">
            <p:oleObj spid="_x0000_s1032" name="ChemSketch" r:id="rId6" imgW="1868400" imgH="576000" progId="ACD.ChemSketch.20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990600" y="4419599"/>
          <a:ext cx="1219200" cy="1635513"/>
        </p:xfrm>
        <a:graphic>
          <a:graphicData uri="http://schemas.openxmlformats.org/presentationml/2006/ole">
            <p:oleObj spid="_x0000_s1033" name="ChemSketch" r:id="rId7" imgW="521280" imgH="698040" progId="ACD.ChemSketch.20">
              <p:embed/>
            </p:oleObj>
          </a:graphicData>
        </a:graphic>
      </p:graphicFrame>
      <p:sp>
        <p:nvSpPr>
          <p:cNvPr id="33" name="Freeform 32"/>
          <p:cNvSpPr/>
          <p:nvPr/>
        </p:nvSpPr>
        <p:spPr>
          <a:xfrm>
            <a:off x="2607733" y="4840414"/>
            <a:ext cx="1478845" cy="467744"/>
          </a:xfrm>
          <a:custGeom>
            <a:avLst/>
            <a:gdLst>
              <a:gd name="connsiteX0" fmla="*/ 0 w 1478845"/>
              <a:gd name="connsiteY0" fmla="*/ 329897 h 467744"/>
              <a:gd name="connsiteX1" fmla="*/ 45156 w 1478845"/>
              <a:gd name="connsiteY1" fmla="*/ 341186 h 467744"/>
              <a:gd name="connsiteX2" fmla="*/ 101600 w 1478845"/>
              <a:gd name="connsiteY2" fmla="*/ 363764 h 467744"/>
              <a:gd name="connsiteX3" fmla="*/ 259645 w 1478845"/>
              <a:gd name="connsiteY3" fmla="*/ 386342 h 467744"/>
              <a:gd name="connsiteX4" fmla="*/ 293511 w 1478845"/>
              <a:gd name="connsiteY4" fmla="*/ 397630 h 467744"/>
              <a:gd name="connsiteX5" fmla="*/ 383823 w 1478845"/>
              <a:gd name="connsiteY5" fmla="*/ 420208 h 467744"/>
              <a:gd name="connsiteX6" fmla="*/ 462845 w 1478845"/>
              <a:gd name="connsiteY6" fmla="*/ 442786 h 467744"/>
              <a:gd name="connsiteX7" fmla="*/ 564445 w 1478845"/>
              <a:gd name="connsiteY7" fmla="*/ 420208 h 467744"/>
              <a:gd name="connsiteX8" fmla="*/ 609600 w 1478845"/>
              <a:gd name="connsiteY8" fmla="*/ 386342 h 467744"/>
              <a:gd name="connsiteX9" fmla="*/ 666045 w 1478845"/>
              <a:gd name="connsiteY9" fmla="*/ 352475 h 467744"/>
              <a:gd name="connsiteX10" fmla="*/ 733778 w 1478845"/>
              <a:gd name="connsiteY10" fmla="*/ 284742 h 467744"/>
              <a:gd name="connsiteX11" fmla="*/ 756356 w 1478845"/>
              <a:gd name="connsiteY11" fmla="*/ 239586 h 467744"/>
              <a:gd name="connsiteX12" fmla="*/ 778934 w 1478845"/>
              <a:gd name="connsiteY12" fmla="*/ 205719 h 467744"/>
              <a:gd name="connsiteX13" fmla="*/ 767645 w 1478845"/>
              <a:gd name="connsiteY13" fmla="*/ 171853 h 467744"/>
              <a:gd name="connsiteX14" fmla="*/ 643467 w 1478845"/>
              <a:gd name="connsiteY14" fmla="*/ 81542 h 467744"/>
              <a:gd name="connsiteX15" fmla="*/ 609600 w 1478845"/>
              <a:gd name="connsiteY15" fmla="*/ 58964 h 467744"/>
              <a:gd name="connsiteX16" fmla="*/ 564445 w 1478845"/>
              <a:gd name="connsiteY16" fmla="*/ 47675 h 467744"/>
              <a:gd name="connsiteX17" fmla="*/ 485423 w 1478845"/>
              <a:gd name="connsiteY17" fmla="*/ 2519 h 467744"/>
              <a:gd name="connsiteX18" fmla="*/ 395111 w 1478845"/>
              <a:gd name="connsiteY18" fmla="*/ 13808 h 467744"/>
              <a:gd name="connsiteX19" fmla="*/ 316089 w 1478845"/>
              <a:gd name="connsiteY19" fmla="*/ 36386 h 467744"/>
              <a:gd name="connsiteX20" fmla="*/ 282223 w 1478845"/>
              <a:gd name="connsiteY20" fmla="*/ 70253 h 467744"/>
              <a:gd name="connsiteX21" fmla="*/ 259645 w 1478845"/>
              <a:gd name="connsiteY21" fmla="*/ 137986 h 467744"/>
              <a:gd name="connsiteX22" fmla="*/ 304800 w 1478845"/>
              <a:gd name="connsiteY22" fmla="*/ 217008 h 467744"/>
              <a:gd name="connsiteX23" fmla="*/ 327378 w 1478845"/>
              <a:gd name="connsiteY23" fmla="*/ 250875 h 467744"/>
              <a:gd name="connsiteX24" fmla="*/ 361245 w 1478845"/>
              <a:gd name="connsiteY24" fmla="*/ 284742 h 467744"/>
              <a:gd name="connsiteX25" fmla="*/ 383823 w 1478845"/>
              <a:gd name="connsiteY25" fmla="*/ 318608 h 467744"/>
              <a:gd name="connsiteX26" fmla="*/ 417689 w 1478845"/>
              <a:gd name="connsiteY26" fmla="*/ 329897 h 467744"/>
              <a:gd name="connsiteX27" fmla="*/ 451556 w 1478845"/>
              <a:gd name="connsiteY27" fmla="*/ 352475 h 467744"/>
              <a:gd name="connsiteX28" fmla="*/ 519289 w 1478845"/>
              <a:gd name="connsiteY28" fmla="*/ 375053 h 467744"/>
              <a:gd name="connsiteX29" fmla="*/ 553156 w 1478845"/>
              <a:gd name="connsiteY29" fmla="*/ 386342 h 467744"/>
              <a:gd name="connsiteX30" fmla="*/ 587023 w 1478845"/>
              <a:gd name="connsiteY30" fmla="*/ 408919 h 467744"/>
              <a:gd name="connsiteX31" fmla="*/ 632178 w 1478845"/>
              <a:gd name="connsiteY31" fmla="*/ 420208 h 467744"/>
              <a:gd name="connsiteX32" fmla="*/ 666045 w 1478845"/>
              <a:gd name="connsiteY32" fmla="*/ 431497 h 467744"/>
              <a:gd name="connsiteX33" fmla="*/ 801511 w 1478845"/>
              <a:gd name="connsiteY33" fmla="*/ 420208 h 467744"/>
              <a:gd name="connsiteX34" fmla="*/ 835378 w 1478845"/>
              <a:gd name="connsiteY34" fmla="*/ 408919 h 467744"/>
              <a:gd name="connsiteX35" fmla="*/ 1016000 w 1478845"/>
              <a:gd name="connsiteY35" fmla="*/ 431497 h 467744"/>
              <a:gd name="connsiteX36" fmla="*/ 1117600 w 1478845"/>
              <a:gd name="connsiteY36" fmla="*/ 454075 h 467744"/>
              <a:gd name="connsiteX37" fmla="*/ 1151467 w 1478845"/>
              <a:gd name="connsiteY37" fmla="*/ 465364 h 467744"/>
              <a:gd name="connsiteX38" fmla="*/ 1264356 w 1478845"/>
              <a:gd name="connsiteY38" fmla="*/ 454075 h 467744"/>
              <a:gd name="connsiteX39" fmla="*/ 1298223 w 1478845"/>
              <a:gd name="connsiteY39" fmla="*/ 431497 h 467744"/>
              <a:gd name="connsiteX40" fmla="*/ 1388534 w 1478845"/>
              <a:gd name="connsiteY40" fmla="*/ 442786 h 467744"/>
              <a:gd name="connsiteX41" fmla="*/ 1478845 w 1478845"/>
              <a:gd name="connsiteY41" fmla="*/ 465364 h 46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78845" h="467744">
                <a:moveTo>
                  <a:pt x="0" y="329897"/>
                </a:moveTo>
                <a:cubicBezTo>
                  <a:pt x="15052" y="333660"/>
                  <a:pt x="30437" y="336280"/>
                  <a:pt x="45156" y="341186"/>
                </a:cubicBezTo>
                <a:cubicBezTo>
                  <a:pt x="64380" y="347594"/>
                  <a:pt x="81786" y="359518"/>
                  <a:pt x="101600" y="363764"/>
                </a:cubicBezTo>
                <a:cubicBezTo>
                  <a:pt x="347544" y="416467"/>
                  <a:pt x="99245" y="346243"/>
                  <a:pt x="259645" y="386342"/>
                </a:cubicBezTo>
                <a:cubicBezTo>
                  <a:pt x="271189" y="389228"/>
                  <a:pt x="282031" y="394499"/>
                  <a:pt x="293511" y="397630"/>
                </a:cubicBezTo>
                <a:cubicBezTo>
                  <a:pt x="323448" y="405794"/>
                  <a:pt x="354385" y="410395"/>
                  <a:pt x="383823" y="420208"/>
                </a:cubicBezTo>
                <a:cubicBezTo>
                  <a:pt x="432408" y="436403"/>
                  <a:pt x="406145" y="428611"/>
                  <a:pt x="462845" y="442786"/>
                </a:cubicBezTo>
                <a:cubicBezTo>
                  <a:pt x="479427" y="440022"/>
                  <a:pt x="541558" y="433286"/>
                  <a:pt x="564445" y="420208"/>
                </a:cubicBezTo>
                <a:cubicBezTo>
                  <a:pt x="580781" y="410873"/>
                  <a:pt x="593945" y="396778"/>
                  <a:pt x="609600" y="386342"/>
                </a:cubicBezTo>
                <a:cubicBezTo>
                  <a:pt x="627857" y="374171"/>
                  <a:pt x="649063" y="366369"/>
                  <a:pt x="666045" y="352475"/>
                </a:cubicBezTo>
                <a:cubicBezTo>
                  <a:pt x="690757" y="332256"/>
                  <a:pt x="733778" y="284742"/>
                  <a:pt x="733778" y="284742"/>
                </a:cubicBezTo>
                <a:cubicBezTo>
                  <a:pt x="741304" y="269690"/>
                  <a:pt x="748007" y="254197"/>
                  <a:pt x="756356" y="239586"/>
                </a:cubicBezTo>
                <a:cubicBezTo>
                  <a:pt x="763087" y="227806"/>
                  <a:pt x="776703" y="219102"/>
                  <a:pt x="778934" y="205719"/>
                </a:cubicBezTo>
                <a:cubicBezTo>
                  <a:pt x="780890" y="193982"/>
                  <a:pt x="774951" y="181246"/>
                  <a:pt x="767645" y="171853"/>
                </a:cubicBezTo>
                <a:cubicBezTo>
                  <a:pt x="698156" y="82511"/>
                  <a:pt x="721578" y="120597"/>
                  <a:pt x="643467" y="81542"/>
                </a:cubicBezTo>
                <a:cubicBezTo>
                  <a:pt x="631332" y="75474"/>
                  <a:pt x="622071" y="64309"/>
                  <a:pt x="609600" y="58964"/>
                </a:cubicBezTo>
                <a:cubicBezTo>
                  <a:pt x="595340" y="52852"/>
                  <a:pt x="579497" y="51438"/>
                  <a:pt x="564445" y="47675"/>
                </a:cubicBezTo>
                <a:cubicBezTo>
                  <a:pt x="549569" y="37758"/>
                  <a:pt x="501791" y="3883"/>
                  <a:pt x="485423" y="2519"/>
                </a:cubicBezTo>
                <a:cubicBezTo>
                  <a:pt x="455190" y="0"/>
                  <a:pt x="425215" y="10045"/>
                  <a:pt x="395111" y="13808"/>
                </a:cubicBezTo>
                <a:cubicBezTo>
                  <a:pt x="389090" y="15313"/>
                  <a:pt x="325805" y="29908"/>
                  <a:pt x="316089" y="36386"/>
                </a:cubicBezTo>
                <a:cubicBezTo>
                  <a:pt x="302806" y="45242"/>
                  <a:pt x="293512" y="58964"/>
                  <a:pt x="282223" y="70253"/>
                </a:cubicBezTo>
                <a:cubicBezTo>
                  <a:pt x="274697" y="92831"/>
                  <a:pt x="252119" y="115408"/>
                  <a:pt x="259645" y="137986"/>
                </a:cubicBezTo>
                <a:cubicBezTo>
                  <a:pt x="277964" y="192944"/>
                  <a:pt x="262086" y="157208"/>
                  <a:pt x="304800" y="217008"/>
                </a:cubicBezTo>
                <a:cubicBezTo>
                  <a:pt x="312686" y="228049"/>
                  <a:pt x="318692" y="240452"/>
                  <a:pt x="327378" y="250875"/>
                </a:cubicBezTo>
                <a:cubicBezTo>
                  <a:pt x="337599" y="263140"/>
                  <a:pt x="351024" y="272477"/>
                  <a:pt x="361245" y="284742"/>
                </a:cubicBezTo>
                <a:cubicBezTo>
                  <a:pt x="369931" y="295165"/>
                  <a:pt x="373229" y="310133"/>
                  <a:pt x="383823" y="318608"/>
                </a:cubicBezTo>
                <a:cubicBezTo>
                  <a:pt x="393115" y="326041"/>
                  <a:pt x="407046" y="324575"/>
                  <a:pt x="417689" y="329897"/>
                </a:cubicBezTo>
                <a:cubicBezTo>
                  <a:pt x="429824" y="335965"/>
                  <a:pt x="439158" y="346965"/>
                  <a:pt x="451556" y="352475"/>
                </a:cubicBezTo>
                <a:cubicBezTo>
                  <a:pt x="473304" y="362141"/>
                  <a:pt x="496711" y="367527"/>
                  <a:pt x="519289" y="375053"/>
                </a:cubicBezTo>
                <a:cubicBezTo>
                  <a:pt x="530578" y="378816"/>
                  <a:pt x="543255" y="379741"/>
                  <a:pt x="553156" y="386342"/>
                </a:cubicBezTo>
                <a:cubicBezTo>
                  <a:pt x="564445" y="393868"/>
                  <a:pt x="574552" y="403575"/>
                  <a:pt x="587023" y="408919"/>
                </a:cubicBezTo>
                <a:cubicBezTo>
                  <a:pt x="601284" y="415031"/>
                  <a:pt x="617260" y="415946"/>
                  <a:pt x="632178" y="420208"/>
                </a:cubicBezTo>
                <a:cubicBezTo>
                  <a:pt x="643620" y="423477"/>
                  <a:pt x="654756" y="427734"/>
                  <a:pt x="666045" y="431497"/>
                </a:cubicBezTo>
                <a:cubicBezTo>
                  <a:pt x="711200" y="427734"/>
                  <a:pt x="756597" y="426197"/>
                  <a:pt x="801511" y="420208"/>
                </a:cubicBezTo>
                <a:cubicBezTo>
                  <a:pt x="813306" y="418635"/>
                  <a:pt x="823495" y="408294"/>
                  <a:pt x="835378" y="408919"/>
                </a:cubicBezTo>
                <a:cubicBezTo>
                  <a:pt x="895970" y="412108"/>
                  <a:pt x="1016000" y="431497"/>
                  <a:pt x="1016000" y="431497"/>
                </a:cubicBezTo>
                <a:cubicBezTo>
                  <a:pt x="1092240" y="456910"/>
                  <a:pt x="998393" y="427584"/>
                  <a:pt x="1117600" y="454075"/>
                </a:cubicBezTo>
                <a:cubicBezTo>
                  <a:pt x="1129216" y="456656"/>
                  <a:pt x="1140178" y="461601"/>
                  <a:pt x="1151467" y="465364"/>
                </a:cubicBezTo>
                <a:cubicBezTo>
                  <a:pt x="1189097" y="461601"/>
                  <a:pt x="1227507" y="462579"/>
                  <a:pt x="1264356" y="454075"/>
                </a:cubicBezTo>
                <a:cubicBezTo>
                  <a:pt x="1277576" y="451024"/>
                  <a:pt x="1284711" y="432725"/>
                  <a:pt x="1298223" y="431497"/>
                </a:cubicBezTo>
                <a:cubicBezTo>
                  <a:pt x="1328436" y="428750"/>
                  <a:pt x="1358430" y="439023"/>
                  <a:pt x="1388534" y="442786"/>
                </a:cubicBezTo>
                <a:cubicBezTo>
                  <a:pt x="1463407" y="467744"/>
                  <a:pt x="1432468" y="465364"/>
                  <a:pt x="1478845" y="465364"/>
                </a:cubicBezTo>
              </a:path>
            </a:pathLst>
          </a:cu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495800" y="4419600"/>
            <a:ext cx="18288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629400" y="4495800"/>
            <a:ext cx="2286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Symmetric resonance ? </a:t>
            </a:r>
          </a:p>
          <a:p>
            <a:endParaRPr lang="en-US" dirty="0"/>
          </a:p>
          <a:p>
            <a:r>
              <a:rPr lang="en-US" sz="3200" b="1" dirty="0" smtClean="0"/>
              <a:t>YES	NO</a:t>
            </a:r>
            <a:endParaRPr lang="en-US" sz="3200" b="1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648200" y="4495800"/>
          <a:ext cx="1219200" cy="1635513"/>
        </p:xfrm>
        <a:graphic>
          <a:graphicData uri="http://schemas.openxmlformats.org/presentationml/2006/ole">
            <p:oleObj spid="_x0000_s1034" name="ChemSketch" r:id="rId8" imgW="521280" imgH="698040" progId="ACD.ChemSketch.20">
              <p:embed/>
            </p:oleObj>
          </a:graphicData>
        </a:graphic>
      </p:graphicFrame>
      <p:sp>
        <p:nvSpPr>
          <p:cNvPr id="38" name="Oval 37"/>
          <p:cNvSpPr/>
          <p:nvPr/>
        </p:nvSpPr>
        <p:spPr>
          <a:xfrm>
            <a:off x="6553200" y="5638800"/>
            <a:ext cx="8382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019800" y="0"/>
            <a:ext cx="312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NBS substitution mechanism is: </a:t>
            </a: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Radical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Carbocation</a:t>
            </a:r>
            <a:r>
              <a:rPr lang="en-US" sz="2800" dirty="0" smtClean="0"/>
              <a:t>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Eat dirt Doc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 animBg="1"/>
      <p:bldP spid="16" grpId="0" animBg="1"/>
      <p:bldP spid="20" grpId="0" animBg="1"/>
      <p:bldP spid="23" grpId="0" animBg="1"/>
      <p:bldP spid="27" grpId="0"/>
      <p:bldP spid="33" grpId="0" animBg="1"/>
      <p:bldP spid="34" grpId="0" animBg="1"/>
      <p:bldP spid="35" grpId="0" build="allAtOnce"/>
      <p:bldP spid="38" grpId="0" animBg="1"/>
      <p:bldP spid="3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09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more likely to form , A or B ?</a:t>
            </a:r>
            <a:endParaRPr lang="en-US" sz="28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90600" y="1219200"/>
          <a:ext cx="5980113" cy="1277937"/>
        </p:xfrm>
        <a:graphic>
          <a:graphicData uri="http://schemas.openxmlformats.org/presentationml/2006/ole">
            <p:oleObj spid="_x0000_s2050" name="ChemSketch" r:id="rId3" imgW="5980320" imgH="127728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10668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6477000" y="106680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667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factor governs the choice of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 as more likely above?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200400"/>
            <a:ext cx="640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Minimizing </a:t>
            </a:r>
            <a:r>
              <a:rPr lang="en-US" sz="2800" b="1" dirty="0" err="1" smtClean="0">
                <a:solidFill>
                  <a:srgbClr val="FF0000"/>
                </a:solidFill>
              </a:rPr>
              <a:t>steric</a:t>
            </a:r>
            <a:r>
              <a:rPr lang="en-US" sz="2800" b="1" dirty="0" smtClean="0">
                <a:solidFill>
                  <a:srgbClr val="FF0000"/>
                </a:solidFill>
              </a:rPr>
              <a:t> crowding (hindrance)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most likely product of:</a:t>
            </a:r>
            <a:endParaRPr lang="en-US" sz="28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04800" y="4267200"/>
          <a:ext cx="4636442" cy="990600"/>
        </p:xfrm>
        <a:graphic>
          <a:graphicData uri="http://schemas.openxmlformats.org/presentationml/2006/ole">
            <p:oleObj spid="_x0000_s2051" name="ChemSketch" r:id="rId4" imgW="2697480" imgH="576000" progId="ACD.ChemSketch.20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562600" y="4191000"/>
            <a:ext cx="2971800" cy="1524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715000" y="4419600"/>
          <a:ext cx="2639291" cy="1143000"/>
        </p:xfrm>
        <a:graphic>
          <a:graphicData uri="http://schemas.openxmlformats.org/presentationml/2006/ole">
            <p:oleObj spid="_x0000_s2053" name="ChemSketch" r:id="rId5" imgW="1612440" imgH="698040" progId="ACD.ChemSketch.20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715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factor governs the choice above?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6172200"/>
            <a:ext cx="7696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Radical intermediate forms symmetric resonance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build="allAtOnce"/>
      <p:bldP spid="7" grpId="0"/>
      <p:bldP spid="8" grpId="0" animBg="1"/>
      <p:bldP spid="9" grpId="0"/>
      <p:bldP spid="11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399" y="1066800"/>
          <a:ext cx="5532751" cy="1371600"/>
        </p:xfrm>
        <a:graphic>
          <a:graphicData uri="http://schemas.openxmlformats.org/presentationml/2006/ole">
            <p:oleObj spid="_x0000_s3074" name="ChemSketch" r:id="rId4" imgW="3221640" imgH="798480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19800" y="0"/>
            <a:ext cx="312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hydrolysis reaction shown is: </a:t>
            </a: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Radical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Carbocation</a:t>
            </a:r>
            <a:r>
              <a:rPr lang="en-US" sz="2800" dirty="0" smtClean="0"/>
              <a:t>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N</a:t>
            </a:r>
            <a:r>
              <a:rPr lang="en-US" sz="2800" dirty="0"/>
              <a:t>1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Eat dirt Doc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43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is(are) the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(s) in the above reaction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648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kinetically favored and why?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3200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33528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133600" y="3352800"/>
          <a:ext cx="1600200" cy="1400174"/>
        </p:xfrm>
        <a:graphic>
          <a:graphicData uri="http://schemas.openxmlformats.org/presentationml/2006/ole">
            <p:oleObj spid="_x0000_s3077" name="ChemSketch" r:id="rId5" imgW="850320" imgH="743760" progId="ACD.ChemSketch.20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334000" y="3200400"/>
          <a:ext cx="1941512" cy="1557581"/>
        </p:xfrm>
        <a:graphic>
          <a:graphicData uri="http://schemas.openxmlformats.org/presentationml/2006/ole">
            <p:oleObj spid="_x0000_s3078" name="ChemSketch" r:id="rId6" imgW="987480" imgH="792360" progId="ACD.ChemSketch.2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66800" y="5029200"/>
            <a:ext cx="510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A, since + charge is on 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site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5562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is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 thermodynamically favored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6096000"/>
            <a:ext cx="853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substituted around double bond (</a:t>
            </a:r>
            <a:r>
              <a:rPr lang="en-US" sz="2800" b="1" dirty="0" err="1" smtClean="0">
                <a:solidFill>
                  <a:srgbClr val="FF0000"/>
                </a:solidFill>
              </a:rPr>
              <a:t>Zaitsev’s</a:t>
            </a:r>
            <a:r>
              <a:rPr lang="en-US" sz="2800" b="1" dirty="0" smtClean="0">
                <a:solidFill>
                  <a:srgbClr val="FF0000"/>
                </a:solidFill>
              </a:rPr>
              <a:t> rule)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11" grpId="0"/>
      <p:bldP spid="12" grpId="0" animBg="1"/>
      <p:bldP spid="13" grpId="0" animBg="1"/>
      <p:bldP spid="16" grpId="0" animBg="1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9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Both the </a:t>
            </a:r>
            <a:r>
              <a:rPr lang="en-US" sz="2800" b="1" dirty="0" err="1" smtClean="0"/>
              <a:t>allylic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 and radical mechanism share what common electronic charge transfer behavior 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371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Both feature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 electron shift towards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radical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or </a:t>
            </a:r>
            <a:r>
              <a:rPr lang="en-US" sz="2800" b="1" dirty="0" err="1" smtClean="0">
                <a:solidFill>
                  <a:srgbClr val="C00000"/>
                </a:solidFill>
                <a:sym typeface="Symbol"/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site to produce alternative intermediates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7200" y="2514600"/>
          <a:ext cx="1306287" cy="1143000"/>
        </p:xfrm>
        <a:graphic>
          <a:graphicData uri="http://schemas.openxmlformats.org/presentationml/2006/ole">
            <p:oleObj spid="_x0000_s4099" name="ChemSketch" r:id="rId3" imgW="850320" imgH="743760" progId="ACD.ChemSketch.20">
              <p:embed/>
            </p:oleObj>
          </a:graphicData>
        </a:graphic>
      </p:graphicFrame>
      <p:sp>
        <p:nvSpPr>
          <p:cNvPr id="7" name="Freeform 6"/>
          <p:cNvSpPr/>
          <p:nvPr/>
        </p:nvSpPr>
        <p:spPr>
          <a:xfrm>
            <a:off x="1143000" y="2667000"/>
            <a:ext cx="511763" cy="622770"/>
          </a:xfrm>
          <a:custGeom>
            <a:avLst/>
            <a:gdLst>
              <a:gd name="connsiteX0" fmla="*/ 474133 w 511763"/>
              <a:gd name="connsiteY0" fmla="*/ 622770 h 622770"/>
              <a:gd name="connsiteX1" fmla="*/ 485422 w 511763"/>
              <a:gd name="connsiteY1" fmla="*/ 261526 h 622770"/>
              <a:gd name="connsiteX2" fmla="*/ 316088 w 511763"/>
              <a:gd name="connsiteY2" fmla="*/ 35748 h 622770"/>
              <a:gd name="connsiteX3" fmla="*/ 67733 w 511763"/>
              <a:gd name="connsiteY3" fmla="*/ 47037 h 622770"/>
              <a:gd name="connsiteX4" fmla="*/ 0 w 511763"/>
              <a:gd name="connsiteY4" fmla="*/ 238948 h 62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63" h="622770">
                <a:moveTo>
                  <a:pt x="474133" y="622770"/>
                </a:moveTo>
                <a:cubicBezTo>
                  <a:pt x="492948" y="491066"/>
                  <a:pt x="511763" y="359363"/>
                  <a:pt x="485422" y="261526"/>
                </a:cubicBezTo>
                <a:cubicBezTo>
                  <a:pt x="459081" y="163689"/>
                  <a:pt x="385703" y="71496"/>
                  <a:pt x="316088" y="35748"/>
                </a:cubicBezTo>
                <a:cubicBezTo>
                  <a:pt x="246473" y="0"/>
                  <a:pt x="120414" y="13170"/>
                  <a:pt x="67733" y="47037"/>
                </a:cubicBezTo>
                <a:cubicBezTo>
                  <a:pt x="15052" y="80904"/>
                  <a:pt x="7526" y="159926"/>
                  <a:pt x="0" y="238948"/>
                </a:cubicBezTo>
              </a:path>
            </a:pathLst>
          </a:cu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362200" y="2438400"/>
          <a:ext cx="1444529" cy="1158875"/>
        </p:xfrm>
        <a:graphic>
          <a:graphicData uri="http://schemas.openxmlformats.org/presentationml/2006/ole">
            <p:oleObj spid="_x0000_s4100" name="ChemSketch" r:id="rId4" imgW="987480" imgH="792360" progId="ACD.ChemSketch.20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1828800" y="3048000"/>
            <a:ext cx="5334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14400" y="3048000"/>
            <a:ext cx="643466" cy="530579"/>
          </a:xfrm>
          <a:custGeom>
            <a:avLst/>
            <a:gdLst>
              <a:gd name="connsiteX0" fmla="*/ 0 w 643466"/>
              <a:gd name="connsiteY0" fmla="*/ 0 h 530579"/>
              <a:gd name="connsiteX1" fmla="*/ 112889 w 643466"/>
              <a:gd name="connsiteY1" fmla="*/ 259645 h 530579"/>
              <a:gd name="connsiteX2" fmla="*/ 451555 w 643466"/>
              <a:gd name="connsiteY2" fmla="*/ 485423 h 530579"/>
              <a:gd name="connsiteX3" fmla="*/ 643466 w 643466"/>
              <a:gd name="connsiteY3" fmla="*/ 530578 h 53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466" h="530579">
                <a:moveTo>
                  <a:pt x="0" y="0"/>
                </a:moveTo>
                <a:cubicBezTo>
                  <a:pt x="18815" y="89370"/>
                  <a:pt x="37630" y="178741"/>
                  <a:pt x="112889" y="259645"/>
                </a:cubicBezTo>
                <a:cubicBezTo>
                  <a:pt x="188148" y="340549"/>
                  <a:pt x="363126" y="440268"/>
                  <a:pt x="451555" y="485423"/>
                </a:cubicBezTo>
                <a:cubicBezTo>
                  <a:pt x="539985" y="530579"/>
                  <a:pt x="591725" y="530578"/>
                  <a:pt x="643466" y="530578"/>
                </a:cubicBezTo>
              </a:path>
            </a:pathLst>
          </a:custGeom>
          <a:ln w="412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419600" y="2895600"/>
          <a:ext cx="2133601" cy="580063"/>
        </p:xfrm>
        <a:graphic>
          <a:graphicData uri="http://schemas.openxmlformats.org/presentationml/2006/ole">
            <p:oleObj spid="_x0000_s4101" name="ChemSketch" r:id="rId5" imgW="1179720" imgH="320040" progId="ACD.ChemSketch.20">
              <p:embed/>
            </p:oleObj>
          </a:graphicData>
        </a:graphic>
      </p:graphicFrame>
      <p:sp>
        <p:nvSpPr>
          <p:cNvPr id="16" name="Freeform 15"/>
          <p:cNvSpPr/>
          <p:nvPr/>
        </p:nvSpPr>
        <p:spPr>
          <a:xfrm>
            <a:off x="5181600" y="2667000"/>
            <a:ext cx="632178" cy="551274"/>
          </a:xfrm>
          <a:custGeom>
            <a:avLst/>
            <a:gdLst>
              <a:gd name="connsiteX0" fmla="*/ 0 w 632178"/>
              <a:gd name="connsiteY0" fmla="*/ 551274 h 551274"/>
              <a:gd name="connsiteX1" fmla="*/ 45155 w 632178"/>
              <a:gd name="connsiteY1" fmla="*/ 167451 h 551274"/>
              <a:gd name="connsiteX2" fmla="*/ 237066 w 632178"/>
              <a:gd name="connsiteY2" fmla="*/ 9407 h 551274"/>
              <a:gd name="connsiteX3" fmla="*/ 462844 w 632178"/>
              <a:gd name="connsiteY3" fmla="*/ 111007 h 551274"/>
              <a:gd name="connsiteX4" fmla="*/ 632178 w 632178"/>
              <a:gd name="connsiteY4" fmla="*/ 404518 h 55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2178" h="551274">
                <a:moveTo>
                  <a:pt x="0" y="551274"/>
                </a:moveTo>
                <a:cubicBezTo>
                  <a:pt x="2822" y="404518"/>
                  <a:pt x="5644" y="257762"/>
                  <a:pt x="45155" y="167451"/>
                </a:cubicBezTo>
                <a:cubicBezTo>
                  <a:pt x="84666" y="77140"/>
                  <a:pt x="167451" y="18814"/>
                  <a:pt x="237066" y="9407"/>
                </a:cubicBezTo>
                <a:cubicBezTo>
                  <a:pt x="306681" y="0"/>
                  <a:pt x="396992" y="45155"/>
                  <a:pt x="462844" y="111007"/>
                </a:cubicBezTo>
                <a:cubicBezTo>
                  <a:pt x="528696" y="176859"/>
                  <a:pt x="580437" y="290688"/>
                  <a:pt x="632178" y="404518"/>
                </a:cubicBezTo>
              </a:path>
            </a:pathLst>
          </a:cu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53000" y="2362200"/>
            <a:ext cx="1412052" cy="533400"/>
          </a:xfrm>
          <a:custGeom>
            <a:avLst/>
            <a:gdLst>
              <a:gd name="connsiteX0" fmla="*/ 1482608 w 1482608"/>
              <a:gd name="connsiteY0" fmla="*/ 445911 h 547511"/>
              <a:gd name="connsiteX1" fmla="*/ 1301985 w 1482608"/>
              <a:gd name="connsiteY1" fmla="*/ 186267 h 547511"/>
              <a:gd name="connsiteX2" fmla="*/ 793985 w 1482608"/>
              <a:gd name="connsiteY2" fmla="*/ 5644 h 547511"/>
              <a:gd name="connsiteX3" fmla="*/ 263408 w 1482608"/>
              <a:gd name="connsiteY3" fmla="*/ 152400 h 547511"/>
              <a:gd name="connsiteX4" fmla="*/ 37630 w 1482608"/>
              <a:gd name="connsiteY4" fmla="*/ 299156 h 547511"/>
              <a:gd name="connsiteX5" fmla="*/ 37630 w 1482608"/>
              <a:gd name="connsiteY5" fmla="*/ 547511 h 54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608" h="547511">
                <a:moveTo>
                  <a:pt x="1482608" y="445911"/>
                </a:moveTo>
                <a:cubicBezTo>
                  <a:pt x="1449682" y="352778"/>
                  <a:pt x="1416756" y="259645"/>
                  <a:pt x="1301985" y="186267"/>
                </a:cubicBezTo>
                <a:cubicBezTo>
                  <a:pt x="1187215" y="112889"/>
                  <a:pt x="967081" y="11288"/>
                  <a:pt x="793985" y="5644"/>
                </a:cubicBezTo>
                <a:cubicBezTo>
                  <a:pt x="620889" y="0"/>
                  <a:pt x="389467" y="103481"/>
                  <a:pt x="263408" y="152400"/>
                </a:cubicBezTo>
                <a:cubicBezTo>
                  <a:pt x="137349" y="201319"/>
                  <a:pt x="75260" y="233304"/>
                  <a:pt x="37630" y="299156"/>
                </a:cubicBezTo>
                <a:cubicBezTo>
                  <a:pt x="0" y="365008"/>
                  <a:pt x="18815" y="456259"/>
                  <a:pt x="37630" y="547511"/>
                </a:cubicBezTo>
              </a:path>
            </a:pathLst>
          </a:custGeom>
          <a:ln w="476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123646" y="2819400"/>
          <a:ext cx="2020354" cy="549275"/>
        </p:xfrm>
        <a:graphic>
          <a:graphicData uri="http://schemas.openxmlformats.org/presentationml/2006/ole">
            <p:oleObj spid="_x0000_s4102" name="ChemSketch" r:id="rId6" imgW="1179720" imgH="320040" progId="ACD.ChemSketch.20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6477000" y="3124200"/>
            <a:ext cx="5334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37338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Carbocation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allylic</a:t>
            </a:r>
            <a:r>
              <a:rPr lang="en-US" sz="2800" b="1" dirty="0" smtClean="0">
                <a:solidFill>
                  <a:srgbClr val="C00000"/>
                </a:solidFill>
              </a:rPr>
              <a:t> shift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0" y="3505200"/>
            <a:ext cx="289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radical </a:t>
            </a:r>
            <a:r>
              <a:rPr lang="en-US" sz="2800" b="1" dirty="0" err="1" smtClean="0">
                <a:solidFill>
                  <a:srgbClr val="0070C0"/>
                </a:solidFill>
              </a:rPr>
              <a:t>allylic</a:t>
            </a:r>
            <a:r>
              <a:rPr lang="en-US" sz="2800" b="1" dirty="0" smtClean="0">
                <a:solidFill>
                  <a:srgbClr val="0070C0"/>
                </a:solidFill>
              </a:rPr>
              <a:t> shit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191000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governs the formation of the most stable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 above ?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4114800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two factors govern formation of the most stable radicals above ?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5562600"/>
            <a:ext cx="3505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</a:rPr>
              <a:t> degree (higher is better)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43400" y="5486400"/>
            <a:ext cx="4648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 Seeks symmetric resonance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2) Minimizes </a:t>
            </a:r>
            <a:r>
              <a:rPr lang="en-US" sz="2800" b="1" dirty="0" err="1" smtClean="0">
                <a:solidFill>
                  <a:srgbClr val="FF0000"/>
                </a:solidFill>
              </a:rPr>
              <a:t>steric</a:t>
            </a:r>
            <a:r>
              <a:rPr lang="en-US" sz="2800" b="1" dirty="0" smtClean="0">
                <a:solidFill>
                  <a:srgbClr val="FF0000"/>
                </a:solidFill>
              </a:rPr>
              <a:t> hindrance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11" grpId="0" animBg="1"/>
      <p:bldP spid="16" grpId="0" animBg="1"/>
      <p:bldP spid="18" grpId="0" animBg="1"/>
      <p:bldP spid="21" grpId="0" animBg="1"/>
      <p:bldP spid="23" grpId="0" animBg="1"/>
      <p:bldP spid="24" grpId="0"/>
      <p:bldP spid="26" grpId="0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mojocunanan.files.wordpress.com/2013/11/fuck-ya-happy-cat-meme-generator-did-you-say-vacation-heck-yeah-b10a7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029200" cy="6858000"/>
          </a:xfrm>
          <a:prstGeom prst="rect">
            <a:avLst/>
          </a:prstGeom>
          <a:noFill/>
        </p:spPr>
      </p:pic>
      <p:pic>
        <p:nvPicPr>
          <p:cNvPr id="5124" name="Picture 4" descr="http://gladstonehotel.com/wp-content/uploads/2013/01/cat-vacatio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0"/>
            <a:ext cx="4191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953000" y="304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See you in 10  f***</a:t>
            </a:r>
            <a:r>
              <a:rPr lang="en-US" sz="2800" b="1" dirty="0" err="1" smtClean="0"/>
              <a:t>ing</a:t>
            </a:r>
            <a:r>
              <a:rPr lang="en-US" sz="2800" b="1" dirty="0" smtClean="0"/>
              <a:t> days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252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ChemSketch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11</cp:revision>
  <dcterms:created xsi:type="dcterms:W3CDTF">2015-03-12T01:55:37Z</dcterms:created>
  <dcterms:modified xsi:type="dcterms:W3CDTF">2016-03-08T02:29:13Z</dcterms:modified>
</cp:coreProperties>
</file>