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30D3-2717-42E0-97AC-46A2312E704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20D6-F071-4880-B68F-C20642DE1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C_80WeMlJWb45M&amp;tbnid=QeY83yurQrsVKM:&amp;ved=&amp;url=http://pms.iitk.ernet.in/wiki/index.php/Pericyclic_Reactions_Electrocyclizations,_Cycloadditions_and_Sigmatropic_Rearrangements&amp;ei=riQVU6KGL8qprQHb_YDIBQ&amp;bvm=bv.62286460,d.aWM&amp;psig=AFQjCNFioqSAn4wkG5KzBQLadhmlQHqznQ&amp;ust=139398097534096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docid=1yi35T8mPdFjOM&amp;tbnid=ZgotrvY-8SFNuM:&amp;ved=0CAUQjRw&amp;url=http://www.chemistry.msu.edu/faculty-research/portraits/portrait-details/params/id/47/&amp;ei=QCUVU7GDLMrlqgGkkoCgBw&amp;bvm=bv.62286460,d.aWM&amp;psig=AFQjCNFioqSAn4wkG5KzBQLadhmlQHqznQ&amp;ust=139398097534096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73318"/>
            <a:ext cx="3411917" cy="4177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Kitty has a question: “Chemists aren’t even 1/100 </a:t>
            </a:r>
            <a:r>
              <a:rPr lang="en-US" sz="3000" dirty="0" err="1" smtClean="0"/>
              <a:t>th</a:t>
            </a:r>
            <a:r>
              <a:rPr lang="en-US" sz="3000" dirty="0" smtClean="0"/>
              <a:t> as cute as cats, so how come they be awarded Nobel Prizes and cats can’t ,  </a:t>
            </a:r>
            <a:r>
              <a:rPr lang="en-US" sz="3000" dirty="0" err="1" smtClean="0"/>
              <a:t>miaow</a:t>
            </a:r>
            <a:r>
              <a:rPr lang="en-US" sz="3000" dirty="0" smtClean="0"/>
              <a:t>????”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2667000" cy="4226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406098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Nobel Laureate in Chemistry 1989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6458" y="165982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Cat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0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Sometimes, chemistry works but is bad…..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245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1027"/>
            <a:ext cx="8328781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962400"/>
            <a:ext cx="6090101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200400"/>
            <a:ext cx="794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Biodegrades  in a few weeks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Lives forever…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replacements eventually get to market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7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Happily, sometimes Chemists get things right….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55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481" y="1295400"/>
            <a:ext cx="5034187" cy="5193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52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1950 Nobel Prize in Chemistry…for development of the 2+4 </a:t>
            </a:r>
            <a:r>
              <a:rPr lang="en-US" sz="2800" dirty="0" err="1" smtClean="0"/>
              <a:t>cycloaddition</a:t>
            </a:r>
            <a:r>
              <a:rPr lang="en-US" sz="2800" dirty="0" smtClean="0"/>
              <a:t> reaction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276600"/>
            <a:ext cx="2590800" cy="28315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Director, I.G </a:t>
            </a:r>
            <a:r>
              <a:rPr lang="en-US" sz="2000" b="1" dirty="0" err="1" smtClean="0"/>
              <a:t>Farbenindustrie</a:t>
            </a:r>
            <a:r>
              <a:rPr lang="en-US" sz="2000" b="1" dirty="0" smtClean="0"/>
              <a:t> Labs</a:t>
            </a:r>
          </a:p>
          <a:p>
            <a:endParaRPr lang="en-US" sz="2000" b="1" dirty="0"/>
          </a:p>
          <a:p>
            <a:r>
              <a:rPr lang="en-US" sz="2000" b="1" dirty="0" smtClean="0"/>
              <a:t>Chair Chemistry Dept.</a:t>
            </a:r>
          </a:p>
          <a:p>
            <a:r>
              <a:rPr lang="en-US" sz="2000" b="1" dirty="0" smtClean="0"/>
              <a:t>Cologne University</a:t>
            </a:r>
          </a:p>
          <a:p>
            <a:r>
              <a:rPr lang="en-US" sz="2000" b="1" dirty="0" smtClean="0"/>
              <a:t>Germany</a:t>
            </a:r>
          </a:p>
          <a:p>
            <a:endParaRPr lang="en-US" sz="2000" b="1" dirty="0"/>
          </a:p>
          <a:p>
            <a:r>
              <a:rPr lang="en-US" sz="2000" b="1" dirty="0" err="1" smtClean="0"/>
              <a:t>Diel’s</a:t>
            </a:r>
            <a:r>
              <a:rPr lang="en-US" sz="2000" b="1" dirty="0" smtClean="0"/>
              <a:t> grad student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84388"/>
            <a:ext cx="1981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Chemistry Dept.</a:t>
            </a:r>
          </a:p>
          <a:p>
            <a:r>
              <a:rPr lang="en-US" sz="2000" b="1" dirty="0" smtClean="0"/>
              <a:t>Kiel University</a:t>
            </a:r>
          </a:p>
          <a:p>
            <a:r>
              <a:rPr lang="en-US" sz="2000" b="1" dirty="0" smtClean="0"/>
              <a:t>Germany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81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0.gstatic.com/images?q=tbn:ANd9GcQC9tF9f3-z7ivvlYNGzEGBxpqRdpL8OOKhgBvEXApeqBzDus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44" y="914400"/>
            <a:ext cx="9335046" cy="3609090"/>
          </a:xfrm>
          <a:prstGeom prst="rect">
            <a:avLst/>
          </a:prstGeom>
          <a:noFill/>
        </p:spPr>
      </p:pic>
      <p:pic>
        <p:nvPicPr>
          <p:cNvPr id="11268" name="Picture 4" descr="http://www.chemistry.msu.edu/www/assets/Image/photos/portraits/fuku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561" y="4000440"/>
            <a:ext cx="2041129" cy="2804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23027" y="429265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K. Fukui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967" y="46567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Kyoto University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6190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Harvard University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869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1981 Nobel Prize in Chemistry:</a:t>
            </a:r>
            <a:r>
              <a:rPr lang="en-US" sz="2400" i="1" dirty="0" smtClean="0"/>
              <a:t> “for their theories, developed independently, concerning the course of chemical reactions</a:t>
            </a:r>
            <a:r>
              <a:rPr lang="en-US" sz="2400" i="1" dirty="0" smtClean="0">
                <a:solidFill>
                  <a:srgbClr val="FF0000"/>
                </a:solidFill>
              </a:rPr>
              <a:t>“  notably- explaining </a:t>
            </a:r>
            <a:r>
              <a:rPr lang="en-US" sz="2400" i="1" dirty="0" err="1" smtClean="0">
                <a:solidFill>
                  <a:srgbClr val="FF0000"/>
                </a:solidFill>
              </a:rPr>
              <a:t>cycloadditions</a:t>
            </a:r>
            <a:r>
              <a:rPr lang="en-US" sz="2400" i="1" dirty="0" smtClean="0">
                <a:solidFill>
                  <a:srgbClr val="FF0000"/>
                </a:solidFill>
              </a:rPr>
              <a:t> in terms of the conservation of orbital symmetry</a:t>
            </a:r>
            <a:r>
              <a:rPr lang="en-US" i="1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3769" y="2839286"/>
            <a:ext cx="5445062" cy="4005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Woodward-Hoffman-Fukui Theory supports </a:t>
            </a:r>
            <a:r>
              <a:rPr lang="en-US" sz="2800" dirty="0" smtClean="0"/>
              <a:t>two (2) </a:t>
            </a:r>
            <a:r>
              <a:rPr lang="en-US" sz="2800" dirty="0" smtClean="0"/>
              <a:t>electron `pericyclic’ reactions (not one </a:t>
            </a:r>
            <a:r>
              <a:rPr lang="en-US" sz="2800" dirty="0" smtClean="0"/>
              <a:t>(1) electron </a:t>
            </a:r>
            <a:r>
              <a:rPr lang="en-US" sz="2800" dirty="0" smtClean="0"/>
              <a:t>exchanges)…but either way you can predict correct product. (The one </a:t>
            </a:r>
            <a:r>
              <a:rPr lang="en-US" sz="2800" dirty="0" smtClean="0"/>
              <a:t>(1) electron </a:t>
            </a:r>
            <a:r>
              <a:rPr lang="en-US" sz="2800" dirty="0" smtClean="0"/>
              <a:t>exchanges Doc presented is easier to use)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225696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2e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Pericyclic</a:t>
            </a:r>
            <a:r>
              <a:rPr lang="en-US" sz="3200" b="1" dirty="0" smtClean="0">
                <a:solidFill>
                  <a:srgbClr val="FF0000"/>
                </a:solidFill>
              </a:rPr>
              <a:t> exchanges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5790"/>
            <a:ext cx="6467114" cy="4398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90088"/>
            <a:ext cx="8763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key to the Woodward-Hoffman-Fukui model…the </a:t>
            </a:r>
            <a:r>
              <a:rPr lang="en-US" sz="2800" dirty="0" err="1" smtClean="0"/>
              <a:t>ene</a:t>
            </a:r>
            <a:r>
              <a:rPr lang="en-US" sz="2800" dirty="0" smtClean="0"/>
              <a:t> and </a:t>
            </a:r>
            <a:r>
              <a:rPr lang="en-US" sz="2800" dirty="0" err="1" smtClean="0"/>
              <a:t>dienophile</a:t>
            </a:r>
            <a:r>
              <a:rPr lang="en-US" sz="2800" dirty="0" smtClean="0"/>
              <a:t> have the right (marriage-compatible) orbital symmetries in the </a:t>
            </a:r>
            <a:r>
              <a:rPr lang="en-US" sz="2800" b="1" dirty="0" smtClean="0">
                <a:solidFill>
                  <a:srgbClr val="0070C0"/>
                </a:solidFill>
              </a:rPr>
              <a:t>HOMO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LUMO</a:t>
            </a:r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764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HOMO</a:t>
            </a:r>
            <a:r>
              <a:rPr lang="en-US" sz="2800" dirty="0" smtClean="0"/>
              <a:t>=</a:t>
            </a:r>
            <a:r>
              <a:rPr lang="en-US" sz="2800" b="1" dirty="0" smtClean="0">
                <a:solidFill>
                  <a:srgbClr val="0070C0"/>
                </a:solidFill>
              </a:rPr>
              <a:t>H</a:t>
            </a:r>
            <a:r>
              <a:rPr lang="en-US" sz="2800" dirty="0" smtClean="0"/>
              <a:t>ighest 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/>
              <a:t>ccupied </a:t>
            </a:r>
            <a:r>
              <a:rPr lang="en-US" sz="2800" b="1" dirty="0" smtClean="0">
                <a:solidFill>
                  <a:srgbClr val="0070C0"/>
                </a:solidFill>
              </a:rPr>
              <a:t>M</a:t>
            </a:r>
            <a:r>
              <a:rPr lang="en-US" sz="2800" dirty="0" smtClean="0"/>
              <a:t>olecular 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/>
              <a:t>rbital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1148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LUMO=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owest </a:t>
            </a:r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noccupied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olecular 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rbital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21336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95718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Lobes have same sign (color)=&gt; bonding happens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62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6841" y="3276600"/>
            <a:ext cx="6310683" cy="3444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522" y="0"/>
            <a:ext cx="6090101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276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Magazine promo from 1952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77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399"/>
            <a:ext cx="3505200" cy="495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81000"/>
            <a:ext cx="3990975" cy="5119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Rachel Carson: Field Biologist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48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734" y="949657"/>
            <a:ext cx="6206266" cy="4657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60669"/>
            <a:ext cx="2819400" cy="42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6378433" cy="51078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486400" y="1905000"/>
            <a:ext cx="0" cy="19050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15970" y="1643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DDT discontinued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238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15</cp:revision>
  <dcterms:created xsi:type="dcterms:W3CDTF">2014-03-04T00:55:43Z</dcterms:created>
  <dcterms:modified xsi:type="dcterms:W3CDTF">2017-02-24T18:49:08Z</dcterms:modified>
</cp:coreProperties>
</file>