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6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42266-00D6-4106-8370-0E763D53D39A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73FB5-8E78-47BB-AB2C-4CDC7477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9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73FB5-8E78-47BB-AB2C-4CDC747710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23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73FB5-8E78-47BB-AB2C-4CDC747710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38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73FB5-8E78-47BB-AB2C-4CDC747710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8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BAD52-6EE6-498F-A146-52675062573D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Making Alcoholic  Memories Round Robin 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143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2400" y="1219200"/>
          <a:ext cx="649648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ChemSketch" r:id="rId4" imgW="4706280" imgH="496800" progId="ACD.ChemSketch.20">
                  <p:embed/>
                </p:oleObj>
              </mc:Choice>
              <mc:Fallback>
                <p:oleObj name="ChemSketch" r:id="rId4" imgW="4706280" imgH="4968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649648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53894" y="2667000"/>
          <a:ext cx="773458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hemSketch" r:id="rId6" imgW="5358240" imgH="633960" progId="ACD.ChemSketch.20">
                  <p:embed/>
                </p:oleObj>
              </mc:Choice>
              <mc:Fallback>
                <p:oleObj name="ChemSketch" r:id="rId6" imgW="5358240" imgH="6339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94" y="2667000"/>
                        <a:ext cx="773458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953000" y="3886200"/>
          <a:ext cx="3962400" cy="1311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ChemSketch" r:id="rId8" imgW="2986920" imgH="911520" progId="ACD.ChemSketch.20">
                  <p:embed/>
                </p:oleObj>
              </mc:Choice>
              <mc:Fallback>
                <p:oleObj name="ChemSketch" r:id="rId8" imgW="2986920" imgH="91152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86200"/>
                        <a:ext cx="3962400" cy="1311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838200"/>
            <a:ext cx="2286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7086600" y="1066800"/>
          <a:ext cx="18351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ChemSketch" r:id="rId10" imgW="975240" imgH="567000" progId="ACD.ChemSketch.20">
                  <p:embed/>
                </p:oleObj>
              </mc:Choice>
              <mc:Fallback>
                <p:oleObj name="ChemSketch" r:id="rId10" imgW="975240" imgH="56700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066800"/>
                        <a:ext cx="18351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24400" y="3810000"/>
            <a:ext cx="42672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0" y="5562600"/>
          <a:ext cx="658534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ChemSketch" r:id="rId12" imgW="4294800" imgH="496800" progId="ACD.ChemSketch.20">
                  <p:embed/>
                </p:oleObj>
              </mc:Choice>
              <mc:Fallback>
                <p:oleObj name="ChemSketch" r:id="rId12" imgW="4294800" imgH="49680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562600"/>
                        <a:ext cx="658534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629400" y="5410200"/>
            <a:ext cx="2362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858000" y="5410200"/>
          <a:ext cx="1605224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ChemSketch" r:id="rId14" imgW="1014840" imgH="722520" progId="ACD.ChemSketch.20">
                  <p:embed/>
                </p:oleObj>
              </mc:Choice>
              <mc:Fallback>
                <p:oleObj name="ChemSketch" r:id="rId14" imgW="1014840" imgH="72252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410200"/>
                        <a:ext cx="1605224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7200" y="990600"/>
          <a:ext cx="529311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ChemSketch" r:id="rId3" imgW="4260960" imgH="615600" progId="ACD.ChemSketch.20">
                  <p:embed/>
                </p:oleObj>
              </mc:Choice>
              <mc:Fallback>
                <p:oleObj name="ChemSketch" r:id="rId3" imgW="4260960" imgH="6156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90600"/>
                        <a:ext cx="529311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943600" y="609600"/>
            <a:ext cx="25146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19800" y="1066801"/>
          <a:ext cx="241631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ChemSketch" r:id="rId5" imgW="1737360" imgH="329040" progId="ACD.ChemSketch.20">
                  <p:embed/>
                </p:oleObj>
              </mc:Choice>
              <mc:Fallback>
                <p:oleObj name="ChemSketch" r:id="rId5" imgW="1737360" imgH="3290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066801"/>
                        <a:ext cx="241631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33400" y="2514600"/>
          <a:ext cx="4524745" cy="1100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ChemSketch" r:id="rId7" imgW="2904840" imgH="707040" progId="ACD.ChemSketch.20">
                  <p:embed/>
                </p:oleObj>
              </mc:Choice>
              <mc:Fallback>
                <p:oleObj name="ChemSketch" r:id="rId7" imgW="2904840" imgH="7070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4524745" cy="1100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334000" y="2209800"/>
            <a:ext cx="2362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791200" y="2306560"/>
          <a:ext cx="1524000" cy="142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hemSketch" r:id="rId9" imgW="941760" imgH="877680" progId="ACD.ChemSketch.20">
                  <p:embed/>
                </p:oleObj>
              </mc:Choice>
              <mc:Fallback>
                <p:oleObj name="ChemSketch" r:id="rId9" imgW="941760" imgH="87768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306560"/>
                        <a:ext cx="1524000" cy="142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57200" y="4419600"/>
          <a:ext cx="431329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ChemSketch" r:id="rId11" imgW="2910960" imgH="771120" progId="ACD.ChemSketch.20">
                  <p:embed/>
                </p:oleObj>
              </mc:Choice>
              <mc:Fallback>
                <p:oleObj name="ChemSketch" r:id="rId11" imgW="2910960" imgH="77112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19600"/>
                        <a:ext cx="431329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257800" y="4191000"/>
            <a:ext cx="2362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638800" y="4196690"/>
          <a:ext cx="1600200" cy="154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ChemSketch" r:id="rId13" imgW="978480" imgH="941760" progId="ACD.ChemSketch.20">
                  <p:embed/>
                </p:oleObj>
              </mc:Choice>
              <mc:Fallback>
                <p:oleObj name="ChemSketch" r:id="rId13" imgW="978480" imgH="94176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6690"/>
                        <a:ext cx="1600200" cy="15404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" y="838200"/>
          <a:ext cx="4419600" cy="2527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hemSketch" r:id="rId3" imgW="3304080" imgH="1889640" progId="ACD.ChemSketch.20">
                  <p:embed/>
                </p:oleObj>
              </mc:Choice>
              <mc:Fallback>
                <p:oleObj name="ChemSketch" r:id="rId3" imgW="3304080" imgH="18896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38200"/>
                        <a:ext cx="4419600" cy="2527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828800" y="6096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18288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09600" y="3657600"/>
          <a:ext cx="44196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emSketch" r:id="rId5" imgW="3304080" imgH="1889640" progId="ACD.ChemSketch.20">
                  <p:embed/>
                </p:oleObj>
              </mc:Choice>
              <mc:Fallback>
                <p:oleObj name="ChemSketch" r:id="rId5" imgW="3304080" imgH="1889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57600"/>
                        <a:ext cx="4419600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05000" y="34290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05000" y="46482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505200"/>
            <a:ext cx="3733800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Supply a strong reducing agent/solvent different than NaBH</a:t>
            </a:r>
            <a:r>
              <a:rPr lang="en-US" sz="2400" b="1" baseline="-25000" dirty="0" smtClean="0"/>
              <a:t>4</a:t>
            </a:r>
            <a:r>
              <a:rPr lang="en-US" sz="2400" b="1" dirty="0" smtClean="0"/>
              <a:t> that does these two conversions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990600"/>
            <a:ext cx="3962400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Supply a moderately strong reducing agent/solvent</a:t>
            </a:r>
            <a:r>
              <a:rPr lang="en-US" sz="2400" b="1" u="sng" dirty="0" smtClean="0"/>
              <a:t> different </a:t>
            </a:r>
            <a:r>
              <a:rPr lang="en-US" sz="2400" b="1" dirty="0" smtClean="0"/>
              <a:t>than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that does these two conversions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5000" y="609600"/>
            <a:ext cx="1219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NaBH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methanol,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1828800"/>
            <a:ext cx="1219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NaBH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methanol,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7400" y="4648200"/>
            <a:ext cx="1219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LiAlH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ether,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81200" y="3429000"/>
            <a:ext cx="1219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LiAlH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ether,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57200" y="3581400"/>
          <a:ext cx="3361447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ChemSketch" r:id="rId4" imgW="2273760" imgH="856440" progId="ACD.ChemSketch.20">
                  <p:embed/>
                </p:oleObj>
              </mc:Choice>
              <mc:Fallback>
                <p:oleObj name="ChemSketch" r:id="rId4" imgW="2273760" imgH="8564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81400"/>
                        <a:ext cx="3361447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4648200" y="3505200"/>
            <a:ext cx="2743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57200" y="533400"/>
          <a:ext cx="3696892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ChemSketch" r:id="rId6" imgW="2273760" imgH="810720" progId="ACD.ChemSketch.20">
                  <p:embed/>
                </p:oleObj>
              </mc:Choice>
              <mc:Fallback>
                <p:oleObj name="ChemSketch" r:id="rId6" imgW="2273760" imgH="8107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"/>
                        <a:ext cx="3696892" cy="131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648200" y="533400"/>
            <a:ext cx="28194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5181600"/>
            <a:ext cx="40386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48200" y="2057400"/>
            <a:ext cx="2743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24400" y="609600"/>
            <a:ext cx="2362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 reaction;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too weak to reduce -COOH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2133600"/>
            <a:ext cx="2362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 reaction;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too weak to reduce -COOR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181600" y="3581400"/>
          <a:ext cx="1377863" cy="1501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ChemSketch" r:id="rId8" imgW="957240" imgH="1042560" progId="ACD.ChemSketch.20">
                  <p:embed/>
                </p:oleObj>
              </mc:Choice>
              <mc:Fallback>
                <p:oleObj name="ChemSketch" r:id="rId8" imgW="957240" imgH="104256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81400"/>
                        <a:ext cx="1377863" cy="15012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953000" y="5222871"/>
          <a:ext cx="1981200" cy="1444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ChemSketch" r:id="rId10" imgW="1429560" imgH="1042560" progId="ACD.ChemSketch.20">
                  <p:embed/>
                </p:oleObj>
              </mc:Choice>
              <mc:Fallback>
                <p:oleObj name="ChemSketch" r:id="rId10" imgW="1429560" imgH="10425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222871"/>
                        <a:ext cx="1981200" cy="1444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228600" y="5029200"/>
          <a:ext cx="405078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ChemSketch" r:id="rId12" imgW="2423160" imgH="774360" progId="ACD.ChemSketch.20">
                  <p:embed/>
                </p:oleObj>
              </mc:Choice>
              <mc:Fallback>
                <p:oleObj name="ChemSketch" r:id="rId12" imgW="2423160" imgH="77436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029200"/>
                        <a:ext cx="405078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7162800" y="5791200"/>
          <a:ext cx="125019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ChemSketch" r:id="rId14" imgW="487800" imgH="146160" progId="ACD.ChemSketch.20">
                  <p:embed/>
                </p:oleObj>
              </mc:Choice>
              <mc:Fallback>
                <p:oleObj name="ChemSketch" r:id="rId14" imgW="487800" imgH="14616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791200"/>
                        <a:ext cx="125019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457200" y="2209800"/>
          <a:ext cx="3657600" cy="1127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ChemSketch" r:id="rId16" imgW="2414160" imgH="743760" progId="ACD.ChemSketch.20">
                  <p:embed/>
                </p:oleObj>
              </mc:Choice>
              <mc:Fallback>
                <p:oleObj name="ChemSketch" r:id="rId16" imgW="2414160" imgH="74376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3657600" cy="11278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5486400" y="685800"/>
            <a:ext cx="2133600" cy="15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62000" y="2819400"/>
          <a:ext cx="675698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ChemSketch" r:id="rId4" imgW="4593240" imgH="829080" progId="ACD.ChemSketch.20">
                  <p:embed/>
                </p:oleObj>
              </mc:Choice>
              <mc:Fallback>
                <p:oleObj name="ChemSketch" r:id="rId4" imgW="4593240" imgH="8290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19400"/>
                        <a:ext cx="675698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48600" y="1447800"/>
            <a:ext cx="12954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mostly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09600" y="838200"/>
          <a:ext cx="494027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ChemSketch" r:id="rId6" imgW="2965680" imgH="731520" progId="ACD.ChemSketch.20">
                  <p:embed/>
                </p:oleObj>
              </mc:Choice>
              <mc:Fallback>
                <p:oleObj name="ChemSketch" r:id="rId6" imgW="2965680" imgH="73152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38200"/>
                        <a:ext cx="4940276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5867400" y="762000"/>
          <a:ext cx="1219200" cy="132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ChemSketch" r:id="rId8" imgW="765000" imgH="829080" progId="ACD.ChemSketch.20">
                  <p:embed/>
                </p:oleObj>
              </mc:Choice>
              <mc:Fallback>
                <p:oleObj name="ChemSketch" r:id="rId8" imgW="765000" imgH="82908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219200" cy="13203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15200" y="2362200"/>
            <a:ext cx="18288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Only </a:t>
            </a:r>
          </a:p>
          <a:p>
            <a:r>
              <a:rPr lang="en-US" dirty="0" smtClean="0"/>
              <a:t>( fast with high yield)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0" y="2743200"/>
            <a:ext cx="1752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Hg(</a:t>
            </a:r>
            <a:r>
              <a:rPr lang="en-US" sz="2400" b="1" dirty="0" err="1" smtClean="0">
                <a:solidFill>
                  <a:srgbClr val="FF0000"/>
                </a:solidFill>
              </a:rPr>
              <a:t>OAc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in THF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1000" y="2514600"/>
            <a:ext cx="1905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with </a:t>
            </a:r>
            <a:r>
              <a:rPr lang="en-US" sz="2400" b="1" dirty="0" err="1" smtClean="0">
                <a:solidFill>
                  <a:srgbClr val="FF0000"/>
                </a:solidFill>
              </a:rPr>
              <a:t>NaOH</a:t>
            </a:r>
            <a:r>
              <a:rPr lang="en-US" sz="2400" b="1" dirty="0" smtClean="0">
                <a:solidFill>
                  <a:srgbClr val="FF0000"/>
                </a:solidFill>
              </a:rPr>
              <a:t> (base)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5400" y="3657600"/>
            <a:ext cx="3886200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of above reaction ?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" y="3962400"/>
            <a:ext cx="6553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Oxy)-</a:t>
            </a:r>
            <a:r>
              <a:rPr lang="en-US" sz="2400" b="1" dirty="0" err="1" smtClean="0">
                <a:solidFill>
                  <a:srgbClr val="FF0000"/>
                </a:solidFill>
              </a:rPr>
              <a:t>mercuration</a:t>
            </a:r>
            <a:r>
              <a:rPr lang="en-US" sz="2400" b="1" dirty="0" smtClean="0">
                <a:solidFill>
                  <a:srgbClr val="FF0000"/>
                </a:solidFill>
              </a:rPr>
              <a:t>/ de-</a:t>
            </a:r>
            <a:r>
              <a:rPr lang="en-US" sz="2400" b="1" dirty="0" err="1" smtClean="0">
                <a:solidFill>
                  <a:srgbClr val="FF0000"/>
                </a:solidFill>
              </a:rPr>
              <a:t>mercuration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609600" y="4800600"/>
          <a:ext cx="751427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ChemSketch" r:id="rId10" imgW="5251680" imgH="585360" progId="ACD.ChemSketch.20">
                  <p:embed/>
                </p:oleObj>
              </mc:Choice>
              <mc:Fallback>
                <p:oleObj name="ChemSketch" r:id="rId10" imgW="5251680" imgH="58536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7514276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2057400" y="4495800"/>
            <a:ext cx="16764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86200" y="4495800"/>
            <a:ext cx="16764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315200" y="5562600"/>
            <a:ext cx="18288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Only </a:t>
            </a:r>
          </a:p>
          <a:p>
            <a:r>
              <a:rPr lang="en-US" dirty="0" smtClean="0"/>
              <a:t>( fast with high yield)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7400" y="4572000"/>
            <a:ext cx="1828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/B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2400" y="4495800"/>
            <a:ext cx="16002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90600" y="5562600"/>
            <a:ext cx="3886200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of above reaction ?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9600" y="6172200"/>
            <a:ext cx="65532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hydroboration</a:t>
            </a:r>
            <a:r>
              <a:rPr lang="en-US" sz="2400" b="1" dirty="0" smtClean="0">
                <a:solidFill>
                  <a:srgbClr val="FF0000"/>
                </a:solidFill>
              </a:rPr>
              <a:t>/oxidation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09800" y="2667000"/>
            <a:ext cx="17526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114800" y="2438400"/>
            <a:ext cx="17526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2" grpId="0"/>
      <p:bldP spid="13" grpId="0"/>
      <p:bldP spid="14" grpId="0"/>
      <p:bldP spid="15" grpId="0" animBg="1"/>
      <p:bldP spid="16" grpId="0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6019800" y="2819400"/>
            <a:ext cx="23622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57200" y="3352800"/>
          <a:ext cx="529155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ChemSketch" r:id="rId3" imgW="3349800" imgH="627840" progId="ACD.ChemSketch.20">
                  <p:embed/>
                </p:oleObj>
              </mc:Choice>
              <mc:Fallback>
                <p:oleObj name="ChemSketch" r:id="rId3" imgW="3349800" imgH="6278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352800"/>
                        <a:ext cx="529155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019800" y="914400"/>
            <a:ext cx="23622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143000" y="1219200"/>
          <a:ext cx="472324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ChemSketch" r:id="rId5" imgW="3023640" imgH="731520" progId="ACD.ChemSketch.20">
                  <p:embed/>
                </p:oleObj>
              </mc:Choice>
              <mc:Fallback>
                <p:oleObj name="ChemSketch" r:id="rId5" imgW="3023640" imgH="73152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19200"/>
                        <a:ext cx="472324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6324600" y="1219200"/>
          <a:ext cx="1371600" cy="1164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ChemSketch" r:id="rId7" imgW="862560" imgH="731520" progId="ACD.ChemSketch.20">
                  <p:embed/>
                </p:oleObj>
              </mc:Choice>
              <mc:Fallback>
                <p:oleObj name="ChemSketch" r:id="rId7" imgW="862560" imgH="73152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219200"/>
                        <a:ext cx="1371600" cy="1164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6096000" y="3505200"/>
          <a:ext cx="2133600" cy="402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ChemSketch" r:id="rId9" imgW="1420200" imgH="268200" progId="ACD.ChemSketch.20">
                  <p:embed/>
                </p:oleObj>
              </mc:Choice>
              <mc:Fallback>
                <p:oleObj name="ChemSketch" r:id="rId9" imgW="1420200" imgH="2682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505200"/>
                        <a:ext cx="2133600" cy="402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4953000"/>
            <a:ext cx="78486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reaction above is easier to run: </a:t>
            </a:r>
          </a:p>
          <a:p>
            <a:r>
              <a:rPr lang="en-US" sz="2800" dirty="0" smtClean="0"/>
              <a:t>3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 hydrolysis or 1</a:t>
            </a:r>
            <a:r>
              <a:rPr lang="en-US" sz="2800" baseline="30000" dirty="0" smtClean="0"/>
              <a:t>o </a:t>
            </a:r>
            <a:r>
              <a:rPr lang="en-US" sz="2800" dirty="0" smtClean="0"/>
              <a:t>hydrolysis 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0" y="5791200"/>
            <a:ext cx="2438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 </a:t>
            </a:r>
            <a:r>
              <a:rPr lang="en-US" sz="2800" b="1" dirty="0" smtClean="0">
                <a:solidFill>
                  <a:srgbClr val="FF0000"/>
                </a:solidFill>
              </a:rPr>
              <a:t>way easier</a:t>
            </a:r>
            <a:endParaRPr lang="en-US" sz="2800" b="1" baseline="30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6324600" y="4800600"/>
          <a:ext cx="243459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ChemSketch" r:id="rId11" imgW="1798200" imgH="731520" progId="ACD.ChemSketch.20">
                  <p:embed/>
                </p:oleObj>
              </mc:Choice>
              <mc:Fallback>
                <p:oleObj name="ChemSketch" r:id="rId11" imgW="1798200" imgH="73152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800600"/>
                        <a:ext cx="2434599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4"/>
            <a:ext cx="9144000" cy="68491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0"/>
            <a:ext cx="8229600" cy="830997"/>
          </a:xfrm>
          <a:prstGeom prst="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Alcohols are </a:t>
            </a:r>
            <a:r>
              <a:rPr lang="en-US" sz="4800" dirty="0" err="1" smtClean="0">
                <a:solidFill>
                  <a:schemeClr val="bg1"/>
                </a:solidFill>
              </a:rPr>
              <a:t>sooo</a:t>
            </a:r>
            <a:r>
              <a:rPr lang="en-US" sz="4800" dirty="0" smtClean="0">
                <a:solidFill>
                  <a:schemeClr val="bg1"/>
                </a:solidFill>
              </a:rPr>
              <a:t> good for you !</a:t>
            </a:r>
            <a:endParaRPr lang="en-US" sz="4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76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186</Words>
  <Application>Microsoft Office PowerPoint</Application>
  <PresentationFormat>On-screen Show (4:3)</PresentationFormat>
  <Paragraphs>48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20</cp:revision>
  <dcterms:created xsi:type="dcterms:W3CDTF">2014-04-11T01:29:35Z</dcterms:created>
  <dcterms:modified xsi:type="dcterms:W3CDTF">2015-04-13T18:28:47Z</dcterms:modified>
</cp:coreProperties>
</file>