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30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08561-9334-4754-8184-A4DAF9A28B77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2B624-6ED0-4437-B640-9B97E75D8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77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2B624-6ED0-4437-B640-9B97E75D8E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03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2B624-6ED0-4437-B640-9B97E75D8E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30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2B624-6ED0-4437-B640-9B97E75D8E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31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05F7D-53D3-404C-8F55-B70D9477D0DC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05F7D-53D3-404C-8F55-B70D9477D0DC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58843-2ECD-4847-8DA4-2148D55B31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0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8.bin"/><Relationship Id="rId5" Type="http://schemas.openxmlformats.org/officeDocument/2006/relationships/image" Target="../media/image4.wmf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6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7.bin"/><Relationship Id="rId1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5.wmf"/><Relationship Id="rId18" Type="http://schemas.openxmlformats.org/officeDocument/2006/relationships/oleObject" Target="../embeddings/oleObject19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9.wmf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18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4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hyperlink" Target="https://www.google.com/url?sa=i&amp;rct=j&amp;q=&amp;esrc=s&amp;frm=1&amp;source=images&amp;cd=&amp;cad=rja&amp;uact=8&amp;ved=0CAcQjRw&amp;url=https://www.pinterest.com/explore/friday-humor/&amp;ei=apBBVfz2M-TjsAS4noGYDw&amp;bvm=bv.92189499,d.eXY&amp;psig=AFQjCNGO9GzFNF5tfLA4JnfwFwP1G1X9_g&amp;ust=1430446539695384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gif"/><Relationship Id="rId2" Type="http://schemas.openxmlformats.org/officeDocument/2006/relationships/hyperlink" Target="http://www.google.com/url?sa=i&amp;rct=j&amp;q=&amp;esrc=s&amp;frm=1&amp;source=images&amp;cd=&amp;cad=rja&amp;uact=8&amp;ved=0CAcQjRw&amp;url=http://giphy.com/gifs/cat-party-hard-rainbow-shit-ZIcOEgfPoRoe4&amp;ei=BJFBVdbZKNLlsAT_l4DYDA&amp;bvm=bv.92189499,d.eXY&amp;psig=AFQjCNEEu9zTntJaCvPxW4hQ9kGQqlOzWA&amp;ust=143044666074120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Final Drill and Practice: </a:t>
            </a:r>
          </a:p>
          <a:p>
            <a:r>
              <a:rPr lang="en-US" sz="3200" b="1" dirty="0" smtClean="0"/>
              <a:t>Reactions of </a:t>
            </a:r>
            <a:r>
              <a:rPr lang="en-US" sz="3200" b="1" dirty="0" err="1" smtClean="0"/>
              <a:t>Aldehydes</a:t>
            </a:r>
            <a:r>
              <a:rPr lang="en-US" sz="3200" b="1" dirty="0" smtClean="0"/>
              <a:t> and </a:t>
            </a:r>
            <a:r>
              <a:rPr lang="en-US" sz="3200" b="1" dirty="0" err="1" smtClean="0"/>
              <a:t>Ketones</a:t>
            </a:r>
            <a:endParaRPr lang="en-US" sz="3200" b="1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19200" y="1524000"/>
          <a:ext cx="3752850" cy="122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hemSketch" r:id="rId3" imgW="2325600" imgH="758880" progId="ACD.ChemSketch.20">
                  <p:embed/>
                </p:oleObj>
              </mc:Choice>
              <mc:Fallback>
                <p:oleObj name="ChemSketch" r:id="rId3" imgW="2325600" imgH="75888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524000"/>
                        <a:ext cx="3752850" cy="1224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00600" y="13716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Strongest oxidizer=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22098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Medium  strength oxidizer=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4800600" y="30480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/>
              <a:t>Weakest oxidizer=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209800" y="16764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oxidizer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410200" y="1828800"/>
            <a:ext cx="1752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KMnO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4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0200" y="2667000"/>
            <a:ext cx="1981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K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Cr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7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0200" y="3505200"/>
            <a:ext cx="1981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Ag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O/NH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28194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Can be any RCHO</a:t>
            </a:r>
            <a:endParaRPr lang="en-US" sz="2800" b="1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590800" y="4495800"/>
          <a:ext cx="6189739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hemSketch" r:id="rId5" imgW="3249000" imgH="600480" progId="ACD.ChemSketch.20">
                  <p:embed/>
                </p:oleObj>
              </mc:Choice>
              <mc:Fallback>
                <p:oleObj name="ChemSketch" r:id="rId5" imgW="3249000" imgH="60048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495800"/>
                        <a:ext cx="6189739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304800" y="4038600"/>
            <a:ext cx="2209800" cy="18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19400" y="3810000"/>
            <a:ext cx="1524000" cy="1143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762000" y="4114800"/>
          <a:ext cx="1393841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emSketch" r:id="rId7" imgW="896040" imgH="880920" progId="ACD.ChemSketch.20">
                  <p:embed/>
                </p:oleObj>
              </mc:Choice>
              <mc:Fallback>
                <p:oleObj name="ChemSketch" r:id="rId7" imgW="896040" imgH="88092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114800"/>
                        <a:ext cx="1393841" cy="1371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819400" y="3962400"/>
            <a:ext cx="1600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KMnO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/HIO</a:t>
            </a:r>
            <a:r>
              <a:rPr lang="en-US" sz="28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/>
      <p:bldP spid="17" grpId="0" animBg="1"/>
      <p:bldP spid="18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45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The Final Drill and Practice: Reactions of </a:t>
            </a:r>
            <a:r>
              <a:rPr lang="en-US" sz="1200" b="1" dirty="0" err="1" smtClean="0"/>
              <a:t>Aldehydes</a:t>
            </a:r>
            <a:r>
              <a:rPr lang="en-US" sz="1200" b="1" dirty="0" smtClean="0"/>
              <a:t> and </a:t>
            </a:r>
            <a:r>
              <a:rPr lang="en-US" sz="1200" b="1" dirty="0" err="1" smtClean="0"/>
              <a:t>Ketones</a:t>
            </a:r>
            <a:r>
              <a:rPr lang="en-US" sz="1200" b="1" dirty="0" smtClean="0"/>
              <a:t> (cont.)</a:t>
            </a:r>
            <a:endParaRPr lang="en-US" sz="1200" b="1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762000" y="990600"/>
          <a:ext cx="33733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ChemSketch" r:id="rId4" imgW="2639520" imgH="685800" progId="ACD.ChemSketch.20">
                  <p:embed/>
                </p:oleObj>
              </mc:Choice>
              <mc:Fallback>
                <p:oleObj name="ChemSketch" r:id="rId4" imgW="2639520" imgH="68580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990600"/>
                        <a:ext cx="337335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343400" y="762000"/>
            <a:ext cx="2057400" cy="1295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629400" y="9906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Route to </a:t>
            </a:r>
            <a:r>
              <a:rPr lang="en-US" sz="2400" dirty="0" err="1" smtClean="0"/>
              <a:t>peroxy</a:t>
            </a:r>
            <a:r>
              <a:rPr lang="en-US" sz="2400" dirty="0" smtClean="0"/>
              <a:t> acid</a:t>
            </a:r>
            <a:endParaRPr lang="en-US" sz="2400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648200" y="838200"/>
          <a:ext cx="1600200" cy="1232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ChemSketch" r:id="rId6" imgW="889920" imgH="685800" progId="ACD.ChemSketch.20">
                  <p:embed/>
                </p:oleObj>
              </mc:Choice>
              <mc:Fallback>
                <p:oleObj name="ChemSketch" r:id="rId6" imgW="889920" imgH="68580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838200"/>
                        <a:ext cx="1600200" cy="123224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28600" y="2362200"/>
          <a:ext cx="1436688" cy="110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ChemSketch" r:id="rId8" imgW="889920" imgH="685800" progId="ACD.ChemSketch.20">
                  <p:embed/>
                </p:oleObj>
              </mc:Choice>
              <mc:Fallback>
                <p:oleObj name="ChemSketch" r:id="rId8" imgW="889920" imgH="68580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362200"/>
                        <a:ext cx="1436688" cy="1106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600200" y="2133600"/>
          <a:ext cx="3207012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ChemSketch" r:id="rId9" imgW="2795040" imgH="1261800" progId="ACD.ChemSketch.20">
                  <p:embed/>
                </p:oleObj>
              </mc:Choice>
              <mc:Fallback>
                <p:oleObj name="ChemSketch" r:id="rId9" imgW="2795040" imgH="126180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33600"/>
                        <a:ext cx="3207012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4953000" y="2514600"/>
            <a:ext cx="16002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2895600"/>
            <a:ext cx="38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endParaRPr lang="en-US" sz="3200" dirty="0"/>
          </a:p>
        </p:txBody>
      </p:sp>
      <p:sp>
        <p:nvSpPr>
          <p:cNvPr id="14" name="Rectangle 13"/>
          <p:cNvSpPr/>
          <p:nvPr/>
        </p:nvSpPr>
        <p:spPr>
          <a:xfrm>
            <a:off x="7391400" y="2209800"/>
            <a:ext cx="14478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0" y="36576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of the above oxidation ?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76800" y="38862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By-product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7239000" y="39624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P</a:t>
            </a:r>
            <a:r>
              <a:rPr lang="en-US" sz="2800" dirty="0" smtClean="0"/>
              <a:t>roduct</a:t>
            </a:r>
            <a:endParaRPr lang="en-US" sz="2800" dirty="0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5257800" y="2667000"/>
          <a:ext cx="1173163" cy="112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ChemSketch" r:id="rId11" imgW="716400" imgH="685800" progId="ACD.ChemSketch.20">
                  <p:embed/>
                </p:oleObj>
              </mc:Choice>
              <mc:Fallback>
                <p:oleObj name="ChemSketch" r:id="rId11" imgW="716400" imgH="68580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667000"/>
                        <a:ext cx="1173163" cy="11237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7467600" y="2362200"/>
          <a:ext cx="1219200" cy="13618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ChemSketch" r:id="rId13" imgW="1112400" imgH="1243440" progId="ACD.ChemSketch.20">
                  <p:embed/>
                </p:oleObj>
              </mc:Choice>
              <mc:Fallback>
                <p:oleObj name="ChemSketch" r:id="rId13" imgW="1112400" imgH="1243440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2362200"/>
                        <a:ext cx="1219200" cy="136181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57200" y="4114800"/>
            <a:ext cx="2743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Baeyer-</a:t>
            </a:r>
            <a:r>
              <a:rPr lang="en-US" sz="2800" b="1" dirty="0" err="1" smtClean="0">
                <a:solidFill>
                  <a:srgbClr val="FF0000"/>
                </a:solidFill>
              </a:rPr>
              <a:t>Villiger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609600" y="4734580"/>
          <a:ext cx="453752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ChemSketch" r:id="rId15" imgW="3203280" imgH="969120" progId="ACD.ChemSketch.20">
                  <p:embed/>
                </p:oleObj>
              </mc:Choice>
              <mc:Fallback>
                <p:oleObj name="ChemSketch" r:id="rId15" imgW="3203280" imgH="969120" progId="ACD.ChemSketch.2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734580"/>
                        <a:ext cx="4537523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5105400" y="4495800"/>
            <a:ext cx="2057400" cy="1676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24800" y="4953000"/>
            <a:ext cx="10668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391400" y="52578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+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5105400" y="61722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Product	   By-product</a:t>
            </a:r>
            <a:endParaRPr lang="en-US" sz="2800" b="1" dirty="0"/>
          </a:p>
        </p:txBody>
      </p:sp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5257800" y="4724400"/>
          <a:ext cx="1752600" cy="1377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ChemSketch" r:id="rId17" imgW="1334880" imgH="1048680" progId="ACD.ChemSketch.20">
                  <p:embed/>
                </p:oleObj>
              </mc:Choice>
              <mc:Fallback>
                <p:oleObj name="ChemSketch" r:id="rId17" imgW="1334880" imgH="1048680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724400"/>
                        <a:ext cx="1752600" cy="137748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8001000" y="5105400"/>
            <a:ext cx="91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HCl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61722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Weird name of product</a:t>
            </a:r>
            <a:endParaRPr lang="en-US" sz="2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657600" y="6172200"/>
            <a:ext cx="1371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ylide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2" grpId="0" animBg="1"/>
      <p:bldP spid="13" grpId="0"/>
      <p:bldP spid="14" grpId="0" animBg="1"/>
      <p:bldP spid="15" grpId="0"/>
      <p:bldP spid="16" grpId="0"/>
      <p:bldP spid="17" grpId="0"/>
      <p:bldP spid="23" grpId="0" animBg="1"/>
      <p:bldP spid="25" grpId="0" animBg="1"/>
      <p:bldP spid="27" grpId="0" animBg="1"/>
      <p:bldP spid="28" grpId="0"/>
      <p:bldP spid="29" grpId="0"/>
      <p:bldP spid="31" grpId="0" animBg="1"/>
      <p:bldP spid="32" grpId="0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45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The Final Drill and Practice: Reactions of </a:t>
            </a:r>
            <a:r>
              <a:rPr lang="en-US" sz="1200" b="1" dirty="0" err="1" smtClean="0"/>
              <a:t>Aldehydes</a:t>
            </a:r>
            <a:r>
              <a:rPr lang="en-US" sz="1200" b="1" dirty="0" smtClean="0"/>
              <a:t> and </a:t>
            </a:r>
            <a:r>
              <a:rPr lang="en-US" sz="1200" b="1" dirty="0" err="1" smtClean="0"/>
              <a:t>Ketones</a:t>
            </a:r>
            <a:r>
              <a:rPr lang="en-US" sz="1200" b="1" dirty="0" smtClean="0"/>
              <a:t> (cont.)</a:t>
            </a:r>
            <a:endParaRPr lang="en-US" sz="1200" b="1" dirty="0"/>
          </a:p>
        </p:txBody>
      </p:sp>
      <p:sp>
        <p:nvSpPr>
          <p:cNvPr id="6" name="Rectangle 5"/>
          <p:cNvSpPr/>
          <p:nvPr/>
        </p:nvSpPr>
        <p:spPr>
          <a:xfrm>
            <a:off x="5257800" y="609600"/>
            <a:ext cx="1752600" cy="1752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086600" y="1295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+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7696200" y="914400"/>
            <a:ext cx="10668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7772400" y="1066800"/>
          <a:ext cx="838200" cy="992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ChemSketch" r:id="rId4" imgW="542520" imgH="642960" progId="ACD.ChemSketch.20">
                  <p:embed/>
                </p:oleObj>
              </mc:Choice>
              <mc:Fallback>
                <p:oleObj name="ChemSketch" r:id="rId4" imgW="542520" imgH="64296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1066800"/>
                        <a:ext cx="838200" cy="99260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04800" y="762000"/>
          <a:ext cx="4800600" cy="1252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ChemSketch" r:id="rId6" imgW="4114800" imgH="1072800" progId="ACD.ChemSketch.20">
                  <p:embed/>
                </p:oleObj>
              </mc:Choice>
              <mc:Fallback>
                <p:oleObj name="ChemSketch" r:id="rId6" imgW="4114800" imgH="107280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762000"/>
                        <a:ext cx="4800600" cy="12520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257800" y="838200"/>
          <a:ext cx="1817687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ChemSketch" r:id="rId8" imgW="1499760" imgH="981360" progId="ACD.ChemSketch.20">
                  <p:embed/>
                </p:oleObj>
              </mc:Choice>
              <mc:Fallback>
                <p:oleObj name="ChemSketch" r:id="rId8" imgW="1499760" imgH="98136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838200"/>
                        <a:ext cx="1817687" cy="1447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181600" y="23622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Product                 by-product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9812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Name of this route to larger alkenes ?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2362200"/>
            <a:ext cx="3048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Wittig reaction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71800" y="2895600"/>
            <a:ext cx="16764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934200" y="2895600"/>
            <a:ext cx="16764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3200400" y="3124200"/>
          <a:ext cx="1295400" cy="10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ChemSketch" r:id="rId10" imgW="841320" imgH="664560" progId="ACD.ChemSketch.20">
                  <p:embed/>
                </p:oleObj>
              </mc:Choice>
              <mc:Fallback>
                <p:oleObj name="ChemSketch" r:id="rId10" imgW="841320" imgH="66456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124200"/>
                        <a:ext cx="1295400" cy="10241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228600" y="3276600"/>
          <a:ext cx="6792838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ChemSketch" r:id="rId12" imgW="4282560" imgH="700920" progId="ACD.ChemSketch.20">
                  <p:embed/>
                </p:oleObj>
              </mc:Choice>
              <mc:Fallback>
                <p:oleObj name="ChemSketch" r:id="rId12" imgW="4282560" imgH="70092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276600"/>
                        <a:ext cx="6792838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7086600" y="2971800"/>
          <a:ext cx="1524000" cy="136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ChemSketch" r:id="rId14" imgW="1002960" imgH="896040" progId="ACD.ChemSketch.20">
                  <p:embed/>
                </p:oleObj>
              </mc:Choice>
              <mc:Fallback>
                <p:oleObj name="ChemSketch" r:id="rId14" imgW="1002960" imgH="896040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971800"/>
                        <a:ext cx="1524000" cy="13600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4648200" y="4191000"/>
            <a:ext cx="2590800" cy="83820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638800" y="41148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</a:t>
            </a:r>
            <a:r>
              <a:rPr lang="en-US" sz="3200" b="1" baseline="30000" dirty="0" smtClean="0"/>
              <a:t>+</a:t>
            </a:r>
            <a:endParaRPr lang="en-US" sz="3200" b="1" dirty="0"/>
          </a:p>
        </p:txBody>
      </p:sp>
      <p:sp>
        <p:nvSpPr>
          <p:cNvPr id="26" name="Rectangle 25"/>
          <p:cNvSpPr/>
          <p:nvPr/>
        </p:nvSpPr>
        <p:spPr>
          <a:xfrm>
            <a:off x="7162800" y="4419600"/>
            <a:ext cx="16764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7239000" y="4495800"/>
          <a:ext cx="163573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ChemSketch" r:id="rId16" imgW="984600" imgH="780120" progId="ACD.ChemSketch.20">
                  <p:embed/>
                </p:oleObj>
              </mc:Choice>
              <mc:Fallback>
                <p:oleObj name="ChemSketch" r:id="rId16" imgW="984600" imgH="780120" progId="ACD.ChemSketch.2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495800"/>
                        <a:ext cx="1635738" cy="1295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0" y="4419600"/>
            <a:ext cx="541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Upper reaction (thru LiAlH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,H+)</a:t>
            </a:r>
          </a:p>
          <a:p>
            <a:r>
              <a:rPr lang="en-US" sz="2800" dirty="0" smtClean="0"/>
              <a:t>With 		     forms: </a:t>
            </a:r>
            <a:endParaRPr lang="en-US" sz="2800" dirty="0"/>
          </a:p>
        </p:txBody>
      </p:sp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990600" y="5105400"/>
          <a:ext cx="135576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ChemSketch" r:id="rId18" imgW="856440" imgH="816840" progId="ACD.ChemSketch.20">
                  <p:embed/>
                </p:oleObj>
              </mc:Choice>
              <mc:Fallback>
                <p:oleObj name="ChemSketch" r:id="rId18" imgW="856440" imgH="816840" progId="ACD.ChemSketch.20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105400"/>
                        <a:ext cx="1355768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3429000" y="4876800"/>
            <a:ext cx="2286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3809999" y="5029200"/>
          <a:ext cx="1707745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ChemSketch" r:id="rId20" imgW="1002960" imgH="896040" progId="ACD.ChemSketch.20">
                  <p:embed/>
                </p:oleObj>
              </mc:Choice>
              <mc:Fallback>
                <p:oleObj name="ChemSketch" r:id="rId20" imgW="1002960" imgH="896040" progId="ACD.ChemSketch.20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9999" y="5029200"/>
                        <a:ext cx="1707745" cy="1524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3" grpId="0"/>
      <p:bldP spid="14" grpId="0"/>
      <p:bldP spid="15" grpId="0" animBg="1"/>
      <p:bldP spid="17" grpId="0" animBg="1"/>
      <p:bldP spid="18" grpId="0" animBg="1"/>
      <p:bldP spid="25" grpId="0"/>
      <p:bldP spid="26" grpId="0" animBg="1"/>
      <p:bldP spid="28" grpId="0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228600"/>
            <a:ext cx="845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The Final Drill and Practice: Reactions of </a:t>
            </a:r>
            <a:r>
              <a:rPr lang="en-US" sz="1200" b="1" dirty="0" err="1" smtClean="0"/>
              <a:t>Aldehydes</a:t>
            </a:r>
            <a:r>
              <a:rPr lang="en-US" sz="1200" b="1" dirty="0" smtClean="0"/>
              <a:t> and </a:t>
            </a:r>
            <a:r>
              <a:rPr lang="en-US" sz="1200" b="1" dirty="0" err="1" smtClean="0"/>
              <a:t>Ketones</a:t>
            </a:r>
            <a:r>
              <a:rPr lang="en-US" sz="1200" b="1" dirty="0" smtClean="0"/>
              <a:t> (cont.)</a:t>
            </a:r>
            <a:endParaRPr lang="en-US" sz="1200" b="1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990600" y="838200"/>
          <a:ext cx="4010106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ChemSketch" r:id="rId4" imgW="2154960" imgH="573120" progId="ACD.ChemSketch.20">
                  <p:embed/>
                </p:oleObj>
              </mc:Choice>
              <mc:Fallback>
                <p:oleObj name="ChemSketch" r:id="rId4" imgW="2154960" imgH="5731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838200"/>
                        <a:ext cx="4010106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5410200" y="685800"/>
            <a:ext cx="16764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39000" y="12192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7696200" y="914400"/>
            <a:ext cx="10668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10200" y="2209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Product	by- product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848600" y="1143000"/>
            <a:ext cx="91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5334000" y="990600"/>
          <a:ext cx="1698171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ChemSketch" r:id="rId6" imgW="762120" imgH="444960" progId="ACD.ChemSketch.20">
                  <p:embed/>
                </p:oleObj>
              </mc:Choice>
              <mc:Fallback>
                <p:oleObj name="ChemSketch" r:id="rId6" imgW="762120" imgH="44496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990600"/>
                        <a:ext cx="1698171" cy="990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8600" y="22098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Class name of product ?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429000" y="2209800"/>
            <a:ext cx="1600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immine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685800" y="2971800"/>
          <a:ext cx="4931876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ChemSketch" r:id="rId8" imgW="2880360" imgH="816840" progId="ACD.ChemSketch.20">
                  <p:embed/>
                </p:oleObj>
              </mc:Choice>
              <mc:Fallback>
                <p:oleObj name="ChemSketch" r:id="rId8" imgW="2880360" imgH="81684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71800"/>
                        <a:ext cx="4931876" cy="140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5638800" y="2819400"/>
            <a:ext cx="16764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924800" y="3048000"/>
            <a:ext cx="10668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467600" y="32766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5638800" y="42672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Product	by- product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228600" y="44196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Class name of product ?</a:t>
            </a:r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505200" y="4343400"/>
            <a:ext cx="1600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enamine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1149585" y="2760133"/>
            <a:ext cx="1830681" cy="1219201"/>
          </a:xfrm>
          <a:custGeom>
            <a:avLst/>
            <a:gdLst>
              <a:gd name="connsiteX0" fmla="*/ 80904 w 1830681"/>
              <a:gd name="connsiteY0" fmla="*/ 107245 h 1219201"/>
              <a:gd name="connsiteX1" fmla="*/ 250237 w 1830681"/>
              <a:gd name="connsiteY1" fmla="*/ 513645 h 1219201"/>
              <a:gd name="connsiteX2" fmla="*/ 487304 w 1830681"/>
              <a:gd name="connsiteY2" fmla="*/ 1134534 h 1219201"/>
              <a:gd name="connsiteX3" fmla="*/ 904993 w 1830681"/>
              <a:gd name="connsiteY3" fmla="*/ 1021645 h 1219201"/>
              <a:gd name="connsiteX4" fmla="*/ 1221082 w 1830681"/>
              <a:gd name="connsiteY4" fmla="*/ 841023 h 1219201"/>
              <a:gd name="connsiteX5" fmla="*/ 1774237 w 1830681"/>
              <a:gd name="connsiteY5" fmla="*/ 276578 h 1219201"/>
              <a:gd name="connsiteX6" fmla="*/ 1559748 w 1830681"/>
              <a:gd name="connsiteY6" fmla="*/ 39511 h 1219201"/>
              <a:gd name="connsiteX7" fmla="*/ 735659 w 1830681"/>
              <a:gd name="connsiteY7" fmla="*/ 39511 h 1219201"/>
              <a:gd name="connsiteX8" fmla="*/ 80904 w 1830681"/>
              <a:gd name="connsiteY8" fmla="*/ 107245 h 1219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30681" h="1219201">
                <a:moveTo>
                  <a:pt x="80904" y="107245"/>
                </a:moveTo>
                <a:cubicBezTo>
                  <a:pt x="0" y="186267"/>
                  <a:pt x="182504" y="342430"/>
                  <a:pt x="250237" y="513645"/>
                </a:cubicBezTo>
                <a:cubicBezTo>
                  <a:pt x="317970" y="684860"/>
                  <a:pt x="378178" y="1049867"/>
                  <a:pt x="487304" y="1134534"/>
                </a:cubicBezTo>
                <a:cubicBezTo>
                  <a:pt x="596430" y="1219201"/>
                  <a:pt x="782697" y="1070564"/>
                  <a:pt x="904993" y="1021645"/>
                </a:cubicBezTo>
                <a:cubicBezTo>
                  <a:pt x="1027289" y="972726"/>
                  <a:pt x="1076208" y="965201"/>
                  <a:pt x="1221082" y="841023"/>
                </a:cubicBezTo>
                <a:cubicBezTo>
                  <a:pt x="1365956" y="716845"/>
                  <a:pt x="1717793" y="410163"/>
                  <a:pt x="1774237" y="276578"/>
                </a:cubicBezTo>
                <a:cubicBezTo>
                  <a:pt x="1830681" y="142993"/>
                  <a:pt x="1732844" y="79022"/>
                  <a:pt x="1559748" y="39511"/>
                </a:cubicBezTo>
                <a:cubicBezTo>
                  <a:pt x="1386652" y="0"/>
                  <a:pt x="982133" y="26341"/>
                  <a:pt x="735659" y="39511"/>
                </a:cubicBezTo>
                <a:cubicBezTo>
                  <a:pt x="489185" y="52681"/>
                  <a:pt x="161808" y="28223"/>
                  <a:pt x="80904" y="107245"/>
                </a:cubicBezTo>
                <a:close/>
              </a:path>
            </a:pathLst>
          </a:cu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5638800" y="2895600"/>
          <a:ext cx="173231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ChemSketch" r:id="rId10" imgW="1234440" imgH="978480" progId="ACD.ChemSketch.20">
                  <p:embed/>
                </p:oleObj>
              </mc:Choice>
              <mc:Fallback>
                <p:oleObj name="ChemSketch" r:id="rId10" imgW="1234440" imgH="97848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895600"/>
                        <a:ext cx="1732313" cy="1371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8001000" y="3276600"/>
            <a:ext cx="91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343400" y="4953000"/>
            <a:ext cx="1981200" cy="1905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629400" y="51816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Hint: an alpha H substitution</a:t>
            </a:r>
            <a:endParaRPr lang="en-US" sz="2400" dirty="0"/>
          </a:p>
        </p:txBody>
      </p:sp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4572000" y="5212879"/>
          <a:ext cx="1219200" cy="1645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ChemSketch" r:id="rId12" imgW="1091160" imgH="1472040" progId="ACD.ChemSketch.20">
                  <p:embed/>
                </p:oleObj>
              </mc:Choice>
              <mc:Fallback>
                <p:oleObj name="ChemSketch" r:id="rId12" imgW="1091160" imgH="1472040" progId="ACD.ChemSketch.20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212879"/>
                        <a:ext cx="1219200" cy="16451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0" name="Object 14"/>
          <p:cNvGraphicFramePr>
            <a:graphicFrameLocks noChangeAspect="1"/>
          </p:cNvGraphicFramePr>
          <p:nvPr/>
        </p:nvGraphicFramePr>
        <p:xfrm>
          <a:off x="914400" y="4953000"/>
          <a:ext cx="3113349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ChemSketch" r:id="rId14" imgW="2404800" imgH="1472040" progId="ACD.ChemSketch.20">
                  <p:embed/>
                </p:oleObj>
              </mc:Choice>
              <mc:Fallback>
                <p:oleObj name="ChemSketch" r:id="rId14" imgW="2404800" imgH="1472040" progId="ACD.ChemSketch.20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953000"/>
                        <a:ext cx="3113349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1" grpId="0"/>
      <p:bldP spid="12" grpId="0" animBg="1"/>
      <p:bldP spid="15" grpId="0" animBg="1"/>
      <p:bldP spid="16" grpId="0" animBg="1"/>
      <p:bldP spid="17" grpId="0"/>
      <p:bldP spid="18" grpId="0"/>
      <p:bldP spid="19" grpId="0"/>
      <p:bldP spid="20" grpId="0" animBg="1"/>
      <p:bldP spid="22" grpId="0" animBg="1"/>
      <p:bldP spid="24" grpId="0" animBg="1"/>
      <p:bldP spid="27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228600"/>
            <a:ext cx="845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The Final Drill and Practice: Reactions of </a:t>
            </a:r>
            <a:r>
              <a:rPr lang="en-US" sz="1200" b="1" dirty="0" err="1" smtClean="0"/>
              <a:t>Aldehydes</a:t>
            </a:r>
            <a:r>
              <a:rPr lang="en-US" sz="1200" b="1" dirty="0" smtClean="0"/>
              <a:t> and </a:t>
            </a:r>
            <a:r>
              <a:rPr lang="en-US" sz="1200" b="1" dirty="0" err="1" smtClean="0"/>
              <a:t>Ketones</a:t>
            </a:r>
            <a:r>
              <a:rPr lang="en-US" sz="1200" b="1" dirty="0" smtClean="0"/>
              <a:t> (cont.)</a:t>
            </a:r>
            <a:endParaRPr lang="en-US" sz="1200" b="1" dirty="0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685800" y="762000"/>
          <a:ext cx="3149600" cy="1440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ChemSketch" r:id="rId3" imgW="2032920" imgH="929520" progId="ACD.ChemSketch.20">
                  <p:embed/>
                </p:oleObj>
              </mc:Choice>
              <mc:Fallback>
                <p:oleObj name="ChemSketch" r:id="rId3" imgW="2032920" imgH="9295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0"/>
                        <a:ext cx="3149600" cy="14408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2286000"/>
            <a:ext cx="7162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Example of Hell-</a:t>
            </a:r>
            <a:r>
              <a:rPr lang="en-US" sz="2500" b="1" dirty="0" err="1" smtClean="0"/>
              <a:t>Volhard</a:t>
            </a:r>
            <a:r>
              <a:rPr lang="en-US" sz="2500" b="1" dirty="0" smtClean="0"/>
              <a:t>-</a:t>
            </a:r>
            <a:r>
              <a:rPr lang="en-US" sz="2500" b="1" dirty="0" err="1" smtClean="0"/>
              <a:t>Zellinsky</a:t>
            </a:r>
            <a:r>
              <a:rPr lang="en-US" sz="2500" b="1" dirty="0" smtClean="0"/>
              <a:t> reaction</a:t>
            </a:r>
          </a:p>
          <a:p>
            <a:r>
              <a:rPr lang="en-US" sz="2500" dirty="0" smtClean="0"/>
              <a:t>( not quite </a:t>
            </a:r>
            <a:r>
              <a:rPr lang="en-US" sz="2500" dirty="0" err="1" smtClean="0"/>
              <a:t>aldehyde</a:t>
            </a:r>
            <a:r>
              <a:rPr lang="en-US" sz="2500" dirty="0" smtClean="0"/>
              <a:t> or </a:t>
            </a:r>
            <a:r>
              <a:rPr lang="en-US" sz="2500" dirty="0" err="1" smtClean="0"/>
              <a:t>ketone</a:t>
            </a:r>
            <a:r>
              <a:rPr lang="en-US" sz="2500" dirty="0" smtClean="0"/>
              <a:t>  but simila</a:t>
            </a:r>
            <a:r>
              <a:rPr lang="en-US" sz="2500" b="1" dirty="0" smtClean="0"/>
              <a:t>r)</a:t>
            </a:r>
            <a:endParaRPr lang="en-US" sz="2500" b="1" dirty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4191000" y="914400"/>
          <a:ext cx="1447800" cy="1393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ChemSketch" r:id="rId5" imgW="966240" imgH="929520" progId="ACD.ChemSketch.20">
                  <p:embed/>
                </p:oleObj>
              </mc:Choice>
              <mc:Fallback>
                <p:oleObj name="ChemSketch" r:id="rId5" imgW="966240" imgH="92952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914400"/>
                        <a:ext cx="1447800" cy="13931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3962400" y="838200"/>
            <a:ext cx="1981200" cy="152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019800" y="1600200"/>
            <a:ext cx="838200" cy="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43600" y="9906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6934200" y="762000"/>
            <a:ext cx="1981200" cy="1524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7010400" y="914400"/>
          <a:ext cx="1524000" cy="1384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ChemSketch" r:id="rId7" imgW="1024200" imgH="929520" progId="ACD.ChemSketch.20">
                  <p:embed/>
                </p:oleObj>
              </mc:Choice>
              <mc:Fallback>
                <p:oleObj name="ChemSketch" r:id="rId7" imgW="1024200" imgH="92952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914400"/>
                        <a:ext cx="1524000" cy="13845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0" y="3200400"/>
          <a:ext cx="40005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ChemSketch" r:id="rId9" imgW="2636640" imgH="1819800" progId="ACD.ChemSketch.20">
                  <p:embed/>
                </p:oleObj>
              </mc:Choice>
              <mc:Fallback>
                <p:oleObj name="ChemSketch" r:id="rId9" imgW="2636640" imgH="181980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200400"/>
                        <a:ext cx="40005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3962400" y="3352800"/>
          <a:ext cx="2001475" cy="1628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ChemSketch" r:id="rId11" imgW="1575720" imgH="1283040" progId="ACD.ChemSketch.20">
                  <p:embed/>
                </p:oleObj>
              </mc:Choice>
              <mc:Fallback>
                <p:oleObj name="ChemSketch" r:id="rId11" imgW="1575720" imgH="128304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352800"/>
                        <a:ext cx="2001475" cy="16285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3886200" y="3352800"/>
            <a:ext cx="2209800" cy="19050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924800" y="54102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+</a:t>
            </a:r>
            <a:r>
              <a:rPr lang="en-US" sz="2800" b="1" dirty="0" smtClean="0"/>
              <a:t>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</a:t>
            </a:r>
            <a:endParaRPr lang="en-US" sz="2800" b="1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096000" y="4191000"/>
            <a:ext cx="68580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019800" y="36576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then…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6781800" y="3429000"/>
            <a:ext cx="2362200" cy="1905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6934200" y="3505200"/>
          <a:ext cx="2057400" cy="1864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ChemSketch" r:id="rId13" imgW="1627560" imgH="1475280" progId="ACD.ChemSketch.20">
                  <p:embed/>
                </p:oleObj>
              </mc:Choice>
              <mc:Fallback>
                <p:oleObj name="ChemSketch" r:id="rId13" imgW="1627560" imgH="1475280" progId="ACD.ChemSketch.20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505200"/>
                        <a:ext cx="2057400" cy="18647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Freeform 26"/>
          <p:cNvSpPr/>
          <p:nvPr/>
        </p:nvSpPr>
        <p:spPr>
          <a:xfrm>
            <a:off x="4800600" y="3505200"/>
            <a:ext cx="1113836" cy="1443096"/>
          </a:xfrm>
          <a:custGeom>
            <a:avLst/>
            <a:gdLst>
              <a:gd name="connsiteX0" fmla="*/ 28222 w 1113836"/>
              <a:gd name="connsiteY0" fmla="*/ 111007 h 1443096"/>
              <a:gd name="connsiteX1" fmla="*/ 310444 w 1113836"/>
              <a:gd name="connsiteY1" fmla="*/ 675452 h 1443096"/>
              <a:gd name="connsiteX2" fmla="*/ 818444 w 1113836"/>
              <a:gd name="connsiteY2" fmla="*/ 1375363 h 1443096"/>
              <a:gd name="connsiteX3" fmla="*/ 1100666 w 1113836"/>
              <a:gd name="connsiteY3" fmla="*/ 1081852 h 1443096"/>
              <a:gd name="connsiteX4" fmla="*/ 897466 w 1113836"/>
              <a:gd name="connsiteY4" fmla="*/ 810918 h 1443096"/>
              <a:gd name="connsiteX5" fmla="*/ 536222 w 1113836"/>
              <a:gd name="connsiteY5" fmla="*/ 483540 h 1443096"/>
              <a:gd name="connsiteX6" fmla="*/ 276577 w 1113836"/>
              <a:gd name="connsiteY6" fmla="*/ 122296 h 1443096"/>
              <a:gd name="connsiteX7" fmla="*/ 141111 w 1113836"/>
              <a:gd name="connsiteY7" fmla="*/ 9407 h 1443096"/>
              <a:gd name="connsiteX8" fmla="*/ 28222 w 1113836"/>
              <a:gd name="connsiteY8" fmla="*/ 111007 h 1443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13836" h="1443096">
                <a:moveTo>
                  <a:pt x="28222" y="111007"/>
                </a:moveTo>
                <a:cubicBezTo>
                  <a:pt x="56444" y="222014"/>
                  <a:pt x="178740" y="464726"/>
                  <a:pt x="310444" y="675452"/>
                </a:cubicBezTo>
                <a:cubicBezTo>
                  <a:pt x="442148" y="886178"/>
                  <a:pt x="686740" y="1307630"/>
                  <a:pt x="818444" y="1375363"/>
                </a:cubicBezTo>
                <a:cubicBezTo>
                  <a:pt x="950148" y="1443096"/>
                  <a:pt x="1087496" y="1175926"/>
                  <a:pt x="1100666" y="1081852"/>
                </a:cubicBezTo>
                <a:cubicBezTo>
                  <a:pt x="1113836" y="987778"/>
                  <a:pt x="991540" y="910637"/>
                  <a:pt x="897466" y="810918"/>
                </a:cubicBezTo>
                <a:cubicBezTo>
                  <a:pt x="803392" y="711199"/>
                  <a:pt x="639704" y="598310"/>
                  <a:pt x="536222" y="483540"/>
                </a:cubicBezTo>
                <a:cubicBezTo>
                  <a:pt x="432741" y="368770"/>
                  <a:pt x="342429" y="201318"/>
                  <a:pt x="276577" y="122296"/>
                </a:cubicBezTo>
                <a:cubicBezTo>
                  <a:pt x="210725" y="43274"/>
                  <a:pt x="180622" y="3763"/>
                  <a:pt x="141111" y="9407"/>
                </a:cubicBezTo>
                <a:cubicBezTo>
                  <a:pt x="101600" y="15051"/>
                  <a:pt x="0" y="0"/>
                  <a:pt x="28222" y="111007"/>
                </a:cubicBezTo>
                <a:close/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438400" y="54864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Reaction name ? (You did one in lab…)</a:t>
            </a:r>
            <a:endParaRPr lang="en-US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5903893"/>
            <a:ext cx="91440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Ald</a:t>
            </a:r>
            <a:r>
              <a:rPr lang="en-US" sz="2800" b="1" dirty="0" err="1" smtClean="0">
                <a:solidFill>
                  <a:srgbClr val="0070C0"/>
                </a:solidFill>
              </a:rPr>
              <a:t>ol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condensation (</a:t>
            </a:r>
            <a:r>
              <a:rPr lang="en-US" sz="2800" b="1" dirty="0" err="1" smtClean="0">
                <a:solidFill>
                  <a:srgbClr val="FF0000"/>
                </a:solidFill>
              </a:rPr>
              <a:t>aldehyde</a:t>
            </a:r>
            <a:r>
              <a:rPr lang="en-US" sz="2800" b="1" dirty="0" smtClean="0">
                <a:solidFill>
                  <a:srgbClr val="FF0000"/>
                </a:solidFill>
              </a:rPr>
              <a:t> to </a:t>
            </a:r>
            <a:r>
              <a:rPr lang="en-US" sz="2800" b="1" dirty="0" smtClean="0">
                <a:solidFill>
                  <a:srgbClr val="0070C0"/>
                </a:solidFill>
              </a:rPr>
              <a:t>bigger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alcohol</a:t>
            </a:r>
            <a:r>
              <a:rPr lang="en-US" sz="2800" b="1" dirty="0" smtClean="0">
                <a:sym typeface="Wingdings" pitchFamily="2" charset="2"/>
              </a:rPr>
              <a:t> bigger </a:t>
            </a:r>
            <a:r>
              <a:rPr lang="en-US" sz="2800" b="1" dirty="0" err="1" smtClean="0">
                <a:sym typeface="Wingdings" pitchFamily="2" charset="2"/>
              </a:rPr>
              <a:t>alkene</a:t>
            </a:r>
            <a:r>
              <a:rPr lang="en-US" sz="2800" b="1" dirty="0" smtClean="0">
                <a:sym typeface="Wingdings" pitchFamily="2" charset="2"/>
              </a:rPr>
              <a:t>)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10" grpId="0"/>
      <p:bldP spid="11" grpId="0" animBg="1"/>
      <p:bldP spid="17" grpId="0" animBg="1"/>
      <p:bldP spid="18" grpId="0"/>
      <p:bldP spid="24" grpId="0"/>
      <p:bldP spid="25" grpId="0" animBg="1"/>
      <p:bldP spid="27" grpId="0" animBg="1"/>
      <p:bldP spid="28" grpId="0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-media-cache-ak0.pinimg.com/236x/a7/b0/b5/a7b0b501b483019e6ec27edfcade410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200"/>
            <a:ext cx="9372600" cy="6781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191000" y="304800"/>
            <a:ext cx="5181600" cy="6096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media.giphy.com/media/ZIcOEgfPoRoe4/giphy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38059" y="0"/>
            <a:ext cx="9292333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355714" y="4303455"/>
            <a:ext cx="7788286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8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Organic is almost</a:t>
            </a:r>
          </a:p>
          <a:p>
            <a:pPr algn="ctr"/>
            <a:r>
              <a:rPr lang="en-US" sz="8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over !!</a:t>
            </a:r>
            <a:endParaRPr lang="en-US" sz="8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203</Words>
  <Application>Microsoft Office PowerPoint</Application>
  <PresentationFormat>On-screen Show (4:3)</PresentationFormat>
  <Paragraphs>56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18</cp:revision>
  <dcterms:created xsi:type="dcterms:W3CDTF">2015-04-29T23:53:47Z</dcterms:created>
  <dcterms:modified xsi:type="dcterms:W3CDTF">2015-05-01T18:16:21Z</dcterms:modified>
</cp:coreProperties>
</file>