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56" r:id="rId3"/>
    <p:sldId id="258" r:id="rId4"/>
    <p:sldId id="257" r:id="rId5"/>
    <p:sldId id="264" r:id="rId6"/>
    <p:sldId id="259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08561-9334-4754-8184-A4DAF9A28B77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2B624-6ED0-4437-B640-9B97E75D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7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30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3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02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3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05F7D-53D3-404C-8F55-B70D9477D0D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20" Type="http://schemas.openxmlformats.org/officeDocument/2006/relationships/image" Target="../media/image13.e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14.wmf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21.emf"/><Relationship Id="rId7" Type="http://schemas.openxmlformats.org/officeDocument/2006/relationships/image" Target="../media/image2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Relationship Id="rId9" Type="http://schemas.openxmlformats.org/officeDocument/2006/relationships/image" Target="../media/image2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image" Target="../media/image35.emf"/><Relationship Id="rId7" Type="http://schemas.openxmlformats.org/officeDocument/2006/relationships/image" Target="../media/image39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hyperlink" Target="https://www.google.com/url?sa=i&amp;rct=j&amp;q=&amp;esrc=s&amp;frm=1&amp;source=images&amp;cd=&amp;cad=rja&amp;uact=8&amp;ved=0CAcQjRw&amp;url=https://www.pinterest.com/explore/friday-humor/&amp;ei=apBBVfz2M-TjsAS4noGYDw&amp;bvm=bv.92189499,d.eXY&amp;psig=AFQjCNGO9GzFNF5tfLA4JnfwFwP1G1X9_g&amp;ust=1430446539695384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gif"/><Relationship Id="rId2" Type="http://schemas.openxmlformats.org/officeDocument/2006/relationships/hyperlink" Target="http://www.google.com/url?sa=i&amp;rct=j&amp;q=&amp;esrc=s&amp;frm=1&amp;source=images&amp;cd=&amp;cad=rja&amp;uact=8&amp;ved=0CAcQjRw&amp;url=http://giphy.com/gifs/cat-party-hard-rainbow-shit-ZIcOEgfPoRoe4&amp;ei=BJFBVdbZKNLlsAT_l4DYDA&amp;bvm=bv.92189499,d.eXY&amp;psig=AFQjCNEEu9zTntJaCvPxW4hQ9kGQqlOzWA&amp;ust=143044666074120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happy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78" y="1371600"/>
            <a:ext cx="8142438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2286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Drill and </a:t>
            </a:r>
            <a:r>
              <a:rPr lang="en-US" sz="4000" b="1" smtClean="0">
                <a:solidFill>
                  <a:srgbClr val="FF0000"/>
                </a:solidFill>
              </a:rPr>
              <a:t>Practice makes </a:t>
            </a:r>
            <a:r>
              <a:rPr lang="en-US" sz="4000" b="1" dirty="0" smtClean="0">
                <a:solidFill>
                  <a:srgbClr val="FF0000"/>
                </a:solidFill>
              </a:rPr>
              <a:t>me happy !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4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Almost the last </a:t>
            </a:r>
            <a:r>
              <a:rPr lang="en-US" sz="3200" b="1" dirty="0" smtClean="0"/>
              <a:t>Drill and Practice: </a:t>
            </a:r>
          </a:p>
          <a:p>
            <a:r>
              <a:rPr lang="en-US" sz="3200" b="1" dirty="0" smtClean="0"/>
              <a:t>Reactions of </a:t>
            </a:r>
            <a:r>
              <a:rPr lang="en-US" sz="3200" b="1" dirty="0" err="1" smtClean="0"/>
              <a:t>Aldehydes</a:t>
            </a:r>
            <a:r>
              <a:rPr lang="en-US" sz="3200" b="1" dirty="0" smtClean="0"/>
              <a:t> and </a:t>
            </a:r>
            <a:r>
              <a:rPr lang="en-US" sz="3200" b="1" dirty="0" err="1" smtClean="0"/>
              <a:t>Ketones</a:t>
            </a:r>
            <a:endParaRPr lang="en-US" sz="32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1524000"/>
          <a:ext cx="3752850" cy="122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hemSketch" r:id="rId3" imgW="2325600" imgH="758880" progId="ACD.ChemSketch.20">
                  <p:embed/>
                </p:oleObj>
              </mc:Choice>
              <mc:Fallback>
                <p:oleObj name="ChemSketch" r:id="rId3" imgW="2325600" imgH="7588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24000"/>
                        <a:ext cx="3752850" cy="1224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00600" y="1371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Strongest oxidizer=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22098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Medium  strength oxidizer=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800600" y="3048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Weakest oxidizer=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1676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oxidizer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1828800"/>
            <a:ext cx="1752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KMnO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2667000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7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3505200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Ag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O/NH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819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Can be any RCHO</a:t>
            </a:r>
            <a:endParaRPr lang="en-US" sz="2800" b="1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590800" y="4495800"/>
          <a:ext cx="6189739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ChemSketch" r:id="rId5" imgW="3249000" imgH="600480" progId="ACD.ChemSketch.20">
                  <p:embed/>
                </p:oleObj>
              </mc:Choice>
              <mc:Fallback>
                <p:oleObj name="ChemSketch" r:id="rId5" imgW="3249000" imgH="6004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6189739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04800" y="4038600"/>
            <a:ext cx="2209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19400" y="3810000"/>
            <a:ext cx="15240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62000" y="4114800"/>
          <a:ext cx="139384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ChemSketch" r:id="rId7" imgW="896040" imgH="880920" progId="ACD.ChemSketch.20">
                  <p:embed/>
                </p:oleObj>
              </mc:Choice>
              <mc:Fallback>
                <p:oleObj name="ChemSketch" r:id="rId7" imgW="896040" imgH="8809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4800"/>
                        <a:ext cx="1393841" cy="1371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819400" y="3962400"/>
            <a:ext cx="1600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KMnO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/HIO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7" grpId="0" animBg="1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Almost  Final Drill and Practice: Reactions of Aldehydes and Ketones (cont.)</a:t>
            </a:r>
            <a:endParaRPr lang="en-US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5257800" y="609600"/>
            <a:ext cx="175260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1295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696200" y="914400"/>
            <a:ext cx="1066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7772400" y="1066800"/>
          <a:ext cx="838200" cy="99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ChemSketch" r:id="rId4" imgW="542520" imgH="642960" progId="ACD.ChemSketch.20">
                  <p:embed/>
                </p:oleObj>
              </mc:Choice>
              <mc:Fallback>
                <p:oleObj name="ChemSketch" r:id="rId4" imgW="542520" imgH="642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066800"/>
                        <a:ext cx="838200" cy="99260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04800" y="762000"/>
          <a:ext cx="4800600" cy="1252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ChemSketch" r:id="rId6" imgW="4114800" imgH="1072800" progId="ACD.ChemSketch.20">
                  <p:embed/>
                </p:oleObj>
              </mc:Choice>
              <mc:Fallback>
                <p:oleObj name="ChemSketch" r:id="rId6" imgW="4114800" imgH="10728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762000"/>
                        <a:ext cx="4800600" cy="12520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181600" y="23622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                 by-product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9812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Name of this route to larger alkenes ?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2362200"/>
            <a:ext cx="3048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Wittig reaction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71800" y="2895600"/>
            <a:ext cx="1676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934200" y="2895600"/>
            <a:ext cx="1676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3200400" y="3124200"/>
          <a:ext cx="1295400" cy="10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ChemSketch" r:id="rId8" imgW="841320" imgH="664560" progId="ACD.ChemSketch.20">
                  <p:embed/>
                </p:oleObj>
              </mc:Choice>
              <mc:Fallback>
                <p:oleObj name="ChemSketch" r:id="rId8" imgW="841320" imgH="6645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24200"/>
                        <a:ext cx="1295400" cy="1024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133828"/>
              </p:ext>
            </p:extLst>
          </p:nvPr>
        </p:nvGraphicFramePr>
        <p:xfrm>
          <a:off x="65162" y="3304943"/>
          <a:ext cx="6792838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ChemSketch" r:id="rId10" imgW="4282560" imgH="700920" progId="ACD.ChemSketch.20">
                  <p:embed/>
                </p:oleObj>
              </mc:Choice>
              <mc:Fallback>
                <p:oleObj name="ChemSketch" r:id="rId10" imgW="4282560" imgH="70092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" y="3304943"/>
                        <a:ext cx="6792838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7086600" y="2971800"/>
          <a:ext cx="1524000" cy="136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ChemSketch" r:id="rId12" imgW="1002960" imgH="896040" progId="ACD.ChemSketch.20">
                  <p:embed/>
                </p:oleObj>
              </mc:Choice>
              <mc:Fallback>
                <p:oleObj name="ChemSketch" r:id="rId12" imgW="1002960" imgH="89604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971800"/>
                        <a:ext cx="1524000" cy="1360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4648200" y="4191000"/>
            <a:ext cx="2590800" cy="83820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8800" y="41148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</a:t>
            </a:r>
            <a:r>
              <a:rPr lang="en-US" sz="3200" b="1" baseline="30000" dirty="0" smtClean="0"/>
              <a:t>+</a:t>
            </a:r>
            <a:endParaRPr lang="en-US" sz="3200" b="1" dirty="0"/>
          </a:p>
        </p:txBody>
      </p:sp>
      <p:sp>
        <p:nvSpPr>
          <p:cNvPr id="26" name="Rectangle 25"/>
          <p:cNvSpPr/>
          <p:nvPr/>
        </p:nvSpPr>
        <p:spPr>
          <a:xfrm>
            <a:off x="7162800" y="4419600"/>
            <a:ext cx="1676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7239000" y="4495800"/>
          <a:ext cx="16357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ChemSketch" r:id="rId14" imgW="984600" imgH="780120" progId="ACD.ChemSketch.20">
                  <p:embed/>
                </p:oleObj>
              </mc:Choice>
              <mc:Fallback>
                <p:oleObj name="ChemSketch" r:id="rId14" imgW="984600" imgH="78012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495800"/>
                        <a:ext cx="163573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0" y="4419600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Upper reaction (thru LiAlH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,H+)</a:t>
            </a:r>
          </a:p>
          <a:p>
            <a:r>
              <a:rPr lang="en-US" sz="2800" dirty="0" smtClean="0"/>
              <a:t>With 		     forms: </a:t>
            </a:r>
            <a:endParaRPr lang="en-US" sz="2800" dirty="0"/>
          </a:p>
        </p:txBody>
      </p:sp>
      <p:graphicFrame>
        <p:nvGraphicFramePr>
          <p:cNvPr id="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048186"/>
              </p:ext>
            </p:extLst>
          </p:nvPr>
        </p:nvGraphicFramePr>
        <p:xfrm>
          <a:off x="702768" y="5067300"/>
          <a:ext cx="135576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ChemSketch" r:id="rId16" imgW="856440" imgH="816840" progId="ACD.ChemSketch.20">
                  <p:embed/>
                </p:oleObj>
              </mc:Choice>
              <mc:Fallback>
                <p:oleObj name="ChemSketch" r:id="rId16" imgW="856440" imgH="81684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768" y="5067300"/>
                        <a:ext cx="135576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3677776" y="5058201"/>
            <a:ext cx="2286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103719"/>
              </p:ext>
            </p:extLst>
          </p:nvPr>
        </p:nvGraphicFramePr>
        <p:xfrm>
          <a:off x="4017016" y="5156775"/>
          <a:ext cx="170774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ChemSketch" r:id="rId18" imgW="1002960" imgH="896040" progId="ACD.ChemSketch.20">
                  <p:embed/>
                </p:oleObj>
              </mc:Choice>
              <mc:Fallback>
                <p:oleObj name="ChemSketch" r:id="rId18" imgW="1002960" imgH="896040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016" y="5156775"/>
                        <a:ext cx="1707745" cy="1524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57800" y="609600"/>
            <a:ext cx="1790700" cy="175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257612" y="851019"/>
            <a:ext cx="1714876" cy="1359235"/>
          </a:xfrm>
          <a:prstGeom prst="rect">
            <a:avLst/>
          </a:prstGeom>
          <a:solidFill>
            <a:srgbClr val="FFFF00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/>
      <p:bldP spid="14" grpId="0"/>
      <p:bldP spid="15" grpId="0" animBg="1"/>
      <p:bldP spid="17" grpId="0" animBg="1"/>
      <p:bldP spid="18" grpId="0" animBg="1"/>
      <p:bldP spid="25" grpId="0"/>
      <p:bldP spid="26" grpId="0" animBg="1"/>
      <p:bldP spid="28" grpId="0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Almost  Final Drill and Practice: Reactions of Aldehydes and Ketones (cont.)</a:t>
            </a:r>
            <a:endParaRPr lang="en-US" sz="12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62000" y="990600"/>
          <a:ext cx="33733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ChemSketch" r:id="rId4" imgW="2639520" imgH="685800" progId="ACD.ChemSketch.20">
                  <p:embed/>
                </p:oleObj>
              </mc:Choice>
              <mc:Fallback>
                <p:oleObj name="ChemSketch" r:id="rId4" imgW="2639520" imgH="6858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90600"/>
                        <a:ext cx="33733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343400" y="762000"/>
            <a:ext cx="20574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29400" y="9906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Route to </a:t>
            </a:r>
            <a:r>
              <a:rPr lang="en-US" sz="2400" dirty="0" err="1" smtClean="0"/>
              <a:t>peroxy</a:t>
            </a:r>
            <a:r>
              <a:rPr lang="en-US" sz="2400" dirty="0" smtClean="0"/>
              <a:t> acid</a:t>
            </a:r>
            <a:endParaRPr lang="en-US" sz="2400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48200" y="838200"/>
          <a:ext cx="1600200" cy="123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ChemSketch" r:id="rId6" imgW="889920" imgH="685800" progId="ACD.ChemSketch.20">
                  <p:embed/>
                </p:oleObj>
              </mc:Choice>
              <mc:Fallback>
                <p:oleObj name="ChemSketch" r:id="rId6" imgW="889920" imgH="6858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838200"/>
                        <a:ext cx="1600200" cy="12322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8600" y="2362200"/>
          <a:ext cx="1436688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ChemSketch" r:id="rId8" imgW="889920" imgH="685800" progId="ACD.ChemSketch.20">
                  <p:embed/>
                </p:oleObj>
              </mc:Choice>
              <mc:Fallback>
                <p:oleObj name="ChemSketch" r:id="rId8" imgW="889920" imgH="68580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1436688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00200" y="2133600"/>
          <a:ext cx="3207012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ChemSketch" r:id="rId9" imgW="2795040" imgH="1261800" progId="ACD.ChemSketch.20">
                  <p:embed/>
                </p:oleObj>
              </mc:Choice>
              <mc:Fallback>
                <p:oleObj name="ChemSketch" r:id="rId9" imgW="2795040" imgH="12618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3207012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4953000" y="2514600"/>
            <a:ext cx="1600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2895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7391400" y="2209800"/>
            <a:ext cx="14478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3657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the above oxidation ?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3886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By-product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9000" y="3962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P</a:t>
            </a:r>
            <a:r>
              <a:rPr lang="en-US" sz="2800" dirty="0" smtClean="0"/>
              <a:t>roduct</a:t>
            </a:r>
            <a:endParaRPr lang="en-US" sz="28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257800" y="2667000"/>
          <a:ext cx="1173163" cy="112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ChemSketch" r:id="rId11" imgW="716400" imgH="685800" progId="ACD.ChemSketch.20">
                  <p:embed/>
                </p:oleObj>
              </mc:Choice>
              <mc:Fallback>
                <p:oleObj name="ChemSketch" r:id="rId11" imgW="716400" imgH="68580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667000"/>
                        <a:ext cx="1173163" cy="11237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7467600" y="2362200"/>
          <a:ext cx="1219200" cy="1361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ChemSketch" r:id="rId13" imgW="1112400" imgH="1243440" progId="ACD.ChemSketch.20">
                  <p:embed/>
                </p:oleObj>
              </mc:Choice>
              <mc:Fallback>
                <p:oleObj name="ChemSketch" r:id="rId13" imgW="1112400" imgH="124344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362200"/>
                        <a:ext cx="1219200" cy="136181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57200" y="41148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Baeyer-</a:t>
            </a:r>
            <a:r>
              <a:rPr lang="en-US" sz="2800" b="1" dirty="0" err="1" smtClean="0">
                <a:solidFill>
                  <a:srgbClr val="FF0000"/>
                </a:solidFill>
              </a:rPr>
              <a:t>Villiger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609600" y="4734580"/>
          <a:ext cx="453752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ChemSketch" r:id="rId15" imgW="3203280" imgH="969120" progId="ACD.ChemSketch.20">
                  <p:embed/>
                </p:oleObj>
              </mc:Choice>
              <mc:Fallback>
                <p:oleObj name="ChemSketch" r:id="rId15" imgW="3203280" imgH="96912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34580"/>
                        <a:ext cx="453752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5105400" y="4495800"/>
            <a:ext cx="20574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24800" y="4953000"/>
            <a:ext cx="10668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391400" y="5257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61722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Product	   By-product</a:t>
            </a:r>
            <a:endParaRPr lang="en-US" sz="2800" b="1" dirty="0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257800" y="4724400"/>
          <a:ext cx="1752600" cy="1377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ChemSketch" r:id="rId17" imgW="1334880" imgH="1048680" progId="ACD.ChemSketch.20">
                  <p:embed/>
                </p:oleObj>
              </mc:Choice>
              <mc:Fallback>
                <p:oleObj name="ChemSketch" r:id="rId17" imgW="1334880" imgH="104868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724400"/>
                        <a:ext cx="1752600" cy="137748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8001000" y="51054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1722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Weird name of product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657600" y="6172200"/>
            <a:ext cx="1371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ylide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2" grpId="0" animBg="1"/>
      <p:bldP spid="13" grpId="0"/>
      <p:bldP spid="14" grpId="0" animBg="1"/>
      <p:bldP spid="15" grpId="0"/>
      <p:bldP spid="16" grpId="0"/>
      <p:bldP spid="17" grpId="0"/>
      <p:bldP spid="23" grpId="0" animBg="1"/>
      <p:bldP spid="25" grpId="0" animBg="1"/>
      <p:bldP spid="27" grpId="0" animBg="1"/>
      <p:bldP spid="28" grpId="0"/>
      <p:bldP spid="29" grpId="0"/>
      <p:bldP spid="31" grpId="0" animBg="1"/>
      <p:bldP spid="32" grpId="0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Almost Final Drill and Practice: Reactions of Aldehydes and Ketones (cont.)</a:t>
            </a:r>
            <a:endParaRPr lang="en-US" sz="1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173" y="762000"/>
            <a:ext cx="5655653" cy="1681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8400" y="990600"/>
            <a:ext cx="2514600" cy="16002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13428" y="535801"/>
            <a:ext cx="1295400" cy="942201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13428" y="1752600"/>
            <a:ext cx="1582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(solvent)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584804"/>
            <a:ext cx="116062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Acetic Acid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535" y="981382"/>
            <a:ext cx="2133600" cy="1618636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349" y="2744913"/>
            <a:ext cx="3657600" cy="15474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648200" y="2928456"/>
            <a:ext cx="1600200" cy="15673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58251" y="2899210"/>
            <a:ext cx="1600200" cy="1567344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76535" y="3352800"/>
            <a:ext cx="381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45249" y="2967063"/>
            <a:ext cx="1250751" cy="1528737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5736" y="2902156"/>
            <a:ext cx="1394399" cy="1593644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1978" y="4593859"/>
            <a:ext cx="4256000" cy="12192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158251" y="6052656"/>
            <a:ext cx="1223749" cy="652944"/>
          </a:xfrm>
          <a:prstGeom prst="rect">
            <a:avLst/>
          </a:prstGeom>
          <a:solidFill>
            <a:srgbClr val="FFFF00"/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08828" y="6052656"/>
            <a:ext cx="439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661917" y="6086740"/>
            <a:ext cx="5338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893541" y="4690357"/>
            <a:ext cx="3536751" cy="1227578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84865" y="4642613"/>
            <a:ext cx="2339935" cy="1375958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4" name="TextBox 23"/>
          <p:cNvSpPr txBox="1"/>
          <p:nvPr/>
        </p:nvSpPr>
        <p:spPr>
          <a:xfrm>
            <a:off x="7215736" y="6086740"/>
            <a:ext cx="1013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1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12" grpId="0" animBg="1"/>
      <p:bldP spid="13" grpId="0" animBg="1"/>
      <p:bldP spid="14" grpId="0"/>
      <p:bldP spid="19" grpId="0" animBg="1"/>
      <p:bldP spid="20" grpId="0"/>
      <p:bldP spid="2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Almost  Final Drill and Practice: Reactions of Aldehydes and Ketones (cont.)</a:t>
            </a:r>
            <a:endParaRPr lang="en-US" sz="1200" b="1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90600" y="838200"/>
          <a:ext cx="401010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ChemSketch" r:id="rId4" imgW="2154960" imgH="573120" progId="ACD.ChemSketch.20">
                  <p:embed/>
                </p:oleObj>
              </mc:Choice>
              <mc:Fallback>
                <p:oleObj name="ChemSketch" r:id="rId4" imgW="2154960" imgH="5731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4010106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410200" y="6858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9000" y="1219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696200" y="914400"/>
            <a:ext cx="10668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10200" y="220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	by- product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848600" y="11430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334000" y="990600"/>
          <a:ext cx="1698171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ChemSketch" r:id="rId6" imgW="762120" imgH="444960" progId="ACD.ChemSketch.20">
                  <p:embed/>
                </p:oleObj>
              </mc:Choice>
              <mc:Fallback>
                <p:oleObj name="ChemSketch" r:id="rId6" imgW="762120" imgH="444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990600"/>
                        <a:ext cx="1698171" cy="990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2209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Class name of product ?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22098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immine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85800" y="2971800"/>
          <a:ext cx="4931876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ChemSketch" r:id="rId8" imgW="2880360" imgH="816840" progId="ACD.ChemSketch.20">
                  <p:embed/>
                </p:oleObj>
              </mc:Choice>
              <mc:Fallback>
                <p:oleObj name="ChemSketch" r:id="rId8" imgW="2880360" imgH="8168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4931876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5638800" y="28194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24800" y="3048000"/>
            <a:ext cx="10668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67600" y="3276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638800" y="4267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	by- product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4419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Class name of product ?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05200" y="43434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enamine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149585" y="2760133"/>
            <a:ext cx="1830681" cy="1219201"/>
          </a:xfrm>
          <a:custGeom>
            <a:avLst/>
            <a:gdLst>
              <a:gd name="connsiteX0" fmla="*/ 80904 w 1830681"/>
              <a:gd name="connsiteY0" fmla="*/ 107245 h 1219201"/>
              <a:gd name="connsiteX1" fmla="*/ 250237 w 1830681"/>
              <a:gd name="connsiteY1" fmla="*/ 513645 h 1219201"/>
              <a:gd name="connsiteX2" fmla="*/ 487304 w 1830681"/>
              <a:gd name="connsiteY2" fmla="*/ 1134534 h 1219201"/>
              <a:gd name="connsiteX3" fmla="*/ 904993 w 1830681"/>
              <a:gd name="connsiteY3" fmla="*/ 1021645 h 1219201"/>
              <a:gd name="connsiteX4" fmla="*/ 1221082 w 1830681"/>
              <a:gd name="connsiteY4" fmla="*/ 841023 h 1219201"/>
              <a:gd name="connsiteX5" fmla="*/ 1774237 w 1830681"/>
              <a:gd name="connsiteY5" fmla="*/ 276578 h 1219201"/>
              <a:gd name="connsiteX6" fmla="*/ 1559748 w 1830681"/>
              <a:gd name="connsiteY6" fmla="*/ 39511 h 1219201"/>
              <a:gd name="connsiteX7" fmla="*/ 735659 w 1830681"/>
              <a:gd name="connsiteY7" fmla="*/ 39511 h 1219201"/>
              <a:gd name="connsiteX8" fmla="*/ 80904 w 1830681"/>
              <a:gd name="connsiteY8" fmla="*/ 107245 h 1219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0681" h="1219201">
                <a:moveTo>
                  <a:pt x="80904" y="107245"/>
                </a:moveTo>
                <a:cubicBezTo>
                  <a:pt x="0" y="186267"/>
                  <a:pt x="182504" y="342430"/>
                  <a:pt x="250237" y="513645"/>
                </a:cubicBezTo>
                <a:cubicBezTo>
                  <a:pt x="317970" y="684860"/>
                  <a:pt x="378178" y="1049867"/>
                  <a:pt x="487304" y="1134534"/>
                </a:cubicBezTo>
                <a:cubicBezTo>
                  <a:pt x="596430" y="1219201"/>
                  <a:pt x="782697" y="1070564"/>
                  <a:pt x="904993" y="1021645"/>
                </a:cubicBezTo>
                <a:cubicBezTo>
                  <a:pt x="1027289" y="972726"/>
                  <a:pt x="1076208" y="965201"/>
                  <a:pt x="1221082" y="841023"/>
                </a:cubicBezTo>
                <a:cubicBezTo>
                  <a:pt x="1365956" y="716845"/>
                  <a:pt x="1717793" y="410163"/>
                  <a:pt x="1774237" y="276578"/>
                </a:cubicBezTo>
                <a:cubicBezTo>
                  <a:pt x="1830681" y="142993"/>
                  <a:pt x="1732844" y="79022"/>
                  <a:pt x="1559748" y="39511"/>
                </a:cubicBezTo>
                <a:cubicBezTo>
                  <a:pt x="1386652" y="0"/>
                  <a:pt x="982133" y="26341"/>
                  <a:pt x="735659" y="39511"/>
                </a:cubicBezTo>
                <a:cubicBezTo>
                  <a:pt x="489185" y="52681"/>
                  <a:pt x="161808" y="28223"/>
                  <a:pt x="80904" y="107245"/>
                </a:cubicBezTo>
                <a:close/>
              </a:path>
            </a:pathLst>
          </a:cu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638800" y="2895600"/>
          <a:ext cx="17323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ChemSketch" r:id="rId10" imgW="1234440" imgH="978480" progId="ACD.ChemSketch.20">
                  <p:embed/>
                </p:oleObj>
              </mc:Choice>
              <mc:Fallback>
                <p:oleObj name="ChemSketch" r:id="rId10" imgW="1234440" imgH="97848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95600"/>
                        <a:ext cx="1732313" cy="1371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001000" y="32766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43400" y="4953000"/>
            <a:ext cx="19812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629400" y="51816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Hint: an alpha H substitution</a:t>
            </a:r>
            <a:endParaRPr lang="en-US" sz="2400" dirty="0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4572000" y="5212879"/>
          <a:ext cx="1219200" cy="1645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ChemSketch" r:id="rId12" imgW="1091160" imgH="1472040" progId="ACD.ChemSketch.20">
                  <p:embed/>
                </p:oleObj>
              </mc:Choice>
              <mc:Fallback>
                <p:oleObj name="ChemSketch" r:id="rId12" imgW="1091160" imgH="147204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212879"/>
                        <a:ext cx="1219200" cy="1645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914400" y="4953000"/>
          <a:ext cx="3113349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ChemSketch" r:id="rId14" imgW="2404800" imgH="1472040" progId="ACD.ChemSketch.20">
                  <p:embed/>
                </p:oleObj>
              </mc:Choice>
              <mc:Fallback>
                <p:oleObj name="ChemSketch" r:id="rId14" imgW="2404800" imgH="1472040" progId="ACD.ChemSketch.20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953000"/>
                        <a:ext cx="3113349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1" grpId="0"/>
      <p:bldP spid="12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2" grpId="0" animBg="1"/>
      <p:bldP spid="24" grpId="0" animBg="1"/>
      <p:bldP spid="27" grpId="0" animBg="1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Almost Final Drill and Practice: Reactions of Aldehydes and Ketones (cont.)</a:t>
            </a:r>
            <a:endParaRPr lang="en-US" sz="1200" b="1" dirty="0"/>
          </a:p>
        </p:txBody>
      </p:sp>
      <p:sp>
        <p:nvSpPr>
          <p:cNvPr id="17" name="Rectangle 16"/>
          <p:cNvSpPr/>
          <p:nvPr/>
        </p:nvSpPr>
        <p:spPr>
          <a:xfrm>
            <a:off x="3962400" y="848498"/>
            <a:ext cx="2438400" cy="1905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763603" y="747763"/>
            <a:ext cx="2362200" cy="20057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1599" y="3256418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 (You did one in lab…)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6963" y="3770027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Ald</a:t>
            </a:r>
            <a:r>
              <a:rPr lang="en-US" sz="2800" b="1" dirty="0" err="1" smtClean="0">
                <a:solidFill>
                  <a:srgbClr val="0070C0"/>
                </a:solidFill>
              </a:rPr>
              <a:t>ol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condensation (</a:t>
            </a:r>
            <a:r>
              <a:rPr lang="en-US" sz="2800" b="1" dirty="0" err="1" smtClean="0">
                <a:solidFill>
                  <a:srgbClr val="FF0000"/>
                </a:solidFill>
              </a:rPr>
              <a:t>aldehyde</a:t>
            </a:r>
            <a:r>
              <a:rPr lang="en-US" sz="2800" b="1" dirty="0" smtClean="0">
                <a:solidFill>
                  <a:srgbClr val="FF0000"/>
                </a:solidFill>
              </a:rPr>
              <a:t> to </a:t>
            </a:r>
            <a:r>
              <a:rPr lang="en-US" sz="2800" b="1" dirty="0" smtClean="0">
                <a:solidFill>
                  <a:srgbClr val="0070C0"/>
                </a:solidFill>
              </a:rPr>
              <a:t>bigger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alcohol</a:t>
            </a:r>
            <a:r>
              <a:rPr lang="en-US" sz="2800" b="1" dirty="0" smtClean="0">
                <a:sym typeface="Wingdings" pitchFamily="2" charset="2"/>
              </a:rPr>
              <a:t> bigger </a:t>
            </a:r>
            <a:r>
              <a:rPr lang="en-US" sz="2800" b="1" dirty="0" err="1" smtClean="0">
                <a:sym typeface="Wingdings" pitchFamily="2" charset="2"/>
              </a:rPr>
              <a:t>alkene</a:t>
            </a:r>
            <a:r>
              <a:rPr lang="en-US" sz="2800" b="1" dirty="0" smtClean="0">
                <a:sym typeface="Wingdings" pitchFamily="2" charset="2"/>
              </a:rPr>
              <a:t>)</a:t>
            </a:r>
            <a:endParaRPr lang="en-US" sz="2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45" y="871712"/>
            <a:ext cx="3546755" cy="244376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990600" y="12192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988023" y="1357699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55376" y="2070378"/>
            <a:ext cx="921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hint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663588" y="2596094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7242" y="1104901"/>
            <a:ext cx="2227114" cy="1490364"/>
          </a:xfrm>
          <a:prstGeom prst="rect">
            <a:avLst/>
          </a:prstGeom>
        </p:spPr>
      </p:pic>
      <p:cxnSp>
        <p:nvCxnSpPr>
          <p:cNvPr id="15" name="Straight Arrow Connector 14"/>
          <p:cNvCxnSpPr>
            <a:stCxn id="17" idx="3"/>
            <a:endCxn id="25" idx="1"/>
          </p:cNvCxnSpPr>
          <p:nvPr/>
        </p:nvCxnSpPr>
        <p:spPr>
          <a:xfrm flipV="1">
            <a:off x="6400800" y="1750631"/>
            <a:ext cx="362803" cy="5036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00" y="2786594"/>
            <a:ext cx="1505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en-US" sz="3200" dirty="0"/>
          </a:p>
        </p:txBody>
      </p:sp>
      <p:sp>
        <p:nvSpPr>
          <p:cNvPr id="20" name="Freeform 19"/>
          <p:cNvSpPr/>
          <p:nvPr/>
        </p:nvSpPr>
        <p:spPr>
          <a:xfrm>
            <a:off x="4099926" y="1173591"/>
            <a:ext cx="2208606" cy="914675"/>
          </a:xfrm>
          <a:custGeom>
            <a:avLst/>
            <a:gdLst>
              <a:gd name="connsiteX0" fmla="*/ 1714020 w 2208606"/>
              <a:gd name="connsiteY0" fmla="*/ 395902 h 914675"/>
              <a:gd name="connsiteX1" fmla="*/ 2096158 w 2208606"/>
              <a:gd name="connsiteY1" fmla="*/ 436845 h 914675"/>
              <a:gd name="connsiteX2" fmla="*/ 2205340 w 2208606"/>
              <a:gd name="connsiteY2" fmla="*/ 627913 h 914675"/>
              <a:gd name="connsiteX3" fmla="*/ 2000623 w 2208606"/>
              <a:gd name="connsiteY3" fmla="*/ 914516 h 914675"/>
              <a:gd name="connsiteX4" fmla="*/ 1522952 w 2208606"/>
              <a:gd name="connsiteY4" fmla="*/ 586970 h 914675"/>
              <a:gd name="connsiteX5" fmla="*/ 936098 w 2208606"/>
              <a:gd name="connsiteY5" fmla="*/ 559675 h 914675"/>
              <a:gd name="connsiteX6" fmla="*/ 158175 w 2208606"/>
              <a:gd name="connsiteY6" fmla="*/ 395902 h 914675"/>
              <a:gd name="connsiteX7" fmla="*/ 8050 w 2208606"/>
              <a:gd name="connsiteY7" fmla="*/ 191185 h 914675"/>
              <a:gd name="connsiteX8" fmla="*/ 294653 w 2208606"/>
              <a:gd name="connsiteY8" fmla="*/ 116 h 914675"/>
              <a:gd name="connsiteX9" fmla="*/ 553961 w 2208606"/>
              <a:gd name="connsiteY9" fmla="*/ 218481 h 914675"/>
              <a:gd name="connsiteX10" fmla="*/ 977041 w 2208606"/>
              <a:gd name="connsiteY10" fmla="*/ 477788 h 914675"/>
              <a:gd name="connsiteX11" fmla="*/ 1714020 w 2208606"/>
              <a:gd name="connsiteY11" fmla="*/ 395902 h 9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8606" h="914675">
                <a:moveTo>
                  <a:pt x="1714020" y="395902"/>
                </a:moveTo>
                <a:cubicBezTo>
                  <a:pt x="1900539" y="389078"/>
                  <a:pt x="2014271" y="398177"/>
                  <a:pt x="2096158" y="436845"/>
                </a:cubicBezTo>
                <a:cubicBezTo>
                  <a:pt x="2178045" y="475513"/>
                  <a:pt x="2221262" y="548301"/>
                  <a:pt x="2205340" y="627913"/>
                </a:cubicBezTo>
                <a:cubicBezTo>
                  <a:pt x="2189418" y="707525"/>
                  <a:pt x="2114354" y="921340"/>
                  <a:pt x="2000623" y="914516"/>
                </a:cubicBezTo>
                <a:cubicBezTo>
                  <a:pt x="1886892" y="907692"/>
                  <a:pt x="1700373" y="646110"/>
                  <a:pt x="1522952" y="586970"/>
                </a:cubicBezTo>
                <a:cubicBezTo>
                  <a:pt x="1345531" y="527830"/>
                  <a:pt x="1163561" y="591520"/>
                  <a:pt x="936098" y="559675"/>
                </a:cubicBezTo>
                <a:cubicBezTo>
                  <a:pt x="708635" y="527830"/>
                  <a:pt x="312850" y="457317"/>
                  <a:pt x="158175" y="395902"/>
                </a:cubicBezTo>
                <a:cubicBezTo>
                  <a:pt x="3500" y="334487"/>
                  <a:pt x="-14696" y="257149"/>
                  <a:pt x="8050" y="191185"/>
                </a:cubicBezTo>
                <a:cubicBezTo>
                  <a:pt x="30796" y="125221"/>
                  <a:pt x="203668" y="-4433"/>
                  <a:pt x="294653" y="116"/>
                </a:cubicBezTo>
                <a:cubicBezTo>
                  <a:pt x="385638" y="4665"/>
                  <a:pt x="440230" y="138869"/>
                  <a:pt x="553961" y="218481"/>
                </a:cubicBezTo>
                <a:cubicBezTo>
                  <a:pt x="667692" y="298093"/>
                  <a:pt x="790522" y="448218"/>
                  <a:pt x="977041" y="477788"/>
                </a:cubicBezTo>
                <a:cubicBezTo>
                  <a:pt x="1163560" y="507358"/>
                  <a:pt x="1527501" y="402726"/>
                  <a:pt x="1714020" y="395902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2965" y="960151"/>
            <a:ext cx="2411035" cy="1681693"/>
          </a:xfrm>
          <a:prstGeom prst="rect">
            <a:avLst/>
          </a:prstGeom>
        </p:spPr>
      </p:pic>
      <p:pic>
        <p:nvPicPr>
          <p:cNvPr id="5120" name="Picture 51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600" y="4846266"/>
            <a:ext cx="2971800" cy="1385199"/>
          </a:xfrm>
          <a:prstGeom prst="rect">
            <a:avLst/>
          </a:prstGeom>
        </p:spPr>
      </p:pic>
      <p:sp>
        <p:nvSpPr>
          <p:cNvPr id="5121" name="TextBox 5120"/>
          <p:cNvSpPr txBox="1"/>
          <p:nvPr/>
        </p:nvSpPr>
        <p:spPr>
          <a:xfrm>
            <a:off x="4099926" y="4953000"/>
            <a:ext cx="1843674" cy="1515902"/>
          </a:xfrm>
          <a:prstGeom prst="rect">
            <a:avLst/>
          </a:prstGeom>
          <a:noFill/>
          <a:ln w="412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126" name="Picture 51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3603" y="4914287"/>
            <a:ext cx="1883827" cy="1554615"/>
          </a:xfrm>
          <a:prstGeom prst="rect">
            <a:avLst/>
          </a:prstGeom>
        </p:spPr>
      </p:pic>
      <p:sp>
        <p:nvSpPr>
          <p:cNvPr id="5127" name="TextBox 5126"/>
          <p:cNvSpPr txBox="1"/>
          <p:nvPr/>
        </p:nvSpPr>
        <p:spPr>
          <a:xfrm>
            <a:off x="6194356" y="5467528"/>
            <a:ext cx="387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pic>
        <p:nvPicPr>
          <p:cNvPr id="5131" name="Picture 51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64969" y="5138204"/>
            <a:ext cx="1375715" cy="1345846"/>
          </a:xfrm>
          <a:prstGeom prst="rect">
            <a:avLst/>
          </a:prstGeom>
        </p:spPr>
      </p:pic>
      <p:pic>
        <p:nvPicPr>
          <p:cNvPr id="5132" name="Picture 51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10401" y="5030053"/>
            <a:ext cx="1295400" cy="1433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 animBg="1"/>
      <p:bldP spid="28" grpId="0"/>
      <p:bldP spid="29" grpId="0" animBg="1"/>
      <p:bldP spid="8" grpId="0" animBg="1"/>
      <p:bldP spid="26" grpId="0" animBg="1"/>
      <p:bldP spid="12" grpId="0"/>
      <p:bldP spid="30" grpId="0" animBg="1"/>
      <p:bldP spid="19" grpId="0"/>
      <p:bldP spid="20" grpId="0" animBg="1"/>
      <p:bldP spid="5121" grpId="0" animBg="1"/>
      <p:bldP spid="5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-media-cache-ak0.pinimg.com/236x/a7/b0/b5/a7b0b501b483019e6ec27edfcade41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372600" cy="6781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191000" y="304800"/>
            <a:ext cx="5181600" cy="6096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media.giphy.com/media/ZIcOEgfPoRoe4/giphy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8059" y="0"/>
            <a:ext cx="9292333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355714" y="4303455"/>
            <a:ext cx="7788286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8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Organic is almost</a:t>
            </a:r>
          </a:p>
          <a:p>
            <a:pPr algn="ctr"/>
            <a:r>
              <a:rPr lang="en-US" sz="8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over !!</a:t>
            </a:r>
            <a:endParaRPr lang="en-US" sz="8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226</Words>
  <Application>Microsoft Office PowerPoint</Application>
  <PresentationFormat>On-screen Show (4:3)</PresentationFormat>
  <Paragraphs>63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31</cp:revision>
  <dcterms:created xsi:type="dcterms:W3CDTF">2015-04-29T23:53:47Z</dcterms:created>
  <dcterms:modified xsi:type="dcterms:W3CDTF">2017-04-28T18:16:56Z</dcterms:modified>
</cp:coreProperties>
</file>