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9" autoAdjust="0"/>
    <p:restoredTop sz="94714" autoAdjust="0"/>
  </p:normalViewPr>
  <p:slideViewPr>
    <p:cSldViewPr>
      <p:cViewPr varScale="1">
        <p:scale>
          <a:sx n="84" d="100"/>
          <a:sy n="84" d="100"/>
        </p:scale>
        <p:origin x="-2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6F8B0-3EB4-43CC-BFCE-3B3D0613ECA6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F17B3-F1B4-4DC7-B564-8B703711B7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F17B3-F1B4-4DC7-B564-8B703711B7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F17B3-F1B4-4DC7-B564-8B703711B7D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F17B3-F1B4-4DC7-B564-8B703711B7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48FA0-B982-464E-926D-73D163541577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51150-22B2-47B1-BC36-C940E2066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228600"/>
            <a:ext cx="7772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Exercise 2: The Full Monty (Scrambled)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04800" y="10668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Provide examples of three different pathways leading to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cyclo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compounds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228600" y="1937266"/>
            <a:ext cx="6324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a)	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+ CH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------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    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304800" y="2895600"/>
            <a:ext cx="5410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b) 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+CHCl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--------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				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  <a:sym typeface="Wingdings" pitchFamily="2" charset="2"/>
            </a:endParaRPr>
          </a:p>
        </p:txBody>
      </p:sp>
      <p:pic>
        <p:nvPicPr>
          <p:cNvPr id="26" name="Picture 25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667000"/>
            <a:ext cx="9906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Box 26"/>
          <p:cNvSpPr txBox="1"/>
          <p:nvPr/>
        </p:nvSpPr>
        <p:spPr>
          <a:xfrm>
            <a:off x="6248400" y="2971800"/>
            <a:ext cx="2895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carbene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 insertion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77000" y="1828800"/>
            <a:ext cx="2667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Simmons-Smith insertion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2971800" y="1524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Zn(Cu)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43200" y="2514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77000" y="3657600"/>
            <a:ext cx="2667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Diazomethane insertion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52400" y="38862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228600" y="38862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b="1" dirty="0" smtClean="0"/>
              <a:t>c)  </a:t>
            </a:r>
            <a:r>
              <a:rPr lang="en-US" sz="2400" b="1" dirty="0" err="1">
                <a:solidFill>
                  <a:srgbClr val="FF0000"/>
                </a:solidFill>
              </a:rPr>
              <a:t>ethene</a:t>
            </a:r>
            <a:r>
              <a:rPr lang="en-US" sz="2400" b="1" dirty="0">
                <a:solidFill>
                  <a:srgbClr val="FF0000"/>
                </a:solidFill>
              </a:rPr>
              <a:t> + CH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N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 -----------</a:t>
            </a:r>
            <a:r>
              <a:rPr lang="en-US" sz="2400" dirty="0" smtClean="0">
                <a:sym typeface="Wingdings"/>
              </a:rPr>
              <a:t>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+ </a:t>
            </a:r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4343400" y="3770262"/>
          <a:ext cx="922476" cy="573138"/>
        </p:xfrm>
        <a:graphic>
          <a:graphicData uri="http://schemas.openxmlformats.org/presentationml/2006/ole">
            <p:oleObj spid="_x0000_s1042" name="ChemSketch" r:id="rId5" imgW="554760" imgH="289440" progId="ACD.ChemSketch.20">
              <p:embed/>
            </p:oleObj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4495800" y="1828800"/>
          <a:ext cx="1315077" cy="685800"/>
        </p:xfrm>
        <a:graphic>
          <a:graphicData uri="http://schemas.openxmlformats.org/presentationml/2006/ole">
            <p:oleObj spid="_x0000_s1043" name="ChemSketch" r:id="rId6" imgW="554760" imgH="289440" progId="ACD.ChemSketch.20">
              <p:embed/>
            </p:oleObj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2895600" y="3581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light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457200" y="5149626"/>
          <a:ext cx="8382000" cy="1196686"/>
        </p:xfrm>
        <a:graphic>
          <a:graphicData uri="http://schemas.openxmlformats.org/presentationml/2006/ole">
            <p:oleObj spid="_x0000_s1045" name="ChemSketch" r:id="rId7" imgW="5126760" imgH="731520" progId="ACD.ChemSketch.20">
              <p:embed/>
            </p:oleObj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3886200" y="5715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??????</a:t>
            </a:r>
            <a:endParaRPr lang="en-US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3810000" y="4800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/Wet 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40" grpId="0"/>
      <p:bldP spid="27" grpId="0" animBg="1"/>
      <p:bldP spid="28" grpId="0" animBg="1"/>
      <p:bldP spid="29" grpId="0"/>
      <p:bldP spid="30" grpId="0"/>
      <p:bldP spid="31" grpId="0" animBg="1"/>
      <p:bldP spid="33" grpId="0"/>
      <p:bldP spid="38" grpId="0"/>
      <p:bldP spid="46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85800" y="838200"/>
          <a:ext cx="7443178" cy="1295400"/>
        </p:xfrm>
        <a:graphic>
          <a:graphicData uri="http://schemas.openxmlformats.org/presentationml/2006/ole">
            <p:oleObj spid="_x0000_s14339" name="ChemSketch" r:id="rId3" imgW="4952880" imgH="862560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86200" y="16002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??????</a:t>
            </a:r>
            <a:endParaRPr lang="en-US" sz="3200" dirty="0"/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3581400" y="457200"/>
            <a:ext cx="2514600" cy="8397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HCl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 in acetic acid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 w/HOOH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2971800" y="2743200"/>
          <a:ext cx="3431491" cy="1330325"/>
        </p:xfrm>
        <a:graphic>
          <a:graphicData uri="http://schemas.openxmlformats.org/presentationml/2006/ole">
            <p:oleObj spid="_x0000_s14344" name="ChemSketch" r:id="rId4" imgW="1752480" imgH="679680" progId="ACD.ChemSketch.20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971800" y="3429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??????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477000" y="2362200"/>
            <a:ext cx="2362200" cy="1477328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1143000" y="2590800"/>
          <a:ext cx="1235075" cy="1311315"/>
        </p:xfrm>
        <a:graphic>
          <a:graphicData uri="http://schemas.openxmlformats.org/presentationml/2006/ole">
            <p:oleObj spid="_x0000_s14345" name="ChemSketch" r:id="rId5" imgW="642960" imgH="682920" progId="ACD.ChemSketch.20">
              <p:embed/>
            </p:oleObj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762000" y="4648200"/>
          <a:ext cx="4319848" cy="1219200"/>
        </p:xfrm>
        <a:graphic>
          <a:graphicData uri="http://schemas.openxmlformats.org/presentationml/2006/ole">
            <p:oleObj spid="_x0000_s14346" name="ChemSketch" r:id="rId6" imgW="2475000" imgH="698040" progId="ACD.ChemSketch.20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90800" y="2209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</a:rPr>
              <a:t> neat or in ether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7400" y="41148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All anti-mark, 90% yield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3 </a:t>
            </a:r>
            <a:r>
              <a:rPr lang="en-US" sz="2400" b="1" dirty="0" err="1" smtClean="0">
                <a:solidFill>
                  <a:srgbClr val="FF0000"/>
                </a:solidFill>
              </a:rPr>
              <a:t>min,Brown</a:t>
            </a:r>
            <a:r>
              <a:rPr lang="en-US" sz="2400" b="1" dirty="0" smtClean="0">
                <a:solidFill>
                  <a:srgbClr val="FF0000"/>
                </a:solidFill>
              </a:rPr>
              <a:t> 2 ste</a:t>
            </a:r>
            <a:r>
              <a:rPr lang="en-US" sz="2400" b="1" dirty="0">
                <a:solidFill>
                  <a:srgbClr val="FF0000"/>
                </a:solidFill>
              </a:rPr>
              <a:t>p</a:t>
            </a:r>
          </a:p>
        </p:txBody>
      </p:sp>
      <p:pic>
        <p:nvPicPr>
          <p:cNvPr id="20" name="Picture 19"/>
          <p:cNvPicPr/>
          <p:nvPr/>
        </p:nvPicPr>
        <p:blipFill>
          <a:blip r:embed="rId7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438400"/>
            <a:ext cx="167640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/>
          <p:cNvSpPr txBox="1"/>
          <p:nvPr/>
        </p:nvSpPr>
        <p:spPr>
          <a:xfrm>
            <a:off x="5486400" y="4953000"/>
            <a:ext cx="2971800" cy="15240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2" name="Picture 21"/>
          <p:cNvPicPr/>
          <p:nvPr/>
        </p:nvPicPr>
        <p:blipFill>
          <a:blip r:embed="rId8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181600"/>
            <a:ext cx="2362200" cy="1295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Box 22"/>
          <p:cNvSpPr txBox="1"/>
          <p:nvPr/>
        </p:nvSpPr>
        <p:spPr>
          <a:xfrm>
            <a:off x="2133600" y="5486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ozonolysis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2400" y="0"/>
            <a:ext cx="3726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Scrambled Exercise 2: (CONTINUED)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340" grpId="0" animBg="1"/>
      <p:bldP spid="12" grpId="0"/>
      <p:bldP spid="14" grpId="0" animBg="1"/>
      <p:bldP spid="18" grpId="0"/>
      <p:bldP spid="19" grpId="0"/>
      <p:bldP spid="21" grpId="0" animBg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04800" y="685800"/>
          <a:ext cx="8242185" cy="993775"/>
        </p:xfrm>
        <a:graphic>
          <a:graphicData uri="http://schemas.openxmlformats.org/presentationml/2006/ole">
            <p:oleObj spid="_x0000_s15362" name="ChemSketch" r:id="rId3" imgW="5108400" imgH="615600" progId="ACD.ChemSketch.2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62400" y="1524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?????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381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3200" b="1" dirty="0">
                <a:solidFill>
                  <a:srgbClr val="FF0000"/>
                </a:solidFill>
              </a:rPr>
              <a:t>CHCl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  <a:r>
              <a:rPr lang="en-US" sz="3200" b="1" dirty="0">
                <a:solidFill>
                  <a:srgbClr val="FF0000"/>
                </a:solidFill>
              </a:rPr>
              <a:t>/OH-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38800" y="17526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Carbene</a:t>
            </a:r>
            <a:r>
              <a:rPr lang="en-US" sz="2800" b="1" dirty="0" smtClean="0">
                <a:solidFill>
                  <a:srgbClr val="FF0000"/>
                </a:solidFill>
              </a:rPr>
              <a:t> insertion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1143000" y="2743200"/>
          <a:ext cx="5943600" cy="1389639"/>
        </p:xfrm>
        <a:graphic>
          <a:graphicData uri="http://schemas.openxmlformats.org/presentationml/2006/ole">
            <p:oleObj spid="_x0000_s15363" name="ChemSketch" r:id="rId4" imgW="3258360" imgH="762120" progId="ACD.ChemSketch.2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43200" y="34290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?????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152400" y="0"/>
            <a:ext cx="396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Scrambled Exercise 2: (CONTINUED) </a:t>
            </a:r>
            <a:endParaRPr lang="en-US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514600" y="2237601"/>
            <a:ext cx="22098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Zn(Cu)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0200" y="40386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Simmons-Smith insertion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533400" y="5029200"/>
          <a:ext cx="8136721" cy="1219200"/>
        </p:xfrm>
        <a:graphic>
          <a:graphicData uri="http://schemas.openxmlformats.org/presentationml/2006/ole">
            <p:oleObj spid="_x0000_s15366" name="ChemSketch" r:id="rId5" imgW="4937760" imgH="740520" progId="ACD.ChemSketch.20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3733800" y="4800600"/>
            <a:ext cx="24107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/>
            <a:r>
              <a:rPr lang="en-US" sz="2400" b="1" dirty="0" err="1">
                <a:solidFill>
                  <a:srgbClr val="FF0000"/>
                </a:solidFill>
              </a:rPr>
              <a:t>HCl</a:t>
            </a:r>
            <a:r>
              <a:rPr lang="en-US" sz="2400" b="1" dirty="0">
                <a:solidFill>
                  <a:srgbClr val="FF0000"/>
                </a:solidFill>
              </a:rPr>
              <a:t> in acetic acid</a:t>
            </a:r>
            <a:r>
              <a:rPr lang="en-US" sz="2400" b="1" dirty="0" smtClean="0">
                <a:solidFill>
                  <a:srgbClr val="FF0000"/>
                </a:solidFill>
              </a:rPr>
              <a:t>,</a:t>
            </a:r>
          </a:p>
          <a:p>
            <a:pPr hangingPunct="0"/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no HOOH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0000" y="57912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?????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15365" grpId="0"/>
      <p:bldP spid="1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762000"/>
            <a:ext cx="8991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There are two alternative routes to make anti- versions of  1,2-dihydroxyethane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diols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from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What are they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FF0000"/>
                </a:solidFill>
              </a:rPr>
              <a:t>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0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Exercise 2: (CONTINUED) </a:t>
            </a:r>
            <a:endParaRPr lang="en-US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04800" y="4343400"/>
          <a:ext cx="8305799" cy="1630522"/>
        </p:xfrm>
        <a:graphic>
          <a:graphicData uri="http://schemas.openxmlformats.org/presentationml/2006/ole">
            <p:oleObj spid="_x0000_s18434" name="ChemSketch" r:id="rId4" imgW="5077800" imgH="996840" progId="ACD.ChemSketch.2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2057400"/>
            <a:ext cx="670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</a:rPr>
              <a:t>		</a:t>
            </a:r>
            <a:r>
              <a:rPr lang="en-US" sz="2800" b="1" dirty="0" smtClean="0">
                <a:solidFill>
                  <a:srgbClr val="FF0000"/>
                </a:solidFill>
              </a:rPr>
              <a:t>Formic acid/peroxide</a:t>
            </a:r>
          </a:p>
          <a:p>
            <a:pPr hangingPunct="0"/>
            <a:r>
              <a:rPr lang="en-US" sz="2800" b="1" dirty="0" err="1" smtClean="0">
                <a:solidFill>
                  <a:srgbClr val="FF0000"/>
                </a:solidFill>
              </a:rPr>
              <a:t>ethene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hangingPunct="0"/>
            <a:r>
              <a:rPr lang="en-US" dirty="0" smtClean="0">
                <a:solidFill>
                  <a:srgbClr val="FF0000"/>
                </a:solidFill>
              </a:rPr>
              <a:t>		  </a:t>
            </a:r>
            <a:r>
              <a:rPr lang="en-US" sz="2400" b="1" dirty="0" smtClean="0">
                <a:solidFill>
                  <a:srgbClr val="FF0000"/>
                </a:solidFill>
              </a:rPr>
              <a:t>wet 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    </a:t>
            </a:r>
            <a:r>
              <a:rPr lang="en-US" sz="2400" b="1" dirty="0" smtClean="0">
                <a:solidFill>
                  <a:srgbClr val="FF0000"/>
                </a:solidFill>
              </a:rPr>
              <a:t>OH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         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+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hangingPunct="0"/>
            <a:r>
              <a:rPr lang="en-US" sz="2800" b="1" dirty="0" err="1" smtClean="0">
                <a:solidFill>
                  <a:srgbClr val="FF0000"/>
                </a:solidFill>
              </a:rPr>
              <a:t>ethene</a:t>
            </a:r>
            <a:r>
              <a:rPr lang="en-US" sz="2800" b="1" dirty="0" smtClean="0">
                <a:solidFill>
                  <a:srgbClr val="FF0000"/>
                </a:solidFill>
              </a:rPr>
              <a:t> +Br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hangingPunct="0"/>
            <a:r>
              <a:rPr lang="en-US" dirty="0" smtClean="0">
                <a:solidFill>
                  <a:srgbClr val="FF0000"/>
                </a:solidFill>
              </a:rPr>
              <a:t> 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67000" y="2667000"/>
            <a:ext cx="2133600" cy="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667000" y="3581400"/>
            <a:ext cx="9144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733800" y="3581400"/>
            <a:ext cx="9144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953000" y="3581400"/>
            <a:ext cx="9144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705600" y="2362200"/>
          <a:ext cx="1602702" cy="1371600"/>
        </p:xfrm>
        <a:graphic>
          <a:graphicData uri="http://schemas.openxmlformats.org/presentationml/2006/ole">
            <p:oleObj spid="_x0000_s18435" name="ChemSketch" r:id="rId5" imgW="847440" imgH="725400" progId="ACD.ChemSketch.20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4800" y="2286000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r>
              <a:rPr lang="en-US" sz="2400" b="1" dirty="0" smtClean="0"/>
              <a:t>)</a:t>
            </a:r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/>
              <a:t>b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038600" y="5029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?????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00" y="4267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800" b="1" dirty="0" smtClean="0">
                <a:solidFill>
                  <a:srgbClr val="FF0000"/>
                </a:solidFill>
              </a:rPr>
              <a:t>CCl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/HOOH  light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5" grpId="0"/>
      <p:bldP spid="1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077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endParaRPr lang="en-US" dirty="0"/>
          </a:p>
          <a:p>
            <a:pPr lvl="0" hangingPunct="0"/>
            <a:r>
              <a:rPr lang="en-US" sz="2400" dirty="0"/>
              <a:t>There are two different choices of reagents leading to </a:t>
            </a:r>
            <a:r>
              <a:rPr lang="en-US" sz="2400" dirty="0" err="1"/>
              <a:t>syn</a:t>
            </a:r>
            <a:r>
              <a:rPr lang="en-US" sz="2400" dirty="0"/>
              <a:t>-versions of 1,2-dihydroxyethane from </a:t>
            </a:r>
            <a:r>
              <a:rPr lang="en-US" sz="2400" dirty="0" err="1"/>
              <a:t>ethene</a:t>
            </a:r>
            <a:r>
              <a:rPr lang="en-US" sz="2400" dirty="0"/>
              <a:t>. What are they </a:t>
            </a:r>
            <a:r>
              <a:rPr lang="en-US" sz="2400" dirty="0" smtClean="0"/>
              <a:t>?</a:t>
            </a:r>
          </a:p>
          <a:p>
            <a:pPr lvl="0" hangingPunct="0"/>
            <a:r>
              <a:rPr lang="en-US" sz="2400" dirty="0" smtClean="0"/>
              <a:t>a)</a:t>
            </a:r>
          </a:p>
          <a:p>
            <a:pPr lvl="0" hangingPunct="0"/>
            <a:endParaRPr lang="en-US" sz="2400" dirty="0" smtClean="0"/>
          </a:p>
          <a:p>
            <a:pPr lvl="0" hangingPunct="0"/>
            <a:r>
              <a:rPr lang="en-US" sz="2400" dirty="0" smtClean="0"/>
              <a:t>b)</a:t>
            </a:r>
            <a:endParaRPr lang="en-US" sz="2400" dirty="0"/>
          </a:p>
          <a:p>
            <a:pPr lvl="0" hangingPunct="0"/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2400" y="0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Scrambled Exercise 2: (CONTINUED)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447800"/>
            <a:ext cx="289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KMnO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 (cold)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OsO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 in ether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4648200" y="1676400"/>
          <a:ext cx="2105638" cy="971550"/>
        </p:xfrm>
        <a:graphic>
          <a:graphicData uri="http://schemas.openxmlformats.org/presentationml/2006/ole">
            <p:oleObj spid="_x0000_s19460" name="ChemSketch" r:id="rId3" imgW="905400" imgH="417600" progId="ACD.ChemSketch.20">
              <p:embed/>
            </p:oleObj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533400" y="3505200"/>
          <a:ext cx="5201478" cy="1143000"/>
        </p:xfrm>
        <a:graphic>
          <a:graphicData uri="http://schemas.openxmlformats.org/presentationml/2006/ole">
            <p:oleObj spid="_x0000_s19461" name="ChemSketch" r:id="rId4" imgW="2865120" imgH="627888" progId="ACD.ChemSketch.20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38600" y="4191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?????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172200" y="3276600"/>
            <a:ext cx="2286000" cy="1200329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038600" y="31242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800" b="1" dirty="0">
                <a:solidFill>
                  <a:srgbClr val="FF0000"/>
                </a:solidFill>
              </a:rPr>
              <a:t>NaBH</a:t>
            </a:r>
            <a:r>
              <a:rPr lang="en-US" sz="2800" b="1" baseline="-25000" dirty="0">
                <a:solidFill>
                  <a:srgbClr val="FF0000"/>
                </a:solidFill>
              </a:rPr>
              <a:t>4 </a:t>
            </a:r>
            <a:r>
              <a:rPr lang="en-US" sz="2800" b="1" dirty="0">
                <a:solidFill>
                  <a:srgbClr val="FF0000"/>
                </a:solidFill>
              </a:rPr>
              <a:t>in KOH</a:t>
            </a:r>
          </a:p>
        </p:txBody>
      </p:sp>
      <p:pic>
        <p:nvPicPr>
          <p:cNvPr id="15" name="Picture 14"/>
          <p:cNvPicPr/>
          <p:nvPr/>
        </p:nvPicPr>
        <p:blipFill>
          <a:blip r:embed="rId5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352800"/>
            <a:ext cx="13716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72" name="Text Box 25"/>
          <p:cNvSpPr txBox="1">
            <a:spLocks noChangeArrowheads="1"/>
          </p:cNvSpPr>
          <p:nvPr/>
        </p:nvSpPr>
        <p:spPr bwMode="auto">
          <a:xfrm>
            <a:off x="2378075" y="596900"/>
            <a:ext cx="1057275" cy="523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25798" y="4800600"/>
            <a:ext cx="9118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What is the industrial route for converting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ethene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to ethanol?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8" name="Text Box 3"/>
          <p:cNvSpPr txBox="1">
            <a:spLocks noChangeArrowheads="1"/>
          </p:cNvSpPr>
          <p:nvPr/>
        </p:nvSpPr>
        <p:spPr bwMode="auto">
          <a:xfrm>
            <a:off x="520700" y="685800"/>
            <a:ext cx="318611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5419636"/>
            <a:ext cx="80522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	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H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Ethene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------------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ethyl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sulfonate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----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ethanol + H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SO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4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11144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838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subSp spid="_x0000_s1946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9460">
                                            <p:subSp spid="_x0000_s19460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autoUpdateAnimBg="0"/>
      <p:bldP spid="12" grpId="0"/>
      <p:bldP spid="13" grpId="0" animBg="1"/>
      <p:bldP spid="14" grpId="0"/>
      <p:bldP spid="19474" grpId="0"/>
      <p:bldP spid="194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762000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/>
            <a:r>
              <a:rPr lang="en-US" sz="2400" dirty="0" smtClean="0"/>
              <a:t>What </a:t>
            </a:r>
            <a:r>
              <a:rPr lang="en-US" sz="2400" dirty="0" err="1" smtClean="0"/>
              <a:t>alkene</a:t>
            </a:r>
            <a:r>
              <a:rPr lang="en-US" sz="2400" dirty="0" smtClean="0"/>
              <a:t> originally was present if the final product of </a:t>
            </a:r>
            <a:r>
              <a:rPr lang="en-US" sz="2400" dirty="0" err="1" smtClean="0"/>
              <a:t>ozonolysis</a:t>
            </a:r>
            <a:r>
              <a:rPr lang="en-US" sz="2400" dirty="0" smtClean="0"/>
              <a:t> is:</a:t>
            </a:r>
            <a:endParaRPr lang="en-US" sz="2400" dirty="0"/>
          </a:p>
        </p:txBody>
      </p:sp>
      <p:pic>
        <p:nvPicPr>
          <p:cNvPr id="3" name="Picture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209800"/>
            <a:ext cx="434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228600"/>
            <a:ext cx="3652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Scrambled Exercise 2: (CONTINUED) 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752600"/>
            <a:ext cx="1719263" cy="19764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6400800" y="1828800"/>
            <a:ext cx="2514600" cy="2308324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57200" y="4292761"/>
          <a:ext cx="8407407" cy="1117439"/>
        </p:xfrm>
        <a:graphic>
          <a:graphicData uri="http://schemas.openxmlformats.org/presentationml/2006/ole">
            <p:oleObj spid="_x0000_s21507" name="ChemSketch" r:id="rId5" imgW="4264200" imgH="567000" progId="ACD.ChemSketch.20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038600" y="54102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??????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3886200"/>
            <a:ext cx="2667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H</a:t>
            </a:r>
            <a:r>
              <a:rPr lang="en-US" sz="26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600" b="1" dirty="0" smtClean="0">
                <a:solidFill>
                  <a:srgbClr val="FF0000"/>
                </a:solidFill>
              </a:rPr>
              <a:t>at 1 </a:t>
            </a:r>
            <a:r>
              <a:rPr lang="en-US" sz="2600" b="1" dirty="0" err="1" smtClean="0">
                <a:solidFill>
                  <a:srgbClr val="FF0000"/>
                </a:solidFill>
              </a:rPr>
              <a:t>atm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25</a:t>
            </a:r>
            <a:r>
              <a:rPr lang="en-US" sz="26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600" b="1" dirty="0" smtClean="0">
                <a:solidFill>
                  <a:srgbClr val="FF0000"/>
                </a:solidFill>
              </a:rPr>
              <a:t>C over Pt, Pd or Ni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04800" y="627221"/>
            <a:ext cx="768351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Predict the polymers formed by reacting: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					???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28600"/>
            <a:ext cx="549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One more (not in Full Monty ):  polymerization patterns</a:t>
            </a:r>
            <a:endParaRPr lang="en-US" dirty="0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86200" y="23622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4648200" y="2133600"/>
          <a:ext cx="4025900" cy="1219200"/>
        </p:xfrm>
        <a:graphic>
          <a:graphicData uri="http://schemas.openxmlformats.org/presentationml/2006/ole">
            <p:oleObj spid="_x0000_s22534" name="ChemSketch" r:id="rId4" imgW="2557440" imgH="774360" progId="ACD.ChemSketch.20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610600" y="23622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1523999" y="1143000"/>
          <a:ext cx="3534985" cy="1447800"/>
        </p:xfrm>
        <a:graphic>
          <a:graphicData uri="http://schemas.openxmlformats.org/presentationml/2006/ole">
            <p:oleObj spid="_x0000_s22537" name="ChemSketch" r:id="rId5" imgW="1527120" imgH="624960" progId="ACD.ChemSketch.20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867400" y="3581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???</a:t>
            </a:r>
            <a:endParaRPr lang="en-US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2286000"/>
            <a:ext cx="60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b)</a:t>
            </a:r>
          </a:p>
          <a:p>
            <a:endParaRPr lang="en-US" sz="3600" dirty="0" smtClean="0"/>
          </a:p>
          <a:p>
            <a:r>
              <a:rPr lang="en-US" sz="3600" dirty="0" smtClean="0"/>
              <a:t>n</a:t>
            </a:r>
            <a:endParaRPr lang="en-US" sz="3600" dirty="0"/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4419600" y="4191000"/>
          <a:ext cx="4265725" cy="685800"/>
        </p:xfrm>
        <a:graphic>
          <a:graphicData uri="http://schemas.openxmlformats.org/presentationml/2006/ole">
            <p:oleObj spid="_x0000_s22538" name="ChemSketch" r:id="rId6" imgW="2557440" imgH="411480" progId="ACD.ChemSketch.20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810000" y="4343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28" name="TextBox 27"/>
          <p:cNvSpPr txBox="1"/>
          <p:nvPr/>
        </p:nvSpPr>
        <p:spPr>
          <a:xfrm>
            <a:off x="8610600" y="43434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1143000" y="4800600"/>
          <a:ext cx="4546596" cy="1295400"/>
        </p:xfrm>
        <a:graphic>
          <a:graphicData uri="http://schemas.openxmlformats.org/presentationml/2006/ole">
            <p:oleObj spid="_x0000_s22539" name="ChemSketch" r:id="rId7" imgW="1420200" imgH="405360" progId="ACD.ChemSketch.20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28600" y="4419600"/>
            <a:ext cx="731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c)</a:t>
            </a:r>
          </a:p>
          <a:p>
            <a:endParaRPr lang="en-US" sz="3600" dirty="0" smtClean="0"/>
          </a:p>
          <a:p>
            <a:r>
              <a:rPr lang="en-US" sz="3600" dirty="0" smtClean="0"/>
              <a:t>    n					     ???						 </a:t>
            </a:r>
            <a:endParaRPr lang="en-US" sz="3600" dirty="0"/>
          </a:p>
        </p:txBody>
      </p:sp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 flipV="1">
          <a:off x="4343400" y="6019800"/>
          <a:ext cx="4372979" cy="412596"/>
        </p:xfrm>
        <a:graphic>
          <a:graphicData uri="http://schemas.openxmlformats.org/presentationml/2006/ole">
            <p:oleObj spid="_x0000_s22540" name="ChemSketch" r:id="rId8" imgW="2557440" imgH="240840" progId="ACD.ChemSketch.20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657600" y="5867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33" name="Rectangle 32"/>
          <p:cNvSpPr/>
          <p:nvPr/>
        </p:nvSpPr>
        <p:spPr>
          <a:xfrm>
            <a:off x="8640336" y="5867400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1143000" y="3276600"/>
          <a:ext cx="4222750" cy="832747"/>
        </p:xfrm>
        <a:graphic>
          <a:graphicData uri="http://schemas.openxmlformats.org/presentationml/2006/ole">
            <p:oleObj spid="_x0000_s22541" name="ChemSketch" r:id="rId9" imgW="2045160" imgH="40248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1"/>
      <p:bldP spid="11" grpId="0"/>
      <p:bldP spid="15" grpId="0"/>
      <p:bldP spid="23" grpId="0"/>
      <p:bldP spid="24" grpId="0"/>
      <p:bldP spid="27" grpId="0"/>
      <p:bldP spid="28" grpId="0"/>
      <p:bldP spid="30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268</Words>
  <Application>Microsoft Office PowerPoint</Application>
  <PresentationFormat>On-screen Show (4:3)</PresentationFormat>
  <Paragraphs>100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ChemSketch</vt:lpstr>
      <vt:lpstr>ACD/ChemSketch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18</cp:revision>
  <dcterms:created xsi:type="dcterms:W3CDTF">2014-01-25T00:38:32Z</dcterms:created>
  <dcterms:modified xsi:type="dcterms:W3CDTF">2014-01-25T18:30:26Z</dcterms:modified>
</cp:coreProperties>
</file>