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010DE-436D-4EC8-A6F1-BFD5E109C4D0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271B0-268D-4F0D-89CF-426450C607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516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095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402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1B976-01C9-4505-ACC8-8EFAD8BF745B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Drill and practice with reactions of alkenes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19200"/>
            <a:ext cx="7620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4 main classes of 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reactions of </a:t>
            </a:r>
            <a:r>
              <a:rPr lang="en-US" sz="2400" b="1" dirty="0" err="1" smtClean="0">
                <a:solidFill>
                  <a:srgbClr val="FF0000"/>
                </a:solidFill>
              </a:rPr>
              <a:t>alkene</a:t>
            </a:r>
            <a:r>
              <a:rPr lang="en-US" sz="2400" b="1" dirty="0" smtClean="0">
                <a:solidFill>
                  <a:srgbClr val="FF0000"/>
                </a:solidFill>
              </a:rPr>
              <a:t> are:  (U-Pick)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elimination, substitution,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addition, rearrangement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SN1, SN2, E1 and E2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Carbocation</a:t>
            </a:r>
            <a:r>
              <a:rPr lang="en-US" sz="2000" b="1" dirty="0" smtClean="0"/>
              <a:t> addition, bridgehead addition, free radical addition and </a:t>
            </a:r>
            <a:r>
              <a:rPr lang="en-US" sz="2000" b="1" dirty="0" err="1" smtClean="0"/>
              <a:t>organometallic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redox</a:t>
            </a:r>
            <a:r>
              <a:rPr lang="en-US" sz="2000" b="1" dirty="0" smtClean="0"/>
              <a:t> reactions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Radical substitution, SN1, E2 and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rearrangement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429000"/>
            <a:ext cx="5867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 a </a:t>
            </a:r>
            <a:r>
              <a:rPr lang="en-US" sz="24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400" b="1" dirty="0" smtClean="0">
                <a:solidFill>
                  <a:srgbClr val="FF0000"/>
                </a:solidFill>
              </a:rPr>
              <a:t> addition, addition proceeds: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To make rearranged </a:t>
            </a:r>
            <a:r>
              <a:rPr lang="en-US" sz="2000" b="1" dirty="0" err="1" smtClean="0"/>
              <a:t>alkene</a:t>
            </a:r>
            <a:endParaRPr lang="en-US" sz="2000" b="1" dirty="0" smtClean="0"/>
          </a:p>
          <a:p>
            <a:pPr marL="342900" indent="-342900">
              <a:buAutoNum type="alphaLcParenR"/>
            </a:pPr>
            <a:r>
              <a:rPr lang="en-US" sz="2000" b="1" dirty="0" smtClean="0"/>
              <a:t>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racemic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257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class of reactions of alkenes always involves Br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in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or ether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7150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 mechanism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7239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Free radical additions are characterized by: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Absence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addition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Formation of rings and unsaturated produces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362200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Key intermediate state in </a:t>
            </a:r>
            <a:r>
              <a:rPr lang="en-US" sz="2400" b="1" dirty="0" err="1" smtClean="0">
                <a:solidFill>
                  <a:srgbClr val="FF0000"/>
                </a:solidFill>
              </a:rPr>
              <a:t>halohydrin</a:t>
            </a:r>
            <a:r>
              <a:rPr lang="en-US" sz="2400" b="1" dirty="0" smtClean="0">
                <a:solidFill>
                  <a:srgbClr val="FF0000"/>
                </a:solidFill>
              </a:rPr>
              <a:t> reactions :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Sp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Free radical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3-atom semi-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5-coordinate complex 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267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class(</a:t>
            </a:r>
            <a:r>
              <a:rPr lang="en-US" sz="2400" b="1" dirty="0" err="1" smtClean="0">
                <a:solidFill>
                  <a:srgbClr val="FF0000"/>
                </a:solidFill>
              </a:rPr>
              <a:t>es</a:t>
            </a:r>
            <a:r>
              <a:rPr lang="en-US" sz="2400" b="1" dirty="0" smtClean="0">
                <a:solidFill>
                  <a:srgbClr val="FF0000"/>
                </a:solidFill>
              </a:rPr>
              <a:t>) can produce larger </a:t>
            </a:r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…polymers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181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</a:t>
            </a:r>
            <a:r>
              <a:rPr lang="en-US" sz="2400" b="1" dirty="0" smtClean="0"/>
              <a:t>bridgehead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5105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b) </a:t>
            </a:r>
            <a:r>
              <a:rPr lang="en-US" sz="2400" b="1" dirty="0" err="1" smtClean="0"/>
              <a:t>Organometallic</a:t>
            </a:r>
            <a:endParaRPr lang="en-US" sz="2400" b="1" dirty="0" smtClean="0"/>
          </a:p>
          <a:p>
            <a:r>
              <a:rPr lang="en-US" sz="2400" b="1" dirty="0" smtClean="0"/>
              <a:t>    /</a:t>
            </a:r>
            <a:r>
              <a:rPr lang="en-US" sz="2400" b="1" dirty="0" err="1" smtClean="0"/>
              <a:t>redox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5029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c) </a:t>
            </a:r>
            <a:r>
              <a:rPr lang="en-US" sz="2800" b="1" dirty="0" smtClean="0"/>
              <a:t>radical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5029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d) </a:t>
            </a:r>
            <a:r>
              <a:rPr lang="en-US" sz="2800" b="1" dirty="0" err="1" smtClean="0"/>
              <a:t>carbocation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791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 includes reactions that aren’t additions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6172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  (</a:t>
            </a:r>
            <a:r>
              <a:rPr lang="en-US" sz="2400" b="1" dirty="0" err="1" smtClean="0"/>
              <a:t>ozonolysis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allylic</a:t>
            </a:r>
            <a:r>
              <a:rPr lang="en-US" sz="2400" b="1" dirty="0" smtClean="0"/>
              <a:t> substitutions)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7" grpId="1"/>
      <p:bldP spid="8" grpId="0"/>
      <p:bldP spid="8" grpId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2971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Term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Anti addition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0" y="914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Reaction class</a:t>
            </a:r>
            <a:endParaRPr lang="en-US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3716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981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Anti 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1981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6670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and anti; H.C. Brown, </a:t>
            </a:r>
            <a:r>
              <a:rPr lang="en-US" sz="2400" b="1" dirty="0" err="1" smtClean="0">
                <a:solidFill>
                  <a:srgbClr val="FF0000"/>
                </a:solidFill>
              </a:rPr>
              <a:t>peroxy</a:t>
            </a:r>
            <a:r>
              <a:rPr lang="en-US" sz="2400" b="1" dirty="0" smtClean="0">
                <a:solidFill>
                  <a:srgbClr val="FF0000"/>
                </a:solidFill>
              </a:rPr>
              <a:t> acids and NBS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819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redox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 and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; industrial route to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3810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6482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Polymerization; </a:t>
            </a:r>
            <a:r>
              <a:rPr lang="en-US" sz="2400" b="1" dirty="0" err="1" smtClean="0">
                <a:solidFill>
                  <a:srgbClr val="FF0000"/>
                </a:solidFill>
              </a:rPr>
              <a:t>carbene</a:t>
            </a:r>
            <a:r>
              <a:rPr lang="en-US" sz="2400" b="1" dirty="0" smtClean="0">
                <a:solidFill>
                  <a:srgbClr val="FF0000"/>
                </a:solidFill>
              </a:rPr>
              <a:t> insertion;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r>
              <a:rPr lang="en-US" sz="2400" b="1" dirty="0" smtClean="0">
                <a:solidFill>
                  <a:srgbClr val="FF0000"/>
                </a:solidFill>
              </a:rPr>
              <a:t> additions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4800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5638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5562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3" y="609599"/>
            <a:ext cx="6051753" cy="117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55922" y="286433"/>
            <a:ext cx="1246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29" y="2812148"/>
            <a:ext cx="5406464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875150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98838" y="2955525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8539" y="2362200"/>
            <a:ext cx="153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6464"/>
            <a:ext cx="671135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400301" y="3955701"/>
            <a:ext cx="17747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4879" y="4325034"/>
            <a:ext cx="17497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66266" y="6019800"/>
            <a:ext cx="1744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&gt;95% yield</a:t>
            </a:r>
          </a:p>
          <a:p>
            <a:r>
              <a:rPr lang="en-US" dirty="0" smtClean="0"/>
              <a:t>100% Mark.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9530" y="1013649"/>
            <a:ext cx="79861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Br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2958" y="409543"/>
            <a:ext cx="12524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wet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4922" y="2971798"/>
            <a:ext cx="76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6360" y="2417662"/>
            <a:ext cx="148589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H+/reflux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2" y="4160966"/>
            <a:ext cx="169852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Hg(</a:t>
            </a:r>
            <a:r>
              <a:rPr lang="en-US" sz="2400" b="1" dirty="0" err="1" smtClean="0">
                <a:solidFill>
                  <a:srgbClr val="FF0000"/>
                </a:solidFill>
              </a:rPr>
              <a:t>OAc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400" b="1" dirty="0" smtClean="0">
                <a:solidFill>
                  <a:srgbClr val="FF0000"/>
                </a:solidFill>
              </a:rPr>
              <a:t>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4879" y="4417366"/>
            <a:ext cx="174972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/OH-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4" grpId="0"/>
      <p:bldP spid="5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67" y="762000"/>
            <a:ext cx="325649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5800" y="762000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42876"/>
            <a:ext cx="1484312" cy="10385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048500" y="1731496"/>
            <a:ext cx="1295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58" y="2648975"/>
            <a:ext cx="5638800" cy="118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48500" y="609600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Product name ?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2630148"/>
            <a:ext cx="2590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694" y="2630951"/>
            <a:ext cx="1396206" cy="122492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600701" y="4829645"/>
            <a:ext cx="33909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64" y="4910665"/>
            <a:ext cx="4911759" cy="103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648" y="5128198"/>
            <a:ext cx="2978736" cy="145577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447617" y="52578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Etc…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1001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96" y="685801"/>
            <a:ext cx="345300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30370" y="685801"/>
            <a:ext cx="1447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4733" y="108659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KOH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1086599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134820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88200" y="1056526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major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2898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minor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106569" y="778133"/>
            <a:ext cx="129540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200" y="1146558"/>
            <a:ext cx="1106400" cy="114037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210" y="1063002"/>
            <a:ext cx="1328190" cy="11795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5" y="3581400"/>
            <a:ext cx="4687312" cy="1123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71400" y="3400676"/>
            <a:ext cx="220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0888" y="2889365"/>
            <a:ext cx="3431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Run an </a:t>
            </a:r>
            <a:r>
              <a:rPr lang="en-US" sz="2800" b="1" dirty="0" err="1" smtClean="0">
                <a:solidFill>
                  <a:srgbClr val="FF0000"/>
                </a:solidFill>
              </a:rPr>
              <a:t>ozonolysis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29097" y="3412585"/>
            <a:ext cx="1143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25966" y="3412585"/>
            <a:ext cx="13922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53101" y="3123677"/>
            <a:ext cx="26289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67541" y="3489529"/>
            <a:ext cx="80460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3506462"/>
            <a:ext cx="1255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5" y="3142914"/>
            <a:ext cx="1339850" cy="13789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1" y="5568496"/>
            <a:ext cx="513939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96184" y="4737836"/>
            <a:ext cx="8592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Run the anti-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Brown 2 step preparation of alcohols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1" y="5199502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981200" y="5414664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54270" y="5469127"/>
            <a:ext cx="21938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696" y="5246298"/>
            <a:ext cx="2020905" cy="12003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2058497" y="5506996"/>
            <a:ext cx="1600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36768" y="5538631"/>
            <a:ext cx="196849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with OH</a:t>
            </a:r>
            <a:r>
              <a:rPr lang="en-US" sz="2400" b="1" baseline="30000" dirty="0">
                <a:solidFill>
                  <a:srgbClr val="FF0000"/>
                </a:solidFill>
              </a:rPr>
              <a:t>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674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15" grpId="0" animBg="1"/>
      <p:bldP spid="21" grpId="0" animBg="1"/>
      <p:bldP spid="16" grpId="0" animBg="1"/>
      <p:bldP spid="17" grpId="0" animBg="1"/>
      <p:bldP spid="18" grpId="0" animBg="1"/>
      <p:bldP spid="19" grpId="0"/>
      <p:bldP spid="20" grpId="0" animBg="1"/>
      <p:bldP spid="22" grpId="0" animBg="1"/>
      <p:bldP spid="31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287</Words>
  <Application>Microsoft Office PowerPoint</Application>
  <PresentationFormat>On-screen Show (4:3)</PresentationFormat>
  <Paragraphs>90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13</cp:revision>
  <dcterms:created xsi:type="dcterms:W3CDTF">2012-11-17T03:14:50Z</dcterms:created>
  <dcterms:modified xsi:type="dcterms:W3CDTF">2013-01-22T05:22:35Z</dcterms:modified>
</cp:coreProperties>
</file>