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64" r:id="rId2"/>
    <p:sldId id="265" r:id="rId3"/>
    <p:sldId id="266" r:id="rId4"/>
    <p:sldId id="267" r:id="rId5"/>
    <p:sldId id="270" r:id="rId6"/>
    <p:sldId id="269" r:id="rId7"/>
    <p:sldId id="268" r:id="rId8"/>
    <p:sldId id="257" r:id="rId9"/>
    <p:sldId id="258" r:id="rId10"/>
    <p:sldId id="259" r:id="rId11"/>
    <p:sldId id="261" r:id="rId12"/>
    <p:sldId id="260" r:id="rId13"/>
    <p:sldId id="262" r:id="rId14"/>
    <p:sldId id="263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BA95927-6C52-4169-A991-306B63AF38C6}" type="datetimeFigureOut">
              <a:rPr lang="en-US" smtClean="0"/>
              <a:pPr/>
              <a:t>1/31/2013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A078856-BA35-4A04-83E3-FB74AC7104B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17500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A971CC-6C84-4AF5-A1FC-0D33F1486FBB}" type="slidenum">
              <a:rPr lang="en-US" smtClean="0"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078856-BA35-4A04-83E3-FB74AC7104BE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110143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078856-BA35-4A04-83E3-FB74AC7104BE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078856-BA35-4A04-83E3-FB74AC7104BE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400095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078856-BA35-4A04-83E3-FB74AC7104BE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078856-BA35-4A04-83E3-FB74AC7104BE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75CCA-B37E-4D52-A7E6-E6D2EC7FF04F}" type="datetimeFigureOut">
              <a:rPr lang="en-US" smtClean="0"/>
              <a:pPr/>
              <a:t>1/31/2013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8BFB6-E3EA-4C20-86EA-6F21135FBA7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75CCA-B37E-4D52-A7E6-E6D2EC7FF04F}" type="datetimeFigureOut">
              <a:rPr lang="en-US" smtClean="0"/>
              <a:pPr/>
              <a:t>1/31/2013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8BFB6-E3EA-4C20-86EA-6F21135FBA7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75CCA-B37E-4D52-A7E6-E6D2EC7FF04F}" type="datetimeFigureOut">
              <a:rPr lang="en-US" smtClean="0"/>
              <a:pPr/>
              <a:t>1/31/2013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8BFB6-E3EA-4C20-86EA-6F21135FBA7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75CCA-B37E-4D52-A7E6-E6D2EC7FF04F}" type="datetimeFigureOut">
              <a:rPr lang="en-US" smtClean="0"/>
              <a:pPr/>
              <a:t>1/31/2013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8BFB6-E3EA-4C20-86EA-6F21135FBA7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75CCA-B37E-4D52-A7E6-E6D2EC7FF04F}" type="datetimeFigureOut">
              <a:rPr lang="en-US" smtClean="0"/>
              <a:pPr/>
              <a:t>1/31/2013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8BFB6-E3EA-4C20-86EA-6F21135FBA7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75CCA-B37E-4D52-A7E6-E6D2EC7FF04F}" type="datetimeFigureOut">
              <a:rPr lang="en-US" smtClean="0"/>
              <a:pPr/>
              <a:t>1/31/2013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8BFB6-E3EA-4C20-86EA-6F21135FBA7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75CCA-B37E-4D52-A7E6-E6D2EC7FF04F}" type="datetimeFigureOut">
              <a:rPr lang="en-US" smtClean="0"/>
              <a:pPr/>
              <a:t>1/31/2013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8BFB6-E3EA-4C20-86EA-6F21135FBA7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75CCA-B37E-4D52-A7E6-E6D2EC7FF04F}" type="datetimeFigureOut">
              <a:rPr lang="en-US" smtClean="0"/>
              <a:pPr/>
              <a:t>1/31/2013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8BFB6-E3EA-4C20-86EA-6F21135FBA7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75CCA-B37E-4D52-A7E6-E6D2EC7FF04F}" type="datetimeFigureOut">
              <a:rPr lang="en-US" smtClean="0"/>
              <a:pPr/>
              <a:t>1/31/2013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8BFB6-E3EA-4C20-86EA-6F21135FBA7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75CCA-B37E-4D52-A7E6-E6D2EC7FF04F}" type="datetimeFigureOut">
              <a:rPr lang="en-US" smtClean="0"/>
              <a:pPr/>
              <a:t>1/31/2013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8BFB6-E3EA-4C20-86EA-6F21135FBA7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75CCA-B37E-4D52-A7E6-E6D2EC7FF04F}" type="datetimeFigureOut">
              <a:rPr lang="en-US" smtClean="0"/>
              <a:pPr/>
              <a:t>1/31/2013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8BFB6-E3EA-4C20-86EA-6F21135FBA7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075CCA-B37E-4D52-A7E6-E6D2EC7FF04F}" type="datetimeFigureOut">
              <a:rPr lang="en-US" smtClean="0"/>
              <a:pPr/>
              <a:t>1/31/2013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B8BFB6-E3EA-4C20-86EA-6F21135FBA7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12.wmf"/><Relationship Id="rId4" Type="http://schemas.openxmlformats.org/officeDocument/2006/relationships/oleObject" Target="../embeddings/oleObject2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13.wmf"/><Relationship Id="rId4" Type="http://schemas.openxmlformats.org/officeDocument/2006/relationships/oleObject" Target="../embeddings/oleObject3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4.wmf"/><Relationship Id="rId4" Type="http://schemas.openxmlformats.org/officeDocument/2006/relationships/oleObject" Target="../embeddings/oleObject1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70" name="Picture 6" descr="http://www.tadjhizyaran.org/Portals/0/polarimeter/polarimeter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0" y="1371600"/>
            <a:ext cx="6096000" cy="4572000"/>
          </a:xfrm>
          <a:prstGeom prst="rect">
            <a:avLst/>
          </a:prstGeom>
          <a:noFill/>
        </p:spPr>
      </p:pic>
      <p:sp>
        <p:nvSpPr>
          <p:cNvPr id="9" name="TextBox 8"/>
          <p:cNvSpPr txBox="1"/>
          <p:nvPr/>
        </p:nvSpPr>
        <p:spPr>
          <a:xfrm>
            <a:off x="304800" y="228600"/>
            <a:ext cx="8229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Experimentally Observing Optical Activity</a:t>
            </a:r>
            <a:endParaRPr lang="en-US" sz="36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5029200" y="2438400"/>
            <a:ext cx="3962400" cy="1200329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C= concentration of  dissolved sample in tube in grams/100 </a:t>
            </a:r>
            <a:r>
              <a:rPr lang="en-US" sz="2400" b="1" dirty="0" err="1" smtClean="0"/>
              <a:t>mL</a:t>
            </a:r>
            <a:endParaRPr lang="en-US" sz="2400" b="1" dirty="0"/>
          </a:p>
        </p:txBody>
      </p:sp>
      <p:cxnSp>
        <p:nvCxnSpPr>
          <p:cNvPr id="12" name="Straight Arrow Connector 11"/>
          <p:cNvCxnSpPr/>
          <p:nvPr/>
        </p:nvCxnSpPr>
        <p:spPr>
          <a:xfrm>
            <a:off x="3505200" y="2971800"/>
            <a:ext cx="1219200" cy="762000"/>
          </a:xfrm>
          <a:prstGeom prst="straightConnector1">
            <a:avLst/>
          </a:prstGeom>
          <a:ln w="41275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4572000" y="1524000"/>
            <a:ext cx="4419600" cy="83099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>
              <a:buFont typeface="Symbol" pitchFamily="18" charset="2"/>
              <a:buChar char="a"/>
            </a:pPr>
            <a:r>
              <a:rPr lang="en-US" sz="2400" b="1" baseline="-25000" dirty="0" smtClean="0">
                <a:sym typeface="Symbol"/>
              </a:rPr>
              <a:t>D</a:t>
            </a:r>
            <a:r>
              <a:rPr lang="en-US" sz="2400" b="1" dirty="0" smtClean="0">
                <a:sym typeface="Symbol"/>
              </a:rPr>
              <a:t> = observed optical rotation  in </a:t>
            </a:r>
          </a:p>
          <a:p>
            <a:r>
              <a:rPr lang="en-US" sz="2400" b="1" dirty="0">
                <a:sym typeface="Symbol"/>
              </a:rPr>
              <a:t> </a:t>
            </a:r>
            <a:r>
              <a:rPr lang="en-US" sz="2400" b="1" dirty="0" smtClean="0">
                <a:sym typeface="Symbol"/>
              </a:rPr>
              <a:t>      degrees using sodium D line</a:t>
            </a:r>
            <a:endParaRPr lang="en-US" sz="2400" b="1" dirty="0"/>
          </a:p>
        </p:txBody>
      </p:sp>
      <p:sp>
        <p:nvSpPr>
          <p:cNvPr id="14" name="TextBox 13"/>
          <p:cNvSpPr txBox="1"/>
          <p:nvPr/>
        </p:nvSpPr>
        <p:spPr>
          <a:xfrm>
            <a:off x="4800600" y="914400"/>
            <a:ext cx="3962400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L=sample tube length in dm</a:t>
            </a:r>
            <a:endParaRPr lang="en-US" sz="2400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3962400" y="2895600"/>
            <a:ext cx="685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L</a:t>
            </a:r>
            <a:endParaRPr lang="en-US" sz="2800" b="1" dirty="0"/>
          </a:p>
        </p:txBody>
      </p:sp>
      <p:sp>
        <p:nvSpPr>
          <p:cNvPr id="17" name="TextBox 16"/>
          <p:cNvSpPr txBox="1"/>
          <p:nvPr/>
        </p:nvSpPr>
        <p:spPr>
          <a:xfrm>
            <a:off x="152400" y="5029200"/>
            <a:ext cx="3581400" cy="138499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  <a:sym typeface="Symbol"/>
              </a:rPr>
              <a:t></a:t>
            </a:r>
            <a:r>
              <a:rPr lang="en-US" sz="2800" b="1" baseline="-25000" dirty="0" smtClean="0">
                <a:solidFill>
                  <a:srgbClr val="FF0000"/>
                </a:solidFill>
                <a:sym typeface="Symbol"/>
              </a:rPr>
              <a:t>D</a:t>
            </a:r>
            <a:r>
              <a:rPr lang="en-US" sz="2800" b="1" baseline="30000" dirty="0" smtClean="0">
                <a:solidFill>
                  <a:srgbClr val="FF0000"/>
                </a:solidFill>
                <a:sym typeface="Symbol"/>
              </a:rPr>
              <a:t>o</a:t>
            </a:r>
            <a:r>
              <a:rPr lang="en-US" sz="2800" b="1" dirty="0" smtClean="0">
                <a:solidFill>
                  <a:srgbClr val="FF0000"/>
                </a:solidFill>
                <a:sym typeface="Symbol"/>
              </a:rPr>
              <a:t> = specific rotation</a:t>
            </a:r>
          </a:p>
          <a:p>
            <a:r>
              <a:rPr lang="en-US" sz="2800" dirty="0" smtClean="0">
                <a:sym typeface="Symbol"/>
              </a:rPr>
              <a:t>       </a:t>
            </a:r>
            <a:r>
              <a:rPr lang="en-US" sz="2800" b="1" dirty="0" smtClean="0">
                <a:sym typeface="Symbol"/>
              </a:rPr>
              <a:t>=   </a:t>
            </a:r>
            <a:r>
              <a:rPr lang="en-US" sz="2800" b="1" u="sng" dirty="0" smtClean="0">
                <a:sym typeface="Symbol"/>
              </a:rPr>
              <a:t></a:t>
            </a:r>
            <a:r>
              <a:rPr lang="en-US" sz="2800" b="1" baseline="-25000" dirty="0" smtClean="0">
                <a:sym typeface="Symbol"/>
              </a:rPr>
              <a:t>D</a:t>
            </a:r>
          </a:p>
          <a:p>
            <a:r>
              <a:rPr lang="en-US" sz="2800" b="1" dirty="0">
                <a:sym typeface="Symbol"/>
              </a:rPr>
              <a:t>	</a:t>
            </a:r>
            <a:r>
              <a:rPr lang="en-US" sz="2800" b="1" dirty="0" smtClean="0">
                <a:sym typeface="Symbol"/>
              </a:rPr>
              <a:t>L*C</a:t>
            </a:r>
            <a:endParaRPr lang="en-US" sz="2800" b="1" dirty="0"/>
          </a:p>
        </p:txBody>
      </p:sp>
      <p:sp>
        <p:nvSpPr>
          <p:cNvPr id="18" name="TextBox 17"/>
          <p:cNvSpPr txBox="1"/>
          <p:nvPr/>
        </p:nvSpPr>
        <p:spPr>
          <a:xfrm>
            <a:off x="6705600" y="4572000"/>
            <a:ext cx="2286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Schematic of </a:t>
            </a:r>
            <a:r>
              <a:rPr lang="en-US" sz="2800" b="1" dirty="0" err="1" smtClean="0"/>
              <a:t>Polarimeter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23951097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3" grpId="0" animBg="1"/>
      <p:bldP spid="14" grpId="0" animBg="1"/>
      <p:bldP spid="17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28600"/>
            <a:ext cx="9176411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TextBox 2"/>
          <p:cNvSpPr txBox="1"/>
          <p:nvPr/>
        </p:nvSpPr>
        <p:spPr>
          <a:xfrm>
            <a:off x="609600" y="5473005"/>
            <a:ext cx="76962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OTHER SOBERING EXAMPLES OF THE TERATOGENIC IMPACT OF  WRONG HANDEDNESS IN THE THALIDOMIDE DEBACLE</a:t>
            </a:r>
            <a:endParaRPr lang="en-US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6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" y="228600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D and L Rules for Sugars …Fischer Projection method</a:t>
            </a:r>
            <a:endParaRPr lang="en-US" sz="2400" b="1" dirty="0"/>
          </a:p>
        </p:txBody>
      </p:sp>
      <p:sp>
        <p:nvSpPr>
          <p:cNvPr id="2048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20481" name="Object 1"/>
          <p:cNvGraphicFramePr>
            <a:graphicFrameLocks noChangeAspect="1"/>
          </p:cNvGraphicFramePr>
          <p:nvPr/>
        </p:nvGraphicFramePr>
        <p:xfrm>
          <a:off x="1676400" y="1752600"/>
          <a:ext cx="5257800" cy="269340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87" name="Picture" r:id="rId4" imgW="2886456" imgH="1618488" progId="Word.Picture.8">
                  <p:embed/>
                </p:oleObj>
              </mc:Choice>
              <mc:Fallback>
                <p:oleObj name="Picture" r:id="rId4" imgW="2886456" imgH="1618488" progId="Word.Picture.8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76400" y="1752600"/>
                        <a:ext cx="5257800" cy="269340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381000" y="4267200"/>
            <a:ext cx="4343400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OH  on `</a:t>
            </a:r>
            <a:r>
              <a:rPr lang="en-US" sz="3200" dirty="0" smtClean="0">
                <a:solidFill>
                  <a:srgbClr val="FF0000"/>
                </a:solidFill>
              </a:rPr>
              <a:t>penultimate C’</a:t>
            </a:r>
          </a:p>
          <a:p>
            <a:r>
              <a:rPr lang="en-US" sz="3200" dirty="0" smtClean="0"/>
              <a:t>(</a:t>
            </a:r>
            <a:r>
              <a:rPr lang="en-US" sz="3200" b="1" dirty="0" smtClean="0">
                <a:solidFill>
                  <a:srgbClr val="FF0000"/>
                </a:solidFill>
              </a:rPr>
              <a:t>C</a:t>
            </a:r>
            <a:r>
              <a:rPr lang="en-US" sz="3200" dirty="0" smtClean="0"/>
              <a:t> attached to terminal CH</a:t>
            </a:r>
            <a:r>
              <a:rPr lang="en-US" sz="3200" baseline="-25000" dirty="0" smtClean="0"/>
              <a:t>2</a:t>
            </a:r>
            <a:r>
              <a:rPr lang="en-US" sz="3200" dirty="0" smtClean="0"/>
              <a:t>OH) on right=&gt; </a:t>
            </a:r>
            <a:r>
              <a:rPr lang="en-US" sz="4000" b="1" dirty="0" smtClean="0"/>
              <a:t>D</a:t>
            </a:r>
            <a:endParaRPr lang="en-US" sz="40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4648200" y="4267200"/>
            <a:ext cx="4267200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OH  on `</a:t>
            </a:r>
            <a:r>
              <a:rPr lang="en-US" sz="3200" dirty="0" smtClean="0">
                <a:solidFill>
                  <a:srgbClr val="FF0000"/>
                </a:solidFill>
              </a:rPr>
              <a:t>penultimate C’</a:t>
            </a:r>
          </a:p>
          <a:p>
            <a:r>
              <a:rPr lang="en-US" sz="3200" dirty="0" smtClean="0"/>
              <a:t>(</a:t>
            </a:r>
            <a:r>
              <a:rPr lang="en-US" sz="3200" b="1" dirty="0" smtClean="0">
                <a:solidFill>
                  <a:srgbClr val="FF0000"/>
                </a:solidFill>
              </a:rPr>
              <a:t>C</a:t>
            </a:r>
            <a:r>
              <a:rPr lang="en-US" sz="3200" dirty="0" smtClean="0"/>
              <a:t> attached to terminal CH</a:t>
            </a:r>
            <a:r>
              <a:rPr lang="en-US" sz="3200" baseline="-25000" dirty="0" smtClean="0"/>
              <a:t>2</a:t>
            </a:r>
            <a:r>
              <a:rPr lang="en-US" sz="3200" dirty="0" smtClean="0"/>
              <a:t>OH) on left=&gt; </a:t>
            </a:r>
            <a:r>
              <a:rPr lang="en-US" sz="4000" b="1" dirty="0" smtClean="0"/>
              <a:t>L</a:t>
            </a:r>
            <a:endParaRPr lang="en-US" sz="40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685800" y="685800"/>
            <a:ext cx="7696200" cy="83099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400" dirty="0" err="1" smtClean="0"/>
              <a:t>Chiral</a:t>
            </a:r>
            <a:r>
              <a:rPr lang="en-US" sz="2400" dirty="0" smtClean="0"/>
              <a:t> center of </a:t>
            </a:r>
            <a:r>
              <a:rPr lang="en-US" sz="2400" b="1" dirty="0" smtClean="0">
                <a:solidFill>
                  <a:srgbClr val="FF0000"/>
                </a:solidFill>
              </a:rPr>
              <a:t>penultimate C </a:t>
            </a:r>
            <a:r>
              <a:rPr lang="en-US" sz="2400" dirty="0" smtClean="0"/>
              <a:t>drawn with H and OH projected out of plane towards you</a:t>
            </a:r>
            <a:endParaRPr lang="en-US" sz="2400" dirty="0"/>
          </a:p>
        </p:txBody>
      </p:sp>
      <p:cxnSp>
        <p:nvCxnSpPr>
          <p:cNvPr id="10" name="Straight Arrow Connector 9"/>
          <p:cNvCxnSpPr/>
          <p:nvPr/>
        </p:nvCxnSpPr>
        <p:spPr>
          <a:xfrm flipV="1">
            <a:off x="1066800" y="2590800"/>
            <a:ext cx="1295400" cy="762000"/>
          </a:xfrm>
          <a:prstGeom prst="straightConnector1">
            <a:avLst/>
          </a:prstGeom>
          <a:ln w="222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152400" y="3505200"/>
            <a:ext cx="1828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FF0000"/>
                </a:solidFill>
              </a:rPr>
              <a:t>`Penultimate’ carbon</a:t>
            </a:r>
            <a:endParaRPr lang="en-US" sz="20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 animBg="1"/>
      <p:bldP spid="11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228600" y="533400"/>
            <a:ext cx="8537569" cy="3090586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38088" tIns="6348" rIns="38088" bIns="6348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dirty="0" smtClean="0">
                <a:latin typeface="Arial" charset="0"/>
                <a:cs typeface="Arial" charset="0"/>
              </a:rPr>
              <a:t>R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ule of thumb for determining the D/L</a:t>
            </a:r>
            <a:r>
              <a:rPr kumimoji="0" lang="en-US" sz="20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 form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 of an amino acid is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the "CORN" rule.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The groups: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COOH, R, NH</a:t>
            </a:r>
            <a:r>
              <a:rPr kumimoji="0" lang="en-US" sz="2400" b="0" i="0" u="none" strike="noStrike" cap="none" normalizeH="0" baseline="-25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2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 and H (where R is a variant carbon chain)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are arranged around the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chiral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 center carbon atom.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 Starting with the hydrogen atom away from the viewer, if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these groups are arranged clockwise around the carbon atom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,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then it is the 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Arial" charset="0"/>
                <a:cs typeface="Arial" charset="0"/>
              </a:rPr>
              <a:t>D-form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. If counter-clockwise, it is the 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cs typeface="Arial" charset="0"/>
              </a:rPr>
              <a:t>L-form.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52400" y="0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D and L Rules for amino acids …the 	CORN rule</a:t>
            </a:r>
            <a:endParaRPr lang="en-US" sz="2400" b="1" dirty="0"/>
          </a:p>
        </p:txBody>
      </p:sp>
      <p:graphicFrame>
        <p:nvGraphicFramePr>
          <p:cNvPr id="1027" name="Object 3"/>
          <p:cNvGraphicFramePr>
            <a:graphicFrameLocks noChangeAspect="1"/>
          </p:cNvGraphicFramePr>
          <p:nvPr/>
        </p:nvGraphicFramePr>
        <p:xfrm>
          <a:off x="1066800" y="4419600"/>
          <a:ext cx="6281710" cy="204720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3" name="ChemSketch" r:id="rId4" imgW="3486960" imgH="1136880" progId="ACD.ChemSketch.20">
                  <p:embed/>
                </p:oleObj>
              </mc:Choice>
              <mc:Fallback>
                <p:oleObj name="ChemSketch" r:id="rId4" imgW="3486960" imgH="1136880" progId="ACD.ChemSketch.20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6800" y="4419600"/>
                        <a:ext cx="6281710" cy="204720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304800" y="3733800"/>
            <a:ext cx="8534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If H is drawn up and on vertical, it is assumed hidden from viewer</a:t>
            </a:r>
            <a:endParaRPr lang="en-US" sz="24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2819400" y="4343400"/>
            <a:ext cx="25146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  Which is </a:t>
            </a:r>
            <a:r>
              <a:rPr lang="en-US" sz="2800" b="1" dirty="0" smtClean="0">
                <a:solidFill>
                  <a:srgbClr val="0070C0"/>
                </a:solidFill>
              </a:rPr>
              <a:t>D</a:t>
            </a:r>
            <a:r>
              <a:rPr lang="en-US" sz="2800" b="1" dirty="0" smtClean="0"/>
              <a:t> </a:t>
            </a:r>
          </a:p>
          <a:p>
            <a:r>
              <a:rPr lang="en-US" sz="2800" b="1" dirty="0" smtClean="0"/>
              <a:t> Which is </a:t>
            </a:r>
            <a:r>
              <a:rPr lang="en-US" sz="2800" b="1" dirty="0" smtClean="0">
                <a:solidFill>
                  <a:srgbClr val="FF0000"/>
                </a:solidFill>
              </a:rPr>
              <a:t>L</a:t>
            </a:r>
            <a:r>
              <a:rPr lang="en-US" sz="2800" b="1" dirty="0" smtClean="0"/>
              <a:t> ??</a:t>
            </a:r>
            <a:endParaRPr lang="en-US" sz="2800" b="1" dirty="0"/>
          </a:p>
        </p:txBody>
      </p:sp>
      <p:sp>
        <p:nvSpPr>
          <p:cNvPr id="12" name="Freeform 11"/>
          <p:cNvSpPr/>
          <p:nvPr/>
        </p:nvSpPr>
        <p:spPr>
          <a:xfrm>
            <a:off x="1593790" y="4879649"/>
            <a:ext cx="1397238" cy="1287566"/>
          </a:xfrm>
          <a:custGeom>
            <a:avLst/>
            <a:gdLst>
              <a:gd name="connsiteX0" fmla="*/ 1397238 w 1397238"/>
              <a:gd name="connsiteY0" fmla="*/ 615297 h 1287566"/>
              <a:gd name="connsiteX1" fmla="*/ 1286143 w 1397238"/>
              <a:gd name="connsiteY1" fmla="*/ 931491 h 1287566"/>
              <a:gd name="connsiteX2" fmla="*/ 1029769 w 1397238"/>
              <a:gd name="connsiteY2" fmla="*/ 1179319 h 1287566"/>
              <a:gd name="connsiteX3" fmla="*/ 662300 w 1397238"/>
              <a:gd name="connsiteY3" fmla="*/ 1273323 h 1287566"/>
              <a:gd name="connsiteX4" fmla="*/ 192281 w 1397238"/>
              <a:gd name="connsiteY4" fmla="*/ 1093861 h 1287566"/>
              <a:gd name="connsiteX5" fmla="*/ 29911 w 1397238"/>
              <a:gd name="connsiteY5" fmla="*/ 786213 h 1287566"/>
              <a:gd name="connsiteX6" fmla="*/ 12819 w 1397238"/>
              <a:gd name="connsiteY6" fmla="*/ 376015 h 1287566"/>
              <a:gd name="connsiteX7" fmla="*/ 106823 w 1397238"/>
              <a:gd name="connsiteY7" fmla="*/ 102549 h 1287566"/>
              <a:gd name="connsiteX8" fmla="*/ 166644 w 1397238"/>
              <a:gd name="connsiteY8" fmla="*/ 0 h 1287566"/>
              <a:gd name="connsiteX9" fmla="*/ 166644 w 1397238"/>
              <a:gd name="connsiteY9" fmla="*/ 0 h 12875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397238" h="1287566">
                <a:moveTo>
                  <a:pt x="1397238" y="615297"/>
                </a:moveTo>
                <a:cubicBezTo>
                  <a:pt x="1372313" y="726392"/>
                  <a:pt x="1347388" y="837487"/>
                  <a:pt x="1286143" y="931491"/>
                </a:cubicBezTo>
                <a:cubicBezTo>
                  <a:pt x="1224898" y="1025495"/>
                  <a:pt x="1133743" y="1122347"/>
                  <a:pt x="1029769" y="1179319"/>
                </a:cubicBezTo>
                <a:cubicBezTo>
                  <a:pt x="925795" y="1236291"/>
                  <a:pt x="801881" y="1287566"/>
                  <a:pt x="662300" y="1273323"/>
                </a:cubicBezTo>
                <a:cubicBezTo>
                  <a:pt x="522719" y="1259080"/>
                  <a:pt x="297679" y="1175046"/>
                  <a:pt x="192281" y="1093861"/>
                </a:cubicBezTo>
                <a:cubicBezTo>
                  <a:pt x="86883" y="1012676"/>
                  <a:pt x="59821" y="905854"/>
                  <a:pt x="29911" y="786213"/>
                </a:cubicBezTo>
                <a:cubicBezTo>
                  <a:pt x="1" y="666572"/>
                  <a:pt x="0" y="489959"/>
                  <a:pt x="12819" y="376015"/>
                </a:cubicBezTo>
                <a:cubicBezTo>
                  <a:pt x="25638" y="262071"/>
                  <a:pt x="81186" y="165218"/>
                  <a:pt x="106823" y="102549"/>
                </a:cubicBezTo>
                <a:cubicBezTo>
                  <a:pt x="132461" y="39880"/>
                  <a:pt x="166644" y="0"/>
                  <a:pt x="166644" y="0"/>
                </a:cubicBezTo>
                <a:lnTo>
                  <a:pt x="166644" y="0"/>
                </a:lnTo>
              </a:path>
            </a:pathLst>
          </a:custGeom>
          <a:ln w="4445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0" y="4419600"/>
            <a:ext cx="2057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70C0"/>
                </a:solidFill>
              </a:rPr>
              <a:t>Clockwise=&gt;D</a:t>
            </a:r>
            <a:endParaRPr lang="en-US" sz="2400" b="1" dirty="0">
              <a:solidFill>
                <a:srgbClr val="0070C0"/>
              </a:solidFill>
            </a:endParaRPr>
          </a:p>
        </p:txBody>
      </p:sp>
      <p:sp>
        <p:nvSpPr>
          <p:cNvPr id="14" name="Freeform 13"/>
          <p:cNvSpPr/>
          <p:nvPr/>
        </p:nvSpPr>
        <p:spPr>
          <a:xfrm>
            <a:off x="5503492" y="5255664"/>
            <a:ext cx="1240564" cy="791909"/>
          </a:xfrm>
          <a:custGeom>
            <a:avLst/>
            <a:gdLst>
              <a:gd name="connsiteX0" fmla="*/ 0 w 1240564"/>
              <a:gd name="connsiteY0" fmla="*/ 196553 h 791909"/>
              <a:gd name="connsiteX1" fmla="*/ 119641 w 1240564"/>
              <a:gd name="connsiteY1" fmla="*/ 529839 h 791909"/>
              <a:gd name="connsiteX2" fmla="*/ 324740 w 1240564"/>
              <a:gd name="connsiteY2" fmla="*/ 675117 h 791909"/>
              <a:gd name="connsiteX3" fmla="*/ 598205 w 1240564"/>
              <a:gd name="connsiteY3" fmla="*/ 769121 h 791909"/>
              <a:gd name="connsiteX4" fmla="*/ 863125 w 1240564"/>
              <a:gd name="connsiteY4" fmla="*/ 752029 h 791909"/>
              <a:gd name="connsiteX5" fmla="*/ 1110953 w 1240564"/>
              <a:gd name="connsiteY5" fmla="*/ 529839 h 791909"/>
              <a:gd name="connsiteX6" fmla="*/ 1230594 w 1240564"/>
              <a:gd name="connsiteY6" fmla="*/ 162370 h 791909"/>
              <a:gd name="connsiteX7" fmla="*/ 1170773 w 1240564"/>
              <a:gd name="connsiteY7" fmla="*/ 0 h 791909"/>
              <a:gd name="connsiteX8" fmla="*/ 1170773 w 1240564"/>
              <a:gd name="connsiteY8" fmla="*/ 0 h 7919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240564" h="791909">
                <a:moveTo>
                  <a:pt x="0" y="196553"/>
                </a:moveTo>
                <a:cubicBezTo>
                  <a:pt x="32759" y="323315"/>
                  <a:pt x="65518" y="450078"/>
                  <a:pt x="119641" y="529839"/>
                </a:cubicBezTo>
                <a:cubicBezTo>
                  <a:pt x="173764" y="609600"/>
                  <a:pt x="244979" y="635237"/>
                  <a:pt x="324740" y="675117"/>
                </a:cubicBezTo>
                <a:cubicBezTo>
                  <a:pt x="404501" y="714997"/>
                  <a:pt x="508474" y="756302"/>
                  <a:pt x="598205" y="769121"/>
                </a:cubicBezTo>
                <a:cubicBezTo>
                  <a:pt x="687936" y="781940"/>
                  <a:pt x="777667" y="791909"/>
                  <a:pt x="863125" y="752029"/>
                </a:cubicBezTo>
                <a:cubicBezTo>
                  <a:pt x="948583" y="712149"/>
                  <a:pt x="1049708" y="628115"/>
                  <a:pt x="1110953" y="529839"/>
                </a:cubicBezTo>
                <a:cubicBezTo>
                  <a:pt x="1172198" y="431563"/>
                  <a:pt x="1220624" y="250676"/>
                  <a:pt x="1230594" y="162370"/>
                </a:cubicBezTo>
                <a:cubicBezTo>
                  <a:pt x="1240564" y="74064"/>
                  <a:pt x="1170773" y="0"/>
                  <a:pt x="1170773" y="0"/>
                </a:cubicBezTo>
                <a:lnTo>
                  <a:pt x="1170773" y="0"/>
                </a:lnTo>
              </a:path>
            </a:pathLst>
          </a:custGeom>
          <a:ln w="444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6096000" y="4800600"/>
            <a:ext cx="3048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Counterclockwise =&gt; L </a:t>
            </a:r>
            <a:endParaRPr lang="en-US" sz="24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12" grpId="0" animBg="1"/>
      <p:bldP spid="13" grpId="0"/>
      <p:bldP spid="14" grpId="0" animBg="1"/>
      <p:bldP spid="1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971800" y="2286000"/>
            <a:ext cx="6172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en-US" sz="3600" b="1" dirty="0" smtClean="0"/>
              <a:t>D and L system is confusing…</a:t>
            </a:r>
            <a:endParaRPr lang="en-US" sz="36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3048000" y="2895600"/>
            <a:ext cx="3657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en-US" sz="3600" b="1" dirty="0" smtClean="0"/>
              <a:t>arbitrary ….</a:t>
            </a:r>
            <a:endParaRPr lang="en-US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0" y="3657600"/>
            <a:ext cx="5029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en-US" sz="3600" b="1" dirty="0" smtClean="0"/>
              <a:t>and only applied to sugars and amino acids…</a:t>
            </a:r>
            <a:endParaRPr lang="en-US" sz="3600" b="1" dirty="0"/>
          </a:p>
        </p:txBody>
      </p:sp>
      <p:pic>
        <p:nvPicPr>
          <p:cNvPr id="21506" name="Picture 2" descr="http://images.icanhascheezburger.com/completestore/2009/4/15/12884269346105673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29200" y="3733800"/>
            <a:ext cx="3962400" cy="2971800"/>
          </a:xfrm>
          <a:prstGeom prst="rect">
            <a:avLst/>
          </a:prstGeom>
          <a:noFill/>
        </p:spPr>
      </p:pic>
      <p:sp>
        <p:nvSpPr>
          <p:cNvPr id="8" name="TextBox 7"/>
          <p:cNvSpPr txBox="1"/>
          <p:nvPr/>
        </p:nvSpPr>
        <p:spPr>
          <a:xfrm>
            <a:off x="2819400" y="304800"/>
            <a:ext cx="63246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The sugar chemist and Nobel Prize winner Emil Fischer is responsible for the D and L system of assigning handedness to molecules…~1902</a:t>
            </a:r>
            <a:endParaRPr lang="en-US" sz="2800" dirty="0"/>
          </a:p>
        </p:txBody>
      </p:sp>
      <p:pic>
        <p:nvPicPr>
          <p:cNvPr id="21508" name="Picture 4" descr="http://ecx.images-amazon.com/images/I/41uk5nVwSwL._SL500_AA300_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228600"/>
            <a:ext cx="2819400" cy="3048000"/>
          </a:xfrm>
          <a:prstGeom prst="rect">
            <a:avLst/>
          </a:prstGeom>
          <a:noFill/>
        </p:spPr>
      </p:pic>
      <p:sp>
        <p:nvSpPr>
          <p:cNvPr id="10" name="TextBox 9"/>
          <p:cNvSpPr txBox="1"/>
          <p:nvPr/>
        </p:nvSpPr>
        <p:spPr>
          <a:xfrm>
            <a:off x="304800" y="5029200"/>
            <a:ext cx="3810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en-US" sz="3600" b="1" dirty="0" smtClean="0"/>
              <a:t>Painful to teach</a:t>
            </a:r>
            <a:endParaRPr lang="en-US" sz="36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457200" y="2953434"/>
            <a:ext cx="2057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I Suck….</a:t>
            </a:r>
            <a:endParaRPr lang="en-US" sz="36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215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215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8" grpId="0"/>
      <p:bldP spid="10" grpId="0"/>
      <p:bldP spid="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62000" y="762000"/>
            <a:ext cx="7315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FINALLY D and L……replaced in 1966</a:t>
            </a:r>
            <a:endParaRPr lang="en-US" sz="36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762000" y="1981200"/>
            <a:ext cx="7543800" cy="1200329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CAHN-INGOLD-PRELOG SEQUENCE RULES (R AND S)</a:t>
            </a:r>
            <a:endParaRPr lang="en-US" sz="3600" b="1" dirty="0"/>
          </a:p>
        </p:txBody>
      </p:sp>
      <p:pic>
        <p:nvPicPr>
          <p:cNvPr id="24578" name="Picture 2" descr="http://i72.photobucket.com/albums/i188/dburdyshaw/Z%20Misc%201/HappyCat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38600" y="3286125"/>
            <a:ext cx="4762500" cy="35718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45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40" name="Picture 4" descr="http://tuberose.com/Graphics/pasteur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" y="1295400"/>
            <a:ext cx="4419060" cy="5105400"/>
          </a:xfrm>
          <a:prstGeom prst="rect">
            <a:avLst/>
          </a:prstGeom>
          <a:noFill/>
        </p:spPr>
      </p:pic>
      <p:pic>
        <p:nvPicPr>
          <p:cNvPr id="14342" name="Picture 6" descr="http://www.scielo.org.za/img/revistas/sajs/v103n9-10/a08fig02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91200" y="1371600"/>
            <a:ext cx="2667000" cy="2609851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5105400" y="685800"/>
            <a:ext cx="1981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ym typeface="Symbol"/>
              </a:rPr>
              <a:t></a:t>
            </a:r>
            <a:r>
              <a:rPr lang="en-US" sz="2400" baseline="-25000" dirty="0" smtClean="0">
                <a:sym typeface="Symbol"/>
              </a:rPr>
              <a:t>D</a:t>
            </a:r>
            <a:r>
              <a:rPr lang="en-US" sz="2400" baseline="30000" dirty="0" smtClean="0">
                <a:sym typeface="Symbol"/>
              </a:rPr>
              <a:t>o</a:t>
            </a:r>
            <a:r>
              <a:rPr lang="en-US" sz="2400" dirty="0" smtClean="0">
                <a:sym typeface="Symbol"/>
              </a:rPr>
              <a:t> = +</a:t>
            </a:r>
            <a:r>
              <a:rPr lang="en-US" sz="2400" dirty="0" smtClean="0"/>
              <a:t>12</a:t>
            </a:r>
            <a:r>
              <a:rPr lang="en-US" sz="2400" baseline="30000" dirty="0" smtClean="0"/>
              <a:t>o</a:t>
            </a:r>
            <a:endParaRPr lang="en-US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7239000" y="609600"/>
            <a:ext cx="1676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ym typeface="Symbol"/>
              </a:rPr>
              <a:t></a:t>
            </a:r>
            <a:r>
              <a:rPr lang="en-US" sz="2400" baseline="-25000" dirty="0" smtClean="0">
                <a:sym typeface="Symbol"/>
              </a:rPr>
              <a:t>D</a:t>
            </a:r>
            <a:r>
              <a:rPr lang="en-US" sz="2400" baseline="30000" dirty="0" smtClean="0">
                <a:sym typeface="Symbol"/>
              </a:rPr>
              <a:t>o</a:t>
            </a:r>
            <a:r>
              <a:rPr lang="en-US" sz="2400" dirty="0" smtClean="0">
                <a:sym typeface="Symbol"/>
              </a:rPr>
              <a:t>  =  </a:t>
            </a:r>
            <a:r>
              <a:rPr lang="en-US" sz="2400" dirty="0" smtClean="0"/>
              <a:t>-12</a:t>
            </a:r>
            <a:r>
              <a:rPr lang="en-US" sz="2400" baseline="30000" dirty="0" smtClean="0"/>
              <a:t>o</a:t>
            </a:r>
            <a:endParaRPr lang="en-US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533400" y="76200"/>
            <a:ext cx="4267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Louis Pasteur first to isolate and observe optically active pairs of isomers</a:t>
            </a:r>
            <a:endParaRPr lang="en-US" sz="24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5181600" y="4343400"/>
            <a:ext cx="3962400" cy="181588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Isolated two kinds of sodium </a:t>
            </a:r>
            <a:r>
              <a:rPr lang="en-US" sz="2800" b="1" dirty="0" err="1"/>
              <a:t>t</a:t>
            </a:r>
            <a:r>
              <a:rPr lang="en-US" sz="2800" b="1" dirty="0" err="1" smtClean="0"/>
              <a:t>artrate</a:t>
            </a:r>
            <a:r>
              <a:rPr lang="en-US" sz="2800" b="1" dirty="0" smtClean="0"/>
              <a:t> crystals  growing on wine bottle corks.</a:t>
            </a:r>
            <a:endParaRPr lang="en-US" sz="2800" b="1" dirty="0"/>
          </a:p>
        </p:txBody>
      </p:sp>
      <p:cxnSp>
        <p:nvCxnSpPr>
          <p:cNvPr id="10" name="Straight Connector 9"/>
          <p:cNvCxnSpPr/>
          <p:nvPr/>
        </p:nvCxnSpPr>
        <p:spPr>
          <a:xfrm flipH="1">
            <a:off x="7086600" y="304800"/>
            <a:ext cx="76200" cy="3352800"/>
          </a:xfrm>
          <a:prstGeom prst="line">
            <a:avLst/>
          </a:prstGeom>
          <a:ln w="254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6324600" y="0"/>
            <a:ext cx="2286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Mirror plane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40227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43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8" grpId="0" animBg="1"/>
      <p:bldP spid="1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 descr="http://1.bp.blogspot.com/_6scJOB1js-w/R46z7shGdoI/AAAAAAAAARE/Zppq28XBMrg/s400/chiral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09800" y="2895600"/>
            <a:ext cx="4800600" cy="3604144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0" y="152400"/>
            <a:ext cx="9144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The presence of mirror image molecules with opposite optical rotation implies that carbon is tetrahedral</a:t>
            </a:r>
            <a:endParaRPr lang="en-US" sz="28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381000" y="4267200"/>
            <a:ext cx="2362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3-D amino acid mirror image not </a:t>
            </a:r>
            <a:r>
              <a:rPr lang="en-US" sz="2400" b="1" dirty="0" err="1" smtClean="0"/>
              <a:t>superimposable</a:t>
            </a:r>
            <a:endParaRPr lang="en-US" sz="2400" b="1" dirty="0"/>
          </a:p>
        </p:txBody>
      </p:sp>
      <p:graphicFrame>
        <p:nvGraphicFramePr>
          <p:cNvPr id="17411" name="Object 3"/>
          <p:cNvGraphicFramePr>
            <a:graphicFrameLocks noChangeAspect="1"/>
          </p:cNvGraphicFramePr>
          <p:nvPr/>
        </p:nvGraphicFramePr>
        <p:xfrm>
          <a:off x="2895600" y="1219200"/>
          <a:ext cx="3170237" cy="245068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10" name="ChemSketch" r:id="rId4" imgW="2636640" imgH="2039040" progId="ACD.ChemSketch.20">
                  <p:embed/>
                </p:oleObj>
              </mc:Choice>
              <mc:Fallback>
                <p:oleObj name="ChemSketch" r:id="rId4" imgW="2636640" imgH="2039040" progId="ACD.ChemSketch.20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95600" y="1219200"/>
                        <a:ext cx="3170237" cy="245068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76200" y="1600200"/>
            <a:ext cx="2667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2-D amino acid mirror image is </a:t>
            </a:r>
            <a:r>
              <a:rPr lang="en-US" sz="2400" b="1" dirty="0" err="1" smtClean="0"/>
              <a:t>superimposable</a:t>
            </a:r>
            <a:endParaRPr lang="en-US" sz="24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6705600" y="1752600"/>
            <a:ext cx="2133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Bonds on a plane (2D) ?</a:t>
            </a:r>
            <a:endParaRPr lang="en-US" sz="24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6629400" y="4267200"/>
            <a:ext cx="2514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Bonds in tetrahedron (3D)?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41255131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74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174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/>
      <p:bldP spid="8" grpId="0"/>
      <p:bldP spid="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34636"/>
            <a:ext cx="89154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Ways to Designate or Draw Molecules with  “Handedness” (Chirality)</a:t>
            </a:r>
            <a:endParaRPr lang="en-US" sz="2800" dirty="0"/>
          </a:p>
        </p:txBody>
      </p:sp>
      <p:sp>
        <p:nvSpPr>
          <p:cNvPr id="3" name="TextBox 2"/>
          <p:cNvSpPr txBox="1"/>
          <p:nvPr/>
        </p:nvSpPr>
        <p:spPr>
          <a:xfrm>
            <a:off x="27709" y="1219200"/>
            <a:ext cx="594360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n-US" sz="3200" dirty="0" smtClean="0"/>
              <a:t>3D projection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n-US" sz="3200" dirty="0" smtClean="0"/>
              <a:t>Fischer projection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n-US" sz="3200" dirty="0" smtClean="0"/>
              <a:t>Experimental Polarization</a:t>
            </a:r>
          </a:p>
          <a:p>
            <a:pPr>
              <a:lnSpc>
                <a:spcPct val="150000"/>
              </a:lnSpc>
            </a:pPr>
            <a:r>
              <a:rPr lang="en-US" sz="3200" dirty="0"/>
              <a:t>	</a:t>
            </a:r>
            <a:r>
              <a:rPr lang="en-US" sz="3200" b="1" dirty="0" smtClean="0"/>
              <a:t>  light rotates (+)  or (-)</a:t>
            </a:r>
          </a:p>
          <a:p>
            <a:pPr>
              <a:lnSpc>
                <a:spcPct val="150000"/>
              </a:lnSpc>
            </a:pPr>
            <a:r>
              <a:rPr lang="en-US" sz="3200" dirty="0" smtClean="0"/>
              <a:t>4. D/L Fischer notation (limited)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endParaRPr lang="en-US" sz="3200" dirty="0" smtClean="0"/>
          </a:p>
          <a:p>
            <a:pPr>
              <a:lnSpc>
                <a:spcPct val="150000"/>
              </a:lnSpc>
            </a:pPr>
            <a:r>
              <a:rPr lang="en-US" sz="3200" dirty="0" smtClean="0"/>
              <a:t>5.  R/S (Cahn-Prelog-</a:t>
            </a:r>
            <a:r>
              <a:rPr lang="en-US" sz="3200" dirty="0" err="1" smtClean="0"/>
              <a:t>Ingold</a:t>
            </a:r>
            <a:r>
              <a:rPr lang="en-US" sz="3200" dirty="0" smtClean="0"/>
              <a:t>)</a:t>
            </a:r>
            <a:endParaRPr lang="en-US" sz="3200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2253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71309" y="790575"/>
            <a:ext cx="2171700" cy="2638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2533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21036" y="2895600"/>
            <a:ext cx="3667125" cy="2657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142009" y="4724400"/>
            <a:ext cx="5715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For sugars:  D-(+) –sucrose</a:t>
            </a:r>
          </a:p>
          <a:p>
            <a:r>
              <a:rPr lang="en-US" sz="2800" b="1" dirty="0">
                <a:solidFill>
                  <a:srgbClr val="0070C0"/>
                </a:solidFill>
              </a:rPr>
              <a:t> </a:t>
            </a:r>
            <a:r>
              <a:rPr lang="en-US" sz="2800" b="1" dirty="0" smtClean="0">
                <a:solidFill>
                  <a:srgbClr val="0070C0"/>
                </a:solidFill>
              </a:rPr>
              <a:t>or for amino acids: L-(-)-Alanine </a:t>
            </a:r>
            <a:endParaRPr lang="en-US" sz="2800" b="1" dirty="0">
              <a:solidFill>
                <a:srgbClr val="0070C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410200" y="5678507"/>
            <a:ext cx="37337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R-1-bromo-1-chloroethane</a:t>
            </a:r>
            <a:endParaRPr lang="en-US" sz="2400" b="1" dirty="0"/>
          </a:p>
        </p:txBody>
      </p:sp>
      <p:cxnSp>
        <p:nvCxnSpPr>
          <p:cNvPr id="9" name="Straight Arrow Connector 8"/>
          <p:cNvCxnSpPr/>
          <p:nvPr/>
        </p:nvCxnSpPr>
        <p:spPr>
          <a:xfrm flipV="1">
            <a:off x="7162800" y="5105400"/>
            <a:ext cx="0" cy="447675"/>
          </a:xfrm>
          <a:prstGeom prst="straightConnector1">
            <a:avLst/>
          </a:prstGeom>
          <a:ln w="666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114816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25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25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297873" y="986136"/>
            <a:ext cx="7571303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14350" algn="l"/>
                <a:tab pos="685800" algn="l"/>
              </a:tabLst>
            </a:pP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haroni" pitchFamily="2" charset="-79"/>
                <a:ea typeface="Times New Roman" pitchFamily="18" charset="0"/>
                <a:cs typeface="Aharoni" pitchFamily="2" charset="-79"/>
              </a:rPr>
              <a:t>What makes a chiral molecule ?  	</a:t>
            </a:r>
            <a:endParaRPr kumimoji="0" lang="en-US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haroni" pitchFamily="2" charset="-79"/>
              <a:cs typeface="Aharoni" pitchFamily="2" charset="-79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14350" algn="l"/>
                <a:tab pos="685800" algn="l"/>
              </a:tabLst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Line 1"/>
          <p:cNvSpPr>
            <a:spLocks noChangeShapeType="1"/>
          </p:cNvSpPr>
          <p:nvPr/>
        </p:nvSpPr>
        <p:spPr bwMode="auto">
          <a:xfrm>
            <a:off x="2336800" y="704850"/>
            <a:ext cx="1143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2590800"/>
            <a:ext cx="9129294" cy="34163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Any </a:t>
            </a:r>
            <a:r>
              <a:rPr kumimoji="0" lang="en-US" sz="36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tetrahedral </a:t>
            </a:r>
            <a:r>
              <a:rPr kumimoji="0" lang="en-US" sz="3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center with 4 different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(nonequivalent) groups attached is in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 principle  </a:t>
            </a:r>
            <a:r>
              <a:rPr kumimoji="0" lang="en-US" sz="36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chiral 	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3600" b="1" i="1" dirty="0">
              <a:latin typeface="Cambria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6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(pronunciation: </a:t>
            </a:r>
            <a:r>
              <a:rPr kumimoji="0" lang="en-US" sz="36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ki</a:t>
            </a:r>
            <a:r>
              <a:rPr kumimoji="0" lang="en-US" sz="36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36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rel</a:t>
            </a:r>
            <a:r>
              <a:rPr kumimoji="0" lang="en-US" sz="36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 …rhymes with spiral)</a:t>
            </a:r>
            <a:endParaRPr kumimoji="0" lang="en-US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295400" y="228600"/>
            <a:ext cx="6096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From supplement 1…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14502356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90600" y="1143000"/>
            <a:ext cx="6629400" cy="33883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228600" y="421958"/>
            <a:ext cx="3488455" cy="9848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good thalidomide is R type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bad thalidomide is S type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62000" y="5334000"/>
            <a:ext cx="8001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Can you point to the `chiral’ center ?</a:t>
            </a:r>
            <a:endParaRPr lang="en-US" sz="4000" dirty="0"/>
          </a:p>
        </p:txBody>
      </p:sp>
      <p:cxnSp>
        <p:nvCxnSpPr>
          <p:cNvPr id="8" name="Straight Arrow Connector 7"/>
          <p:cNvCxnSpPr/>
          <p:nvPr/>
        </p:nvCxnSpPr>
        <p:spPr>
          <a:xfrm flipV="1">
            <a:off x="3200400" y="5867400"/>
            <a:ext cx="0" cy="838200"/>
          </a:xfrm>
          <a:prstGeom prst="straightConnector1">
            <a:avLst/>
          </a:prstGeom>
          <a:ln w="635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385012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139 -0.03172 C 0.02535 -0.03102 0.04774 -0.03588 0.06962 -0.0257 C 0.07431 -0.01968 0.07865 -0.0176 0.0849 -0.01574 C 0.09149 -0.00672 0.09462 -0.00926 0.10295 -0.00556 C 0.11024 0.0037 0.12483 0.00254 0.1349 0.00463 C 0.14826 0.0162 0.17066 0.01365 0.1849 0.01458 C 0.18698 0.01389 0.18924 0.01435 0.19097 0.01273 C 0.19479 0.00926 0.19323 0.00486 0.19549 0.00046 C 0.1967 -0.00186 0.19844 -0.00348 0.2 -0.00556 C 0.20347 -0.01922 0.19931 -0.00255 0.20451 -0.02385 C 0.20503 -0.02593 0.20608 -0.02986 0.20608 -0.02986 C 0.20469 -0.05973 0.20677 -0.06598 0.19236 -0.08426 C 0.18472 -0.10533 0.16233 -0.11968 0.14705 -0.12871 C 0.12066 -0.14445 0.0941 -0.16551 0.0651 -0.1713 C 0.05208 -0.17824 0.04705 -0.17709 0.03177 -0.17523 C 0.02135 -0.17176 0.01215 -0.16621 0.00139 -0.1632 C -0.00347 -0.15857 -0.00799 -0.15764 -0.01372 -0.1551 C -0.01823 -0.14885 -0.03003 -0.14144 -0.03628 -0.13889 C -0.03941 -0.13773 -0.04549 -0.13496 -0.04549 -0.13496 C -0.04844 -0.13565 -0.05156 -0.13588 -0.05451 -0.13681 C -0.05764 -0.13773 -0.06372 -0.14098 -0.06372 -0.14098 C -0.08507 -0.16227 -0.10972 -0.17709 -0.13038 -0.19954 C -0.14045 -0.21042 -0.14653 -0.22454 -0.15764 -0.2338 C -0.15972 -0.24283 -0.16441 -0.24931 -0.16667 -0.25811 C -0.16545 -0.27477 -0.16736 -0.28102 -0.15608 -0.28635 C -0.11875 -0.2838 -0.08125 -0.28287 -0.04392 -0.28033 C -0.02361 -0.27107 -0.00469 -0.25718 0.01667 -0.25209 C 0.03333 -0.23681 0.05226 -0.22385 0.07118 -0.21366 C 0.07951 -0.20926 0.08681 -0.20255 0.09549 -0.19954 C 0.09653 -0.19815 0.09722 -0.1963 0.09844 -0.19537 C 0.10139 -0.19352 0.10764 -0.19144 0.10764 -0.19144 C 0.1217 -0.17848 0.1533 -0.17986 0.16962 -0.17732 C 0.1849 -0.17477 0.19965 -0.16922 0.2151 -0.16713 C 0.24271 -0.16343 0.27014 -0.16227 0.29844 -0.16111 C 0.34045 -0.15695 0.38247 -0.16181 0.42431 -0.16713 C 0.4441 -0.17269 0.46059 -0.18311 0.47882 -0.19352 C 0.49444 -0.20255 0.50764 -0.21019 0.52118 -0.22385 C 0.54358 -0.24653 0.5191 -0.225 0.53628 -0.24792 C 0.54427 -0.25857 0.55122 -0.2713 0.55903 -0.28241 C 0.55955 -0.28519 0.55955 -0.28797 0.56059 -0.29051 C 0.56128 -0.29213 0.56302 -0.29283 0.56372 -0.29445 C 0.56458 -0.29699 0.56458 -0.3 0.5651 -0.30255 C 0.56649 -0.30857 0.56736 -0.31505 0.56962 -0.32061 C 0.57066 -0.32338 0.57188 -0.32593 0.57274 -0.32871 C 0.57708 -0.34398 0.57951 -0.35973 0.58333 -0.37523 C 0.58559 -0.39537 0.58767 -0.41551 0.58941 -0.43588 C 0.58889 -0.46482 0.58924 -0.49375 0.58785 -0.52269 C 0.58767 -0.525 0.58576 -0.52662 0.5849 -0.52871 C 0.57813 -0.54699 0.57135 -0.56088 0.56059 -0.57523 C 0.55972 -0.57986 0.5599 -0.58542 0.55764 -0.58936 C 0.55642 -0.59121 0.55434 -0.59167 0.55295 -0.59352 C 0.54167 -0.60857 0.55278 -0.59954 0.54097 -0.60764 C 0.5349 -0.61945 0.54167 -0.60857 0.53177 -0.6176 C 0.52396 -0.62477 0.5158 -0.63727 0.50764 -0.64398 C 0.49722 -0.65255 0.5092 -0.63773 0.49705 -0.65 C 0.48576 -0.66135 0.49653 -0.65625 0.4849 -0.66019 C 0.48021 -0.66621 0.47622 -0.66644 0.46962 -0.66829 C 0.4526 -0.68195 0.43194 -0.69908 0.41215 -0.70463 C 0.39809 -0.7169 0.37934 -0.72408 0.36372 -0.73287 C 0.35122 -0.73982 0.33854 -0.74537 0.32569 -0.75093 C 0.3191 -0.75371 0.31372 -0.75811 0.30764 -0.76111 C 0.30191 -0.76389 0.29375 -0.76551 0.28785 -0.76713 C 0.27326 -0.77523 0.25365 -0.7794 0.23785 -0.78125 C 0.23073 -0.78334 0.22378 -0.78565 0.21667 -0.78727 C 0.20747 -0.79561 0.18212 -0.79838 0.17118 -0.79954 C 0.15104 -0.80533 0.13108 -0.80903 0.11059 -0.81158 C 0.06892 -0.81042 0.02639 -0.81158 -0.0151 -0.80348 C -0.03906 -0.79375 -0.06458 -0.78982 -0.08941 -0.78727 C -0.10295 -0.78311 -0.11684 -0.78195 -0.13038 -0.77732 C -0.13455 -0.77431 -0.13802 -0.76968 -0.14236 -0.76713 C -0.14479 -0.76574 -0.14757 -0.76598 -0.15 -0.76505 C -0.15573 -0.76273 -0.16111 -0.75973 -0.16667 -0.75718 C -0.17917 -0.74561 -0.1934 -0.73727 -0.20451 -0.72269 C -0.20955 -0.71621 -0.2125 -0.70579 -0.21667 -0.69838 C -0.21719 -0.6963 -0.21736 -0.69422 -0.21823 -0.69236 C -0.22135 -0.68611 -0.22639 -0.68125 -0.22882 -0.67431 C -0.23264 -0.66412 -0.23056 -0.66875 -0.2349 -0.66019 C -0.23542 -0.65741 -0.23542 -0.65463 -0.23628 -0.65209 C -0.23785 -0.64769 -0.24236 -0.63982 -0.24236 -0.63982 C -0.24427 -0.63033 -0.24792 -0.61875 -0.25295 -0.61158 C -0.25781 -0.59584 -0.26337 -0.58172 -0.26667 -0.56505 C -0.26562 -0.525 -0.26875 -0.51991 -0.26215 -0.49445 C -0.2599 -0.4713 -0.25469 -0.44885 -0.25156 -0.4257 C -0.2526 -0.37593 -0.25069 -0.35602 -0.2651 -0.31667 C -0.26562 -0.31343 -0.26875 -0.29977 -0.2651 -0.29653 C -0.26302 -0.29468 -0.26007 -0.29769 -0.25764 -0.29838 C -0.25712 -0.30047 -0.25729 -0.30301 -0.25608 -0.30463 C -0.25312 -0.30857 -0.24809 -0.30811 -0.24392 -0.30857 C -0.23542 -0.30973 -0.22674 -0.30996 -0.21823 -0.31065 C -0.20538 -0.31273 -0.19479 -0.3169 -0.18333 -0.32477 C -0.18229 -0.32709 -0.17951 -0.33357 -0.17726 -0.33496 C -0.16753 -0.34144 -0.17483 -0.33287 -0.16667 -0.33889 C -0.15399 -0.34838 -0.15937 -0.35 -0.14392 -0.35301 C -0.13333 -0.35787 -0.13802 -0.35602 -0.13038 -0.35903 C -0.12726 -0.34723 -0.11736 -0.34676 -0.10903 -0.34491 C -0.10052 -0.3463 -0.09167 -0.34607 -0.08333 -0.34908 C -0.07986 -0.35023 -0.07431 -0.35718 -0.07431 -0.35718 C -0.07378 -0.35949 -0.07274 -0.36829 -0.06823 -0.36505 C -0.06684 -0.36412 -0.06736 -0.36088 -0.06667 -0.35903 C -0.0658 -0.35695 -0.06476 -0.35486 -0.06372 -0.35301 C -0.0566 -0.34051 -0.04878 -0.32963 -0.04236 -0.31667 C -0.04028 -0.31273 -0.03628 -0.30463 -0.03628 -0.30463 C -0.03247 -0.2875 -0.03785 -0.30787 -0.03177 -0.29445 C -0.02708 -0.28403 -0.02639 -0.27315 -0.01962 -0.26412 C -0.01771 -0.25625 -0.01424 -0.25301 -0.01059 -0.24607 C -0.00156 -0.22917 0.00382 -0.21713 0.01962 -0.21158 C 0.03368 -0.19977 0.0408 -0.20486 0.06215 -0.20348 C 0.07031 -0.2044 0.07917 -0.20232 0.08628 -0.20764 C 0.08819 -0.20903 0.08924 -0.21204 0.09097 -0.21366 C 0.09288 -0.21528 0.09497 -0.21621 0.09705 -0.2176 C 0.10451 -0.23334 0.10226 -0.225 0.10451 -0.2419 C 0.10347 -0.25949 0.10208 -0.27709 0.1 -0.29445 C 0.09896 -0.30324 0.09566 -0.31389 0.08941 -0.31667 C 0.0849 -0.32246 0.08142 -0.32153 0.07569 -0.32477 C 0.05955 -0.3338 0.04444 -0.34329 0.02726 -0.34908 C -0.06476 -0.34584 -0.01267 -0.36436 -0.03941 -0.32871 C -0.04149 -0.31829 -0.0441 -0.30903 -0.04549 -0.29838 C -0.04479 -0.28565 -0.04722 -0.2713 -0.04236 -0.26019 C -0.04132 -0.25787 -0.0375 -0.25394 -0.03628 -0.25209 C -0.0276 -0.23843 -0.01615 -0.22338 -0.00295 -0.2176 C 0.01771 -0.19653 0.04271 -0.18843 0.06823 -0.18542 C 0.07361 -0.18588 0.09965 -0.18681 0.10903 -0.18936 C 0.11823 -0.1919 0.11858 -0.19468 0.12726 -0.19954 C 0.14149 -0.20741 0.15764 -0.21713 0.17274 -0.22176 C 0.19358 -0.22824 0.16944 -0.21667 0.20764 -0.22778 C 0.23941 -0.23704 0.27014 -0.23843 0.30295 -0.23982 C 0.31771 -0.2382 0.33611 -0.23403 0.35 -0.2257 C 0.35903 -0.22014 0.36771 -0.2125 0.37726 -0.20764 C 0.38681 -0.19491 0.38021 -0.20348 0.39844 -0.18334 C 0.4059 -0.175 0.41128 -0.16227 0.41823 -0.15301 C 0.41997 -0.1507 0.42257 -0.14954 0.42431 -0.14699 C 0.42813 -0.14121 0.4349 -0.12871 0.4349 -0.12871 C 0.4401 -0.10579 0.43194 -0.13773 0.43941 -0.11875 C 0.44427 -0.10602 0.44549 -0.0882 0.44844 -0.07431 C 0.44983 -0.0676 0.45122 -0.06065 0.45295 -0.05394 C 0.45399 -0.05 0.45608 -0.0419 0.45608 -0.0419 C 0.45313 -0.03056 0.45156 -0.01945 0.44236 -0.01574 C 0.43438 -0.01783 0.43316 -0.01968 0.42726 -0.0257 C 0.42431 -0.02848 0.41823 -0.0338 0.41823 -0.0338 C 0.41458 -0.04746 0.41979 -0.03125 0.41059 -0.04607 C 0.40955 -0.04769 0.4099 -0.05023 0.40903 -0.05209 C 0.40729 -0.05625 0.40295 -0.06412 0.40295 -0.06412 C 0.40156 -0.07199 0.39826 -0.07848 0.39705 -0.08635 C 0.39583 -0.09375 0.39514 -0.10116 0.39392 -0.10857 C 0.39514 -0.13102 0.39653 -0.14144 0.40156 -0.16111 C 0.40278 -0.17153 0.40313 -0.17871 0.40764 -0.18727 C 0.41128 -0.20857 0.42205 -0.21875 0.43333 -0.2338 C 0.43455 -0.23542 0.4349 -0.2382 0.43628 -0.23982 C 0.43906 -0.24306 0.44236 -0.24537 0.44549 -0.24792 C 0.45052 -0.25186 0.45677 -0.25209 0.46215 -0.25602 C 0.47031 -0.26204 0.47135 -0.26574 0.48038 -0.26829 C 0.5066 -0.29584 0.47066 -0.25949 0.49549 -0.28033 C 0.49878 -0.28311 0.50122 -0.2875 0.50451 -0.29051 C 0.51233 -0.30741 0.51441 -0.31297 0.51823 -0.33079 C 0.51962 -0.33704 0.52274 -0.34908 0.52274 -0.34908 C 0.52691 -0.41389 0.52726 -0.48843 0.51372 -0.55301 C 0.51215 -0.57986 0.50833 -0.60232 0.50295 -0.62778 C 0.50035 -0.63982 0.49896 -0.64954 0.49236 -0.65811 C 0.4901 -0.66783 0.48368 -0.67639 0.47882 -0.68426 C 0.46736 -0.70232 0.4566 -0.71991 0.44392 -0.73681 C 0.44271 -0.73843 0.44236 -0.74121 0.44097 -0.74283 C 0.43681 -0.74746 0.4316 -0.75047 0.42726 -0.7551 C 0.42135 -0.7713 0.42847 -0.75718 0.41823 -0.76505 C 0.41233 -0.76945 0.41059 -0.77593 0.40295 -0.7794 C 0.3934 -0.78912 0.38125 -0.80232 0.36962 -0.80556 C 0.35608 -0.81783 0.34358 -0.81945 0.32726 -0.82176 C 0.30556 -0.81991 0.28264 -0.82385 0.26215 -0.81366 C 0.25278 -0.80903 0.24063 -0.79977 0.23177 -0.79352 C 0.22396 -0.78797 0.21476 -0.77616 0.20608 -0.77315 C 0.20122 -0.76436 0.1967 -0.76042 0.19236 -0.75093 C 0.18941 -0.73403 0.1934 -0.75162 0.18611 -0.73496 C 0.18281 -0.72709 0.17726 -0.71065 0.17726 -0.71065 C 0.17483 -0.68496 0.17292 -0.65926 0.16962 -0.6338 C 0.17066 -0.59352 0.16979 -0.55301 0.17274 -0.51273 C 0.17552 -0.47593 0.18073 -0.47824 0.18767 -0.45209 C 0.19288 -0.43357 0.19184 -0.42778 0.19844 -0.40949 C 0.20747 -0.38449 0.21927 -0.36204 0.23038 -0.33889 C 0.24063 -0.31736 0.25069 -0.29491 0.26215 -0.27431 C 0.27153 -0.25764 0.26667 -0.26991 0.27569 -0.25811 C 0.29271 -0.23588 0.31007 -0.21574 0.3316 -0.20162 C 0.33802 -0.1926 0.34253 -0.18936 0.35156 -0.18542 C 0.36389 -0.17361 0.37813 -0.16667 0.38941 -0.15301 C 0.39306 -0.14861 0.39653 -0.14352 0.4 -0.13889 C 0.40208 -0.13611 0.40608 -0.13079 0.40608 -0.13079 C 0.4066 -0.12801 0.40712 -0.12547 0.40764 -0.12269 C 0.40868 -0.11667 0.41059 -0.10463 0.41059 -0.10463 C 0.40938 -0.08982 0.40851 -0.06528 0.39844 -0.05602 C 0.39583 -0.04051 0.37778 -0.01945 0.36962 -0.00556 C 0.36823 -0.00324 0.36545 -0.00348 0.36372 -0.00162 C 0.34774 0.01574 0.35938 0.01064 0.34705 0.01458 C 0.34167 0.01944 0.33646 0.0199 0.33038 0.02268 C 0.31285 0.01967 0.29635 0.01527 0.27882 0.01273 C 0.27569 0.01227 0.2625 0.00949 0.25885 0.00856 C 0.25451 0.0074 0.24549 0.00463 0.24549 0.00463 C 0.23819 -0.0051 0.24063 -0.00996 0.23628 -0.01968 C 0.22969 -0.03403 0.22378 -0.04838 0.21962 -0.06412 C 0.21649 -0.07593 0.21441 -0.09213 0.20903 -0.10255 C 0.20799 -0.10648 0.20712 -0.11065 0.20608 -0.11459 C 0.20521 -0.11736 0.20382 -0.11991 0.20295 -0.12269 C 0.19861 -0.13843 0.19722 -0.15556 0.19236 -0.1713 C 0.18993 -0.19213 0.18507 -0.21297 0.18177 -0.2338 C 0.17778 -0.25834 0.17517 -0.28357 0.17274 -0.30857 C 0.17326 -0.3301 0.17344 -0.35162 0.17431 -0.37315 C 0.17448 -0.37662 0.17448 -0.38033 0.17569 -0.38334 C 0.17795 -0.38912 0.18941 -0.39144 0.18941 -0.39144 C 0.19132 -0.39838 0.19219 -0.39908 0.18941 -0.40764 C 0.18889 -0.40949 0.18611 -0.41158 0.18611 -0.41158 L 0.18038 -0.45394 " pathEditMode="relative" ptsTypes="ffffffffffffffffffffffffffffffffffffffffffffffffffffffffffffffffffffffffffffffffffffffffffffffffffffffffffffffffffffffffffffffffffffffffffffffffffffffffffffffffffffffffffffffffffffffffffffffffffffffffffffffAA">
                                      <p:cBhvr>
                                        <p:cTn id="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1371600"/>
            <a:ext cx="83058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Once thought to be of only `academic’ interest to chemists, chirality turns out to be a huge deal in biology</a:t>
            </a:r>
            <a:endParaRPr lang="en-US" sz="4000" dirty="0"/>
          </a:p>
        </p:txBody>
      </p:sp>
      <p:sp>
        <p:nvSpPr>
          <p:cNvPr id="3" name="TextBox 2"/>
          <p:cNvSpPr txBox="1"/>
          <p:nvPr/>
        </p:nvSpPr>
        <p:spPr>
          <a:xfrm>
            <a:off x="76200" y="3581400"/>
            <a:ext cx="8458200" cy="255454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marL="571500" indent="-571500">
              <a:buFont typeface="Arial" pitchFamily="34" charset="0"/>
              <a:buChar char="•"/>
            </a:pPr>
            <a:r>
              <a:rPr lang="en-US" sz="4000" b="1" dirty="0" smtClean="0"/>
              <a:t>Natural sugars are all D-type</a:t>
            </a:r>
          </a:p>
          <a:p>
            <a:pPr marL="571500" indent="-571500">
              <a:buFont typeface="Arial" pitchFamily="34" charset="0"/>
              <a:buChar char="•"/>
            </a:pPr>
            <a:r>
              <a:rPr lang="en-US" sz="4000" b="1" dirty="0" smtClean="0"/>
              <a:t>Natural amino acids are all L-type</a:t>
            </a:r>
          </a:p>
          <a:p>
            <a:pPr marL="571500" indent="-571500">
              <a:buFont typeface="Arial" pitchFamily="34" charset="0"/>
              <a:buChar char="•"/>
            </a:pPr>
            <a:r>
              <a:rPr lang="en-US" sz="4000" b="1" dirty="0" smtClean="0"/>
              <a:t>Not paying attention to chirality in drug manufacture very bad !</a:t>
            </a:r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2144038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C:\Users\fong\Desktop\Fong Main\ALFRED\Chem4524\thalidomide babie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14399" y="914400"/>
            <a:ext cx="7093527" cy="4876800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0" y="228600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Moderate defect examples of S thalidomide exposure in first trimester</a:t>
            </a:r>
            <a:endParaRPr lang="en-US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43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0" y="914399"/>
            <a:ext cx="4419600" cy="54428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TextBox 2"/>
          <p:cNvSpPr txBox="1"/>
          <p:nvPr/>
        </p:nvSpPr>
        <p:spPr>
          <a:xfrm>
            <a:off x="457200" y="152400"/>
            <a:ext cx="5562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Serious limb loss and malformation from S thalidomide exposure in first trimester</a:t>
            </a:r>
            <a:endParaRPr lang="en-US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5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115</TotalTime>
  <Words>545</Words>
  <Application>Microsoft Office PowerPoint</Application>
  <PresentationFormat>On-screen Show (4:3)</PresentationFormat>
  <Paragraphs>84</Paragraphs>
  <Slides>14</Slides>
  <Notes>6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14</vt:i4>
      </vt:variant>
    </vt:vector>
  </HeadingPairs>
  <TitlesOfParts>
    <vt:vector size="17" baseType="lpstr">
      <vt:lpstr>Office Theme</vt:lpstr>
      <vt:lpstr>ChemSketch</vt:lpstr>
      <vt:lpstr>Picture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fong</dc:creator>
  <cp:lastModifiedBy>Fong, Jerry</cp:lastModifiedBy>
  <cp:revision>13</cp:revision>
  <dcterms:created xsi:type="dcterms:W3CDTF">2012-01-24T04:14:57Z</dcterms:created>
  <dcterms:modified xsi:type="dcterms:W3CDTF">2013-01-31T16:56:27Z</dcterms:modified>
</cp:coreProperties>
</file>