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56" r:id="rId3"/>
    <p:sldId id="257" r:id="rId4"/>
    <p:sldId id="260" r:id="rId5"/>
    <p:sldId id="261" r:id="rId6"/>
    <p:sldId id="262" r:id="rId7"/>
    <p:sldId id="264" r:id="rId8"/>
    <p:sldId id="265" r:id="rId9"/>
    <p:sldId id="258" r:id="rId10"/>
    <p:sldId id="259" r:id="rId11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4" autoAdjust="0"/>
  </p:normalViewPr>
  <p:slideViewPr>
    <p:cSldViewPr>
      <p:cViewPr varScale="1">
        <p:scale>
          <a:sx n="71" d="100"/>
          <a:sy n="71" d="100"/>
        </p:scale>
        <p:origin x="60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5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3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1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/>
          <a:lstStyle>
            <a:lvl1pPr algn="r">
              <a:defRPr sz="1200"/>
            </a:lvl1pPr>
          </a:lstStyle>
          <a:p>
            <a:fld id="{FA09620E-8072-4B72-BC11-95B25DEA7C0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51" tIns="45126" rIns="90251" bIns="451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386510"/>
            <a:ext cx="5609576" cy="4156547"/>
          </a:xfrm>
          <a:prstGeom prst="rect">
            <a:avLst/>
          </a:prstGeom>
        </p:spPr>
        <p:txBody>
          <a:bodyPr vert="horz" lIns="90251" tIns="45126" rIns="90251" bIns="451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020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773020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 anchor="b"/>
          <a:lstStyle>
            <a:lvl1pPr algn="r">
              <a:defRPr sz="1200"/>
            </a:lvl1pPr>
          </a:lstStyle>
          <a:p>
            <a:fld id="{8DFF26D3-81BF-4E99-8258-14AFCEFE7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1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0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42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51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09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73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04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59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11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CED5-613D-4F2F-93DC-36EA27AA6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3BB45-12D8-4ECC-8F06-93E01C15F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DA696-9B0E-483A-B692-98C4ADA01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257C2-9E6F-4761-98B9-CC378ADE9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477A0-8034-417C-B3C8-CABE77CB7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8C401-9031-4FD8-88DB-C2355E61F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A492E-AAD8-411A-8D4C-4D7A92C8B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983AE-9ACD-4BF8-ADA3-B98B17DE5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B1CFA-FBC9-45CC-9F4B-B4F798D2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AA466-BAC0-42F9-AF58-D065ED406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D0BF1-7E34-42DE-A52A-C46B0A73E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67D2-8B80-427E-A54E-44698B327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05AC81-B246-4D75-9AD6-14CC86514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5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1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2192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Representative alkyne addition mechanisms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57200" y="1066800"/>
            <a:ext cx="8610600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1)	`formation of E-only alkenes from alkynes </a:t>
            </a:r>
            <a:r>
              <a:rPr lang="en-US" sz="2000" b="1" dirty="0">
                <a:solidFill>
                  <a:schemeClr val="hlink"/>
                </a:solidFill>
              </a:rPr>
              <a:t>(p. </a:t>
            </a:r>
            <a:r>
              <a:rPr lang="en-US" sz="2000" b="1" dirty="0" smtClean="0">
                <a:solidFill>
                  <a:schemeClr val="hlink"/>
                </a:solidFill>
              </a:rPr>
              <a:t>263-4 Fig. 9.4</a:t>
            </a:r>
            <a:r>
              <a:rPr lang="en-US" sz="2000" b="1" dirty="0" smtClean="0">
                <a:solidFill>
                  <a:schemeClr val="accent2"/>
                </a:solidFill>
              </a:rPr>
              <a:t>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066800" y="1752600"/>
          <a:ext cx="685641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ChemSketch" r:id="rId3" imgW="5529072" imgH="640080" progId="ACD.ChemSketch.20">
                  <p:embed/>
                </p:oleObj>
              </mc:Choice>
              <mc:Fallback>
                <p:oleObj name="ChemSketch" r:id="rId3" imgW="5529072" imgH="640080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685641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81000" y="2667000"/>
            <a:ext cx="8305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2) Hg</a:t>
            </a:r>
            <a:r>
              <a:rPr lang="en-US" b="1" baseline="30000" dirty="0">
                <a:solidFill>
                  <a:schemeClr val="accent2"/>
                </a:solidFill>
              </a:rPr>
              <a:t>2+  </a:t>
            </a:r>
            <a:r>
              <a:rPr lang="en-US" b="1" dirty="0">
                <a:solidFill>
                  <a:schemeClr val="accent2"/>
                </a:solidFill>
              </a:rPr>
              <a:t>catalyzed Hydration of alkynes: the </a:t>
            </a:r>
            <a:r>
              <a:rPr lang="en-US" b="1" dirty="0" err="1">
                <a:solidFill>
                  <a:schemeClr val="accent2"/>
                </a:solidFill>
              </a:rPr>
              <a:t>keto-enol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tautomer</a:t>
            </a:r>
            <a:r>
              <a:rPr lang="en-US" b="1" dirty="0">
                <a:solidFill>
                  <a:schemeClr val="accent2"/>
                </a:solidFill>
              </a:rPr>
              <a:t> mechanism</a:t>
            </a:r>
          </a:p>
          <a:p>
            <a:r>
              <a:rPr lang="en-US" b="1" i="1" dirty="0">
                <a:solidFill>
                  <a:schemeClr val="accent2"/>
                </a:solidFill>
              </a:rPr>
              <a:t>				(</a:t>
            </a:r>
            <a:r>
              <a:rPr lang="en-US" b="1" i="1" dirty="0">
                <a:solidFill>
                  <a:schemeClr val="hlink"/>
                </a:solidFill>
              </a:rPr>
              <a:t>page </a:t>
            </a:r>
            <a:r>
              <a:rPr lang="en-US" b="1" i="1" dirty="0" smtClean="0">
                <a:solidFill>
                  <a:schemeClr val="hlink"/>
                </a:solidFill>
              </a:rPr>
              <a:t>259-260 Fig 9.3 )</a:t>
            </a:r>
            <a:endParaRPr lang="en-US" b="1" i="1" dirty="0">
              <a:solidFill>
                <a:schemeClr val="hlink"/>
              </a:solidFill>
            </a:endParaRPr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228600" y="3505200"/>
          <a:ext cx="8610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ChemSketch" r:id="rId5" imgW="6455664" imgH="637032" progId="ACD.ChemSketch.20">
                  <p:embed/>
                </p:oleObj>
              </mc:Choice>
              <mc:Fallback>
                <p:oleObj name="ChemSketch" r:id="rId5" imgW="6455664" imgH="637032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05200"/>
                        <a:ext cx="86106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486400" y="4419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enol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696200" y="4495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keto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715000" y="1447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 only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1000" y="4876800"/>
            <a:ext cx="83058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3) </a:t>
            </a:r>
            <a:r>
              <a:rPr lang="en-US" b="1" dirty="0">
                <a:solidFill>
                  <a:schemeClr val="accent2"/>
                </a:solidFill>
              </a:rPr>
              <a:t>Formation of gem </a:t>
            </a:r>
            <a:r>
              <a:rPr lang="en-US" b="1" dirty="0" err="1">
                <a:solidFill>
                  <a:schemeClr val="accent2"/>
                </a:solidFill>
              </a:rPr>
              <a:t>dihalide</a:t>
            </a:r>
            <a:r>
              <a:rPr lang="en-US" b="1" dirty="0">
                <a:solidFill>
                  <a:schemeClr val="accent2"/>
                </a:solidFill>
              </a:rPr>
              <a:t> formation from reaction of alkyne from 2HX</a:t>
            </a:r>
            <a:r>
              <a:rPr lang="en-US" dirty="0"/>
              <a:t> 						</a:t>
            </a:r>
            <a:r>
              <a:rPr lang="en-US" b="1" i="1" dirty="0">
                <a:solidFill>
                  <a:schemeClr val="hlink"/>
                </a:solidFill>
              </a:rPr>
              <a:t>(page </a:t>
            </a:r>
            <a:r>
              <a:rPr lang="en-US" b="1" i="1" dirty="0" smtClean="0">
                <a:solidFill>
                  <a:schemeClr val="hlink"/>
                </a:solidFill>
              </a:rPr>
              <a:t>257-8 sort of )</a:t>
            </a:r>
            <a:endParaRPr lang="en-US" b="1" i="1" dirty="0">
              <a:solidFill>
                <a:schemeClr val="hlink"/>
              </a:solidFill>
            </a:endParaRPr>
          </a:p>
        </p:txBody>
      </p:sp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609600" y="5530850"/>
          <a:ext cx="6858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ChemSketch" r:id="rId7" imgW="4599432" imgH="890016" progId="ACD.ChemSketch.20">
                  <p:embed/>
                </p:oleObj>
              </mc:Choice>
              <mc:Fallback>
                <p:oleObj name="ChemSketch" r:id="rId7" imgW="4599432" imgH="890016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530850"/>
                        <a:ext cx="68580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810000" y="57150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Glacial acetic acid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7696200" y="5791200"/>
            <a:ext cx="990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Gem-only addition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819400" y="4876800"/>
            <a:ext cx="3657600" cy="15240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667000" y="5029200"/>
            <a:ext cx="3810000" cy="14478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5" grpId="0" animBg="1"/>
      <p:bldP spid="27657" grpId="0"/>
      <p:bldP spid="27658" grpId="0"/>
      <p:bldP spid="27659" grpId="0"/>
      <p:bldP spid="27660" grpId="0" animBg="1"/>
      <p:bldP spid="27662" grpId="0"/>
      <p:bldP spid="276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6477000" y="2209800"/>
          <a:ext cx="2386013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ChemSketch" r:id="rId4" imgW="1167384" imgH="883920" progId="ACD.ChemSketch.20">
                  <p:embed/>
                </p:oleObj>
              </mc:Choice>
              <mc:Fallback>
                <p:oleObj name="ChemSketch" r:id="rId4" imgW="1167384" imgH="883920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209800"/>
                        <a:ext cx="2386013" cy="180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609600" y="1828800"/>
          <a:ext cx="2098675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ChemSketch" r:id="rId6" imgW="1118616" imgH="1341120" progId="ACD.ChemSketch.20">
                  <p:embed/>
                </p:oleObj>
              </mc:Choice>
              <mc:Fallback>
                <p:oleObj name="ChemSketch" r:id="rId6" imgW="1118616" imgH="1341120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2098675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657600" y="1143000"/>
          <a:ext cx="2098675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ChemSketch" r:id="rId8" imgW="1170432" imgH="2124456" progId="ACD.ChemSketch.20">
                  <p:embed/>
                </p:oleObj>
              </mc:Choice>
              <mc:Fallback>
                <p:oleObj name="ChemSketch" r:id="rId8" imgW="1170432" imgH="2124456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143000"/>
                        <a:ext cx="2098675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4419600" y="1447800"/>
            <a:ext cx="762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4343400" y="2362200"/>
            <a:ext cx="76200" cy="838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029200" y="41148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971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6019800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304800" y="152400"/>
            <a:ext cx="8610600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Step 2: second </a:t>
            </a:r>
            <a:r>
              <a:rPr lang="en-US" b="1" dirty="0" err="1"/>
              <a:t>termolecular</a:t>
            </a:r>
            <a:r>
              <a:rPr lang="en-US" b="1" dirty="0"/>
              <a:t> addition- anti attack </a:t>
            </a:r>
            <a:r>
              <a:rPr lang="en-US" b="1" dirty="0" smtClean="0"/>
              <a:t>again (only Carey explains)</a:t>
            </a:r>
            <a:endParaRPr lang="en-US" b="1" dirty="0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28600" y="4876800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Intermediate favors Br attack on more substituted side where in incipient (+) from H is stabilized by </a:t>
            </a:r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 despite presence of electronegative Br…or </a:t>
            </a:r>
            <a:r>
              <a:rPr lang="en-US" b="1" dirty="0"/>
              <a:t>it may be that the H attack on the </a:t>
            </a:r>
            <a:r>
              <a:rPr lang="en-US" b="1" dirty="0" err="1"/>
              <a:t>rh</a:t>
            </a:r>
            <a:r>
              <a:rPr lang="en-US" b="1" dirty="0"/>
              <a:t> side is simply faster and </a:t>
            </a:r>
            <a:r>
              <a:rPr lang="en-US" b="1" dirty="0" err="1"/>
              <a:t>sterically</a:t>
            </a:r>
            <a:r>
              <a:rPr lang="en-US" b="1" dirty="0"/>
              <a:t> less </a:t>
            </a:r>
            <a:r>
              <a:rPr lang="en-US" b="1" dirty="0" smtClean="0"/>
              <a:t>hindered…. </a:t>
            </a:r>
            <a:endParaRPr lang="en-US" b="1" baseline="-25000" dirty="0"/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381000" y="533400"/>
            <a:ext cx="8305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repeat of the three molecule interaction in step 1 occurs, and with same directional character; H on HBr goes to less substituted side; Br on other HBr goes to more substituted side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4600" y="60198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“</a:t>
            </a:r>
            <a:r>
              <a:rPr lang="en-US" b="1" dirty="0" smtClean="0">
                <a:solidFill>
                  <a:srgbClr val="FF0000"/>
                </a:solidFill>
              </a:rPr>
              <a:t>Many alkyne additions occur through more complex mechanistic pathways.” </a:t>
            </a:r>
            <a:r>
              <a:rPr lang="en-US" b="1" dirty="0" err="1" smtClean="0">
                <a:solidFill>
                  <a:srgbClr val="FF0000"/>
                </a:solidFill>
              </a:rPr>
              <a:t>McMurry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pg</a:t>
            </a:r>
            <a:r>
              <a:rPr lang="en-US" b="1" dirty="0" smtClean="0">
                <a:solidFill>
                  <a:srgbClr val="FF0000"/>
                </a:solidFill>
              </a:rPr>
              <a:t> 258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13321" grpId="0" animBg="1"/>
      <p:bldP spid="13322" grpId="0" animBg="1"/>
      <p:bldP spid="13323" grpId="0" animBg="1"/>
      <p:bldP spid="13324" grpId="0" animBg="1"/>
      <p:bldP spid="13326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" name="Object 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90600" y="1828800"/>
          <a:ext cx="685641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ChemSketch" r:id="rId4" imgW="5529072" imgH="640080" progId="ACD.ChemSketch.20">
                  <p:embed/>
                </p:oleObj>
              </mc:Choice>
              <mc:Fallback>
                <p:oleObj name="ChemSketch" r:id="rId4" imgW="5529072" imgH="640080" progId="ACD.ChemSketch.20">
                  <p:embed/>
                  <p:pic>
                    <p:nvPicPr>
                      <p:cNvPr id="0" name="Picture 3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685641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92808" y="304800"/>
            <a:ext cx="8798791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1</a:t>
            </a:r>
            <a:r>
              <a:rPr lang="en-US" sz="3200" b="1" dirty="0">
                <a:solidFill>
                  <a:schemeClr val="accent2"/>
                </a:solidFill>
              </a:rPr>
              <a:t>)	`formation of E-only alkenes from alkynes </a:t>
            </a:r>
            <a:r>
              <a:rPr lang="en-US" sz="3200" b="1" dirty="0">
                <a:solidFill>
                  <a:schemeClr val="hlink"/>
                </a:solidFill>
              </a:rPr>
              <a:t>(p. </a:t>
            </a:r>
            <a:r>
              <a:rPr lang="en-US" sz="3200" b="1" dirty="0" smtClean="0">
                <a:solidFill>
                  <a:schemeClr val="hlink"/>
                </a:solidFill>
              </a:rPr>
              <a:t>263  Fig 9.4</a:t>
            </a:r>
            <a:r>
              <a:rPr lang="en-US" sz="3200" b="1" dirty="0" smtClean="0">
                <a:solidFill>
                  <a:schemeClr val="accent2"/>
                </a:solidFill>
              </a:rPr>
              <a:t>)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096000" y="25908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E-alkene </a:t>
            </a:r>
            <a:r>
              <a:rPr lang="en-US" sz="1600" b="1"/>
              <a:t>only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04800" y="15240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Overall reaction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1143000" y="43434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762000" y="43434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1143000" y="4038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152400" y="2438400"/>
            <a:ext cx="52578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Step 1</a:t>
            </a:r>
            <a:r>
              <a:rPr lang="en-US"/>
              <a:t>: </a:t>
            </a:r>
            <a:r>
              <a:rPr lang="en-US" b="1"/>
              <a:t>trans </a:t>
            </a:r>
            <a:r>
              <a:rPr lang="en-US" b="1">
                <a:solidFill>
                  <a:srgbClr val="FF0066"/>
                </a:solidFill>
              </a:rPr>
              <a:t>alkenyl radical anion formation*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304800" y="4191000"/>
            <a:ext cx="59436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Step 2: transfer of H from NH</a:t>
            </a:r>
            <a:r>
              <a:rPr lang="en-US" b="1" baseline="-25000"/>
              <a:t>3</a:t>
            </a:r>
            <a:r>
              <a:rPr lang="en-US" b="1"/>
              <a:t> to form</a:t>
            </a:r>
            <a:r>
              <a:rPr lang="en-US"/>
              <a:t> </a:t>
            </a:r>
            <a:r>
              <a:rPr lang="en-US" b="1">
                <a:solidFill>
                  <a:srgbClr val="FF0066"/>
                </a:solidFill>
              </a:rPr>
              <a:t>alkenyl radical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343400" y="3733800"/>
            <a:ext cx="449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solidFill>
                  <a:schemeClr val="accent2"/>
                </a:solidFill>
              </a:rPr>
              <a:t>Trans character arises from repulsion of sp</a:t>
            </a:r>
            <a:r>
              <a:rPr lang="en-US" sz="1400" b="1" i="1" baseline="30000">
                <a:solidFill>
                  <a:schemeClr val="accent2"/>
                </a:solidFill>
              </a:rPr>
              <a:t>2</a:t>
            </a:r>
            <a:r>
              <a:rPr lang="en-US" sz="1400" b="1" i="1">
                <a:solidFill>
                  <a:schemeClr val="accent2"/>
                </a:solidFill>
              </a:rPr>
              <a:t> lobes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7239000" y="3276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  </a:t>
            </a:r>
            <a:r>
              <a:rPr lang="en-US" b="1"/>
              <a:t>Na</a:t>
            </a:r>
            <a:r>
              <a:rPr lang="en-US" b="1" baseline="30000"/>
              <a:t>+</a:t>
            </a:r>
            <a:endParaRPr lang="en-US" b="1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1066800" y="3810000"/>
            <a:ext cx="3124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 dirty="0">
                <a:solidFill>
                  <a:schemeClr val="accent2"/>
                </a:solidFill>
              </a:rPr>
              <a:t>Pi bond converts to lone pair</a:t>
            </a:r>
          </a:p>
        </p:txBody>
      </p:sp>
      <p:graphicFrame>
        <p:nvGraphicFramePr>
          <p:cNvPr id="2109" name="Object 61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648200" y="2971800"/>
          <a:ext cx="157956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ChemSketch" r:id="rId6" imgW="1578864" imgH="856488" progId="ACD.ChemSketch.20">
                  <p:embed/>
                </p:oleObj>
              </mc:Choice>
              <mc:Fallback>
                <p:oleObj name="ChemSketch" r:id="rId6" imgW="1578864" imgH="856488" progId="ACD.ChemSketch.20">
                  <p:embed/>
                  <p:pic>
                    <p:nvPicPr>
                      <p:cNvPr id="0" name="Picture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971800"/>
                        <a:ext cx="1579563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1" name="Line 63"/>
          <p:cNvSpPr>
            <a:spLocks noChangeShapeType="1"/>
          </p:cNvSpPr>
          <p:nvPr/>
        </p:nvSpPr>
        <p:spPr bwMode="auto">
          <a:xfrm>
            <a:off x="3048000" y="3352800"/>
            <a:ext cx="838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3657600" y="6216650"/>
            <a:ext cx="5486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Alkenyl</a:t>
            </a:r>
            <a:r>
              <a:rPr lang="en-US" b="1" dirty="0">
                <a:solidFill>
                  <a:schemeClr val="accent2"/>
                </a:solidFill>
              </a:rPr>
              <a:t> radical</a:t>
            </a:r>
            <a:r>
              <a:rPr lang="en-US" b="1" dirty="0"/>
              <a:t> anion is much stronger base than NH</a:t>
            </a:r>
            <a:r>
              <a:rPr lang="en-US" b="1" baseline="-25000" dirty="0"/>
              <a:t>3</a:t>
            </a:r>
            <a:r>
              <a:rPr lang="en-US" b="1" dirty="0"/>
              <a:t>, so NH</a:t>
            </a:r>
            <a:r>
              <a:rPr lang="en-US" b="1" baseline="-25000" dirty="0"/>
              <a:t>3</a:t>
            </a:r>
            <a:r>
              <a:rPr lang="en-US" b="1" dirty="0"/>
              <a:t> acts as an</a:t>
            </a:r>
            <a:r>
              <a:rPr lang="en-US" dirty="0"/>
              <a:t> </a:t>
            </a:r>
            <a:r>
              <a:rPr lang="en-US" b="1" dirty="0">
                <a:solidFill>
                  <a:srgbClr val="CC0000"/>
                </a:solidFill>
              </a:rPr>
              <a:t>acid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152400" y="63246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CC0000"/>
                </a:solidFill>
              </a:rPr>
              <a:t>NH3=Acid </a:t>
            </a:r>
            <a:r>
              <a:rPr lang="en-US" sz="2400" dirty="0">
                <a:solidFill>
                  <a:srgbClr val="CC0000"/>
                </a:solidFill>
              </a:rPr>
              <a:t>(proton donor)</a:t>
            </a: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0" y="4648200"/>
            <a:ext cx="22098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Base 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  <a:latin typeface="Arial Black" pitchFamily="34" charset="0"/>
              </a:rPr>
              <a:t>(proton </a:t>
            </a:r>
            <a:r>
              <a:rPr lang="en-US" b="1" dirty="0">
                <a:solidFill>
                  <a:schemeClr val="accent2"/>
                </a:solidFill>
                <a:latin typeface="Arial Black" pitchFamily="34" charset="0"/>
              </a:rPr>
              <a:t>acceptor</a:t>
            </a:r>
            <a:r>
              <a:rPr lang="en-US" sz="1200" b="1" dirty="0">
                <a:solidFill>
                  <a:schemeClr val="accent2"/>
                </a:solidFill>
                <a:latin typeface="Arial Black" pitchFamily="34" charset="0"/>
              </a:rPr>
              <a:t>)</a:t>
            </a:r>
          </a:p>
        </p:txBody>
      </p:sp>
      <p:pic>
        <p:nvPicPr>
          <p:cNvPr id="2121" name="Picture 7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5200" y="5005864"/>
            <a:ext cx="552053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1600200" y="2895600"/>
            <a:ext cx="3200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Driven by stabilization of Na </a:t>
            </a:r>
            <a:r>
              <a:rPr lang="en-US" sz="1400" b="1" dirty="0" smtClean="0"/>
              <a:t>to </a:t>
            </a:r>
            <a:r>
              <a:rPr lang="en-US" sz="1400" b="1" dirty="0"/>
              <a:t>Na</a:t>
            </a:r>
            <a:r>
              <a:rPr lang="en-US" sz="1400" b="1" baseline="30000" dirty="0"/>
              <a:t>+</a:t>
            </a:r>
          </a:p>
        </p:txBody>
      </p:sp>
      <p:pic>
        <p:nvPicPr>
          <p:cNvPr id="2130" name="Picture 8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1447800" y="4572000"/>
            <a:ext cx="2266950" cy="1809750"/>
          </a:xfrm>
        </p:spPr>
      </p:pic>
      <p:sp>
        <p:nvSpPr>
          <p:cNvPr id="2131" name="Freeform 83"/>
          <p:cNvSpPr>
            <a:spLocks/>
          </p:cNvSpPr>
          <p:nvPr/>
        </p:nvSpPr>
        <p:spPr bwMode="auto">
          <a:xfrm>
            <a:off x="3124200" y="5410200"/>
            <a:ext cx="228600" cy="165100"/>
          </a:xfrm>
          <a:custGeom>
            <a:avLst/>
            <a:gdLst>
              <a:gd name="T0" fmla="*/ 241934997 w 144"/>
              <a:gd name="T1" fmla="*/ 0 h 104"/>
              <a:gd name="T2" fmla="*/ 362902445 w 144"/>
              <a:gd name="T3" fmla="*/ 120967514 h 104"/>
              <a:gd name="T4" fmla="*/ 241934997 w 144"/>
              <a:gd name="T5" fmla="*/ 241935028 h 104"/>
              <a:gd name="T6" fmla="*/ 0 w 144"/>
              <a:gd name="T7" fmla="*/ 241935028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104"/>
              <a:gd name="T14" fmla="*/ 144 w 144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104">
                <a:moveTo>
                  <a:pt x="96" y="0"/>
                </a:moveTo>
                <a:cubicBezTo>
                  <a:pt x="120" y="16"/>
                  <a:pt x="144" y="32"/>
                  <a:pt x="144" y="48"/>
                </a:cubicBezTo>
                <a:cubicBezTo>
                  <a:pt x="144" y="64"/>
                  <a:pt x="120" y="88"/>
                  <a:pt x="96" y="96"/>
                </a:cubicBezTo>
                <a:cubicBezTo>
                  <a:pt x="72" y="104"/>
                  <a:pt x="36" y="100"/>
                  <a:pt x="0" y="96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32" name="Line 84"/>
          <p:cNvSpPr>
            <a:spLocks noChangeShapeType="1"/>
          </p:cNvSpPr>
          <p:nvPr/>
        </p:nvSpPr>
        <p:spPr bwMode="auto">
          <a:xfrm>
            <a:off x="2971800" y="5181600"/>
            <a:ext cx="152400" cy="533400"/>
          </a:xfrm>
          <a:prstGeom prst="line">
            <a:avLst/>
          </a:prstGeom>
          <a:noFill/>
          <a:ln w="317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3" name="Line 85"/>
          <p:cNvSpPr>
            <a:spLocks noChangeShapeType="1"/>
          </p:cNvSpPr>
          <p:nvPr/>
        </p:nvSpPr>
        <p:spPr bwMode="auto">
          <a:xfrm flipH="1">
            <a:off x="3124200" y="58674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3048000" y="5943600"/>
            <a:ext cx="3810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990600" y="3657600"/>
            <a:ext cx="190500" cy="150813"/>
          </a:xfrm>
          <a:custGeom>
            <a:avLst/>
            <a:gdLst>
              <a:gd name="connsiteX0" fmla="*/ 94890 w 119332"/>
              <a:gd name="connsiteY0" fmla="*/ 112143 h 112143"/>
              <a:gd name="connsiteX1" fmla="*/ 103517 w 119332"/>
              <a:gd name="connsiteY1" fmla="*/ 43132 h 112143"/>
              <a:gd name="connsiteX2" fmla="*/ 0 w 119332"/>
              <a:gd name="connsiteY2" fmla="*/ 0 h 112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332" h="112143">
                <a:moveTo>
                  <a:pt x="94890" y="112143"/>
                </a:moveTo>
                <a:cubicBezTo>
                  <a:pt x="107111" y="86982"/>
                  <a:pt x="119332" y="61822"/>
                  <a:pt x="103517" y="43132"/>
                </a:cubicBezTo>
                <a:cubicBezTo>
                  <a:pt x="87702" y="24442"/>
                  <a:pt x="43851" y="12221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187940"/>
              </p:ext>
            </p:extLst>
          </p:nvPr>
        </p:nvGraphicFramePr>
        <p:xfrm>
          <a:off x="457200" y="2895600"/>
          <a:ext cx="15240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ChemSketch" r:id="rId10" imgW="1011936" imgH="618744" progId="ACD.ChemSketch.20">
                  <p:embed/>
                </p:oleObj>
              </mc:Choice>
              <mc:Fallback>
                <p:oleObj name="ChemSketch" r:id="rId10" imgW="1011936" imgH="618744" progId="ACD.ChemSketch.20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95600"/>
                        <a:ext cx="15240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1" name="TextBox 34"/>
          <p:cNvSpPr txBox="1">
            <a:spLocks noChangeArrowheads="1"/>
          </p:cNvSpPr>
          <p:nvPr/>
        </p:nvSpPr>
        <p:spPr bwMode="auto">
          <a:xfrm>
            <a:off x="762000" y="32766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400800" y="4114800"/>
            <a:ext cx="2743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*</a:t>
            </a:r>
            <a:r>
              <a:rPr lang="en-US" sz="1400" b="1" dirty="0"/>
              <a:t>Text shows concerted 1 e transfers w/ lone pair formed by radical </a:t>
            </a:r>
            <a:r>
              <a:rPr lang="en-US" sz="1400" b="1" dirty="0" smtClean="0"/>
              <a:t>Na.</a:t>
            </a:r>
            <a:endParaRPr lang="en-US" sz="1400" b="1" dirty="0"/>
          </a:p>
        </p:txBody>
      </p:sp>
      <p:sp>
        <p:nvSpPr>
          <p:cNvPr id="35" name="Freeform 34"/>
          <p:cNvSpPr/>
          <p:nvPr/>
        </p:nvSpPr>
        <p:spPr>
          <a:xfrm>
            <a:off x="3429000" y="5943600"/>
            <a:ext cx="191219" cy="201283"/>
          </a:xfrm>
          <a:custGeom>
            <a:avLst/>
            <a:gdLst>
              <a:gd name="connsiteX0" fmla="*/ 0 w 191219"/>
              <a:gd name="connsiteY0" fmla="*/ 28755 h 201283"/>
              <a:gd name="connsiteX1" fmla="*/ 163902 w 191219"/>
              <a:gd name="connsiteY1" fmla="*/ 28755 h 201283"/>
              <a:gd name="connsiteX2" fmla="*/ 163902 w 191219"/>
              <a:gd name="connsiteY2" fmla="*/ 201283 h 201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219" h="201283">
                <a:moveTo>
                  <a:pt x="0" y="28755"/>
                </a:moveTo>
                <a:cubicBezTo>
                  <a:pt x="68292" y="14377"/>
                  <a:pt x="136585" y="0"/>
                  <a:pt x="163902" y="28755"/>
                </a:cubicBezTo>
                <a:cubicBezTo>
                  <a:pt x="191219" y="57510"/>
                  <a:pt x="177560" y="129396"/>
                  <a:pt x="163902" y="201283"/>
                </a:cubicBezTo>
              </a:path>
            </a:pathLst>
          </a:cu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8674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9" name="Freeform 38"/>
          <p:cNvSpPr/>
          <p:nvPr/>
        </p:nvSpPr>
        <p:spPr>
          <a:xfrm>
            <a:off x="948690" y="3074670"/>
            <a:ext cx="274320" cy="491490"/>
          </a:xfrm>
          <a:custGeom>
            <a:avLst/>
            <a:gdLst>
              <a:gd name="connsiteX0" fmla="*/ 194310 w 274320"/>
              <a:gd name="connsiteY0" fmla="*/ 0 h 491490"/>
              <a:gd name="connsiteX1" fmla="*/ 274320 w 274320"/>
              <a:gd name="connsiteY1" fmla="*/ 114300 h 491490"/>
              <a:gd name="connsiteX2" fmla="*/ 194310 w 274320"/>
              <a:gd name="connsiteY2" fmla="*/ 297180 h 491490"/>
              <a:gd name="connsiteX3" fmla="*/ 0 w 274320"/>
              <a:gd name="connsiteY3" fmla="*/ 491490 h 491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" h="491490">
                <a:moveTo>
                  <a:pt x="194310" y="0"/>
                </a:moveTo>
                <a:cubicBezTo>
                  <a:pt x="234315" y="32385"/>
                  <a:pt x="274320" y="64770"/>
                  <a:pt x="274320" y="114300"/>
                </a:cubicBezTo>
                <a:cubicBezTo>
                  <a:pt x="274320" y="163830"/>
                  <a:pt x="240030" y="234315"/>
                  <a:pt x="194310" y="297180"/>
                </a:cubicBezTo>
                <a:cubicBezTo>
                  <a:pt x="148590" y="360045"/>
                  <a:pt x="74295" y="425767"/>
                  <a:pt x="0" y="491490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914400" y="3505200"/>
            <a:ext cx="228600" cy="650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1295400" y="3505200"/>
            <a:ext cx="316230" cy="135255"/>
          </a:xfrm>
          <a:custGeom>
            <a:avLst/>
            <a:gdLst>
              <a:gd name="connsiteX0" fmla="*/ 0 w 316230"/>
              <a:gd name="connsiteY0" fmla="*/ 135255 h 135255"/>
              <a:gd name="connsiteX1" fmla="*/ 68580 w 316230"/>
              <a:gd name="connsiteY1" fmla="*/ 20955 h 135255"/>
              <a:gd name="connsiteX2" fmla="*/ 194310 w 316230"/>
              <a:gd name="connsiteY2" fmla="*/ 9525 h 135255"/>
              <a:gd name="connsiteX3" fmla="*/ 297180 w 316230"/>
              <a:gd name="connsiteY3" fmla="*/ 55245 h 135255"/>
              <a:gd name="connsiteX4" fmla="*/ 308610 w 316230"/>
              <a:gd name="connsiteY4" fmla="*/ 100965 h 135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30" h="135255">
                <a:moveTo>
                  <a:pt x="0" y="135255"/>
                </a:moveTo>
                <a:cubicBezTo>
                  <a:pt x="18097" y="88582"/>
                  <a:pt x="36195" y="41910"/>
                  <a:pt x="68580" y="20955"/>
                </a:cubicBezTo>
                <a:cubicBezTo>
                  <a:pt x="100965" y="0"/>
                  <a:pt x="156210" y="3810"/>
                  <a:pt x="194310" y="9525"/>
                </a:cubicBezTo>
                <a:cubicBezTo>
                  <a:pt x="232410" y="15240"/>
                  <a:pt x="278130" y="40005"/>
                  <a:pt x="297180" y="55245"/>
                </a:cubicBezTo>
                <a:cubicBezTo>
                  <a:pt x="316230" y="70485"/>
                  <a:pt x="312420" y="85725"/>
                  <a:pt x="308610" y="100965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H="1" flipV="1">
            <a:off x="1534318" y="3438049"/>
            <a:ext cx="762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4" idx="4"/>
          </p:cNvCxnSpPr>
          <p:nvPr/>
        </p:nvCxnSpPr>
        <p:spPr>
          <a:xfrm flipH="1">
            <a:off x="1485900" y="3606165"/>
            <a:ext cx="118110" cy="3429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 animBg="1"/>
      <p:bldP spid="2080" grpId="0" animBg="1"/>
      <p:bldP spid="2082" grpId="0"/>
      <p:bldP spid="2083" grpId="0"/>
      <p:bldP spid="2085" grpId="0"/>
      <p:bldP spid="2111" grpId="0" animBg="1"/>
      <p:bldP spid="2112" grpId="0" animBg="1"/>
      <p:bldP spid="2118" grpId="0"/>
      <p:bldP spid="2119" grpId="0"/>
      <p:bldP spid="2131" grpId="0" animBg="1"/>
      <p:bldP spid="2132" grpId="0" animBg="1"/>
      <p:bldP spid="2133" grpId="0" animBg="1"/>
      <p:bldP spid="2134" grpId="0" animBg="1"/>
      <p:bldP spid="37" grpId="0"/>
      <p:bldP spid="35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66800" y="43434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1219200" y="3886200"/>
          <a:ext cx="632460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ChemSketch" r:id="rId3" imgW="4041648" imgH="1569720" progId="ACD.ChemSketch.20">
                  <p:embed/>
                </p:oleObj>
              </mc:Choice>
              <mc:Fallback>
                <p:oleObj name="ChemSketch" r:id="rId3" imgW="4041648" imgH="1569720" progId="ACD.ChemSketch.20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886200"/>
                        <a:ext cx="6324600" cy="245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0" y="914400"/>
            <a:ext cx="914400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Step 3: second transfer of electron from  second Na to make </a:t>
            </a:r>
            <a:r>
              <a:rPr lang="en-US" sz="1600" b="1">
                <a:solidFill>
                  <a:srgbClr val="FF0066"/>
                </a:solidFill>
              </a:rPr>
              <a:t>second alkenyl radical anion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28600" y="3581400"/>
            <a:ext cx="81534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Step 4: transfer of second H from second NH</a:t>
            </a:r>
            <a:r>
              <a:rPr lang="en-US" b="1" baseline="-25000"/>
              <a:t>3</a:t>
            </a:r>
            <a:r>
              <a:rPr lang="en-US" b="1"/>
              <a:t> to make </a:t>
            </a:r>
            <a:r>
              <a:rPr lang="en-US" b="1">
                <a:solidFill>
                  <a:schemeClr val="accent2"/>
                </a:solidFill>
              </a:rPr>
              <a:t>final trans-alkene</a:t>
            </a:r>
            <a:r>
              <a:rPr lang="en-US"/>
              <a:t> </a:t>
            </a: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1143000" y="1295400"/>
          <a:ext cx="6096000" cy="2018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ChemSketch" r:id="rId5" imgW="4224600" imgH="1398960" progId="ACD.ChemSketch.20">
                  <p:embed/>
                </p:oleObj>
              </mc:Choice>
              <mc:Fallback>
                <p:oleObj name="ChemSketch" r:id="rId5" imgW="4224600" imgH="1398960" progId="ACD.ChemSketch.20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6096000" cy="2018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reeform 10"/>
          <p:cNvSpPr/>
          <p:nvPr/>
        </p:nvSpPr>
        <p:spPr>
          <a:xfrm>
            <a:off x="1531620" y="2021205"/>
            <a:ext cx="434340" cy="287655"/>
          </a:xfrm>
          <a:custGeom>
            <a:avLst/>
            <a:gdLst>
              <a:gd name="connsiteX0" fmla="*/ 0 w 434340"/>
              <a:gd name="connsiteY0" fmla="*/ 59055 h 287655"/>
              <a:gd name="connsiteX1" fmla="*/ 114300 w 434340"/>
              <a:gd name="connsiteY1" fmla="*/ 1905 h 287655"/>
              <a:gd name="connsiteX2" fmla="*/ 365760 w 434340"/>
              <a:gd name="connsiteY2" fmla="*/ 47625 h 287655"/>
              <a:gd name="connsiteX3" fmla="*/ 434340 w 434340"/>
              <a:gd name="connsiteY3" fmla="*/ 287655 h 28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340" h="287655">
                <a:moveTo>
                  <a:pt x="0" y="59055"/>
                </a:moveTo>
                <a:cubicBezTo>
                  <a:pt x="26670" y="31432"/>
                  <a:pt x="53340" y="3810"/>
                  <a:pt x="114300" y="1905"/>
                </a:cubicBezTo>
                <a:cubicBezTo>
                  <a:pt x="175260" y="0"/>
                  <a:pt x="312420" y="0"/>
                  <a:pt x="365760" y="47625"/>
                </a:cubicBezTo>
                <a:cubicBezTo>
                  <a:pt x="419100" y="95250"/>
                  <a:pt x="426720" y="191452"/>
                  <a:pt x="434340" y="287655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981200" y="2209800"/>
            <a:ext cx="76200" cy="1524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11273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2) </a:t>
            </a:r>
            <a:r>
              <a:rPr lang="en-US" sz="2800" b="1" dirty="0">
                <a:solidFill>
                  <a:schemeClr val="accent2"/>
                </a:solidFill>
              </a:rPr>
              <a:t>Hg</a:t>
            </a:r>
            <a:r>
              <a:rPr lang="en-US" sz="2800" b="1" baseline="30000" dirty="0">
                <a:solidFill>
                  <a:schemeClr val="accent2"/>
                </a:solidFill>
              </a:rPr>
              <a:t>2+  </a:t>
            </a:r>
            <a:r>
              <a:rPr lang="en-US" sz="2800" b="1" dirty="0">
                <a:solidFill>
                  <a:schemeClr val="accent2"/>
                </a:solidFill>
              </a:rPr>
              <a:t>catalyzed Hydration of alkynes: the </a:t>
            </a:r>
            <a:r>
              <a:rPr lang="en-US" sz="2800" b="1" dirty="0" err="1">
                <a:solidFill>
                  <a:schemeClr val="accent2"/>
                </a:solidFill>
              </a:rPr>
              <a:t>keto-enol</a:t>
            </a:r>
            <a:r>
              <a:rPr lang="en-US" sz="2800" b="1" dirty="0">
                <a:solidFill>
                  <a:schemeClr val="accent2"/>
                </a:solidFill>
              </a:rPr>
              <a:t> tautomer </a:t>
            </a:r>
            <a:r>
              <a:rPr lang="en-US" sz="2800" b="1" dirty="0" smtClean="0">
                <a:solidFill>
                  <a:schemeClr val="accent2"/>
                </a:solidFill>
              </a:rPr>
              <a:t>mechanism</a:t>
            </a:r>
            <a:r>
              <a:rPr lang="en-US" sz="2800" b="1" i="1" dirty="0">
                <a:solidFill>
                  <a:schemeClr val="accent2"/>
                </a:solidFill>
              </a:rPr>
              <a:t>	(</a:t>
            </a:r>
            <a:r>
              <a:rPr lang="en-US" sz="2800" b="1" i="1" dirty="0" smtClean="0">
                <a:solidFill>
                  <a:schemeClr val="accent2"/>
                </a:solidFill>
              </a:rPr>
              <a:t>page 259-260, fig 9.3</a:t>
            </a:r>
            <a:r>
              <a:rPr lang="en-US" b="1" i="1" dirty="0" smtClean="0">
                <a:solidFill>
                  <a:schemeClr val="accent2"/>
                </a:solidFill>
              </a:rPr>
              <a:t>)</a:t>
            </a:r>
            <a:endParaRPr lang="en-US" b="1" i="1" dirty="0">
              <a:solidFill>
                <a:schemeClr val="accent2"/>
              </a:solidFill>
            </a:endParaRP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28600" y="1676400"/>
          <a:ext cx="8610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ChemSketch" r:id="rId4" imgW="6455664" imgH="637032" progId="ACD.ChemSketch.20">
                  <p:embed/>
                </p:oleObj>
              </mc:Choice>
              <mc:Fallback>
                <p:oleObj name="ChemSketch" r:id="rId4" imgW="6455664" imgH="637032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106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381000" y="12954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Overall reaction: hydration of alkyne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620000" y="2743200"/>
            <a:ext cx="1371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Keto form</a:t>
            </a:r>
          </a:p>
          <a:p>
            <a:pPr>
              <a:spcBef>
                <a:spcPct val="50000"/>
              </a:spcBef>
            </a:pPr>
            <a:r>
              <a:rPr lang="en-US" b="1"/>
              <a:t>preferred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181600" y="2667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Enol form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5791200" y="5105400"/>
            <a:ext cx="60960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6400800" y="4724400"/>
            <a:ext cx="7620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1066800" y="4114800"/>
          <a:ext cx="2743200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hemSketch" r:id="rId6" imgW="1749552" imgH="1304544" progId="ACD.ChemSketch.20">
                  <p:embed/>
                </p:oleObj>
              </mc:Choice>
              <mc:Fallback>
                <p:oleObj name="ChemSketch" r:id="rId6" imgW="1749552" imgH="1304544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14800"/>
                        <a:ext cx="2743200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038600" y="5029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0" y="3657600"/>
            <a:ext cx="88392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Step 1:</a:t>
            </a:r>
            <a:r>
              <a:rPr lang="en-US" b="1" dirty="0">
                <a:solidFill>
                  <a:srgbClr val="FF0066"/>
                </a:solidFill>
              </a:rPr>
              <a:t> the usual Hg</a:t>
            </a:r>
            <a:r>
              <a:rPr lang="en-US" b="1" baseline="30000" dirty="0">
                <a:solidFill>
                  <a:srgbClr val="FF0066"/>
                </a:solidFill>
              </a:rPr>
              <a:t>+</a:t>
            </a:r>
            <a:r>
              <a:rPr lang="en-US" b="1" dirty="0">
                <a:solidFill>
                  <a:srgbClr val="FF0066"/>
                </a:solidFill>
              </a:rPr>
              <a:t> bridgehead  </a:t>
            </a:r>
            <a:r>
              <a:rPr lang="en-US" b="1" dirty="0" err="1">
                <a:solidFill>
                  <a:srgbClr val="FF0066"/>
                </a:solidFill>
              </a:rPr>
              <a:t>carbocation</a:t>
            </a:r>
            <a:r>
              <a:rPr lang="en-US" b="1" dirty="0">
                <a:solidFill>
                  <a:srgbClr val="FF0066"/>
                </a:solidFill>
              </a:rPr>
              <a:t> forms on more substituted side</a:t>
            </a:r>
          </a:p>
        </p:txBody>
      </p:sp>
      <p:sp>
        <p:nvSpPr>
          <p:cNvPr id="14" name="Freeform 13"/>
          <p:cNvSpPr/>
          <p:nvPr/>
        </p:nvSpPr>
        <p:spPr>
          <a:xfrm>
            <a:off x="2656936" y="5408762"/>
            <a:ext cx="234351" cy="500332"/>
          </a:xfrm>
          <a:custGeom>
            <a:avLst/>
            <a:gdLst>
              <a:gd name="connsiteX0" fmla="*/ 8626 w 234351"/>
              <a:gd name="connsiteY0" fmla="*/ 500332 h 500332"/>
              <a:gd name="connsiteX1" fmla="*/ 232913 w 234351"/>
              <a:gd name="connsiteY1" fmla="*/ 345057 h 500332"/>
              <a:gd name="connsiteX2" fmla="*/ 0 w 234351"/>
              <a:gd name="connsiteY2" fmla="*/ 0 h 50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351" h="500332">
                <a:moveTo>
                  <a:pt x="8626" y="500332"/>
                </a:moveTo>
                <a:cubicBezTo>
                  <a:pt x="121488" y="464389"/>
                  <a:pt x="234351" y="428446"/>
                  <a:pt x="232913" y="345057"/>
                </a:cubicBezTo>
                <a:cubicBezTo>
                  <a:pt x="231475" y="261668"/>
                  <a:pt x="0" y="0"/>
                  <a:pt x="0" y="0"/>
                </a:cubicBezTo>
              </a:path>
            </a:pathLst>
          </a:cu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362200" y="58674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2362200" y="58674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131" name="Object 35"/>
          <p:cNvGraphicFramePr>
            <a:graphicFrameLocks noChangeAspect="1"/>
          </p:cNvGraphicFramePr>
          <p:nvPr/>
        </p:nvGraphicFramePr>
        <p:xfrm>
          <a:off x="4953000" y="4114800"/>
          <a:ext cx="2438400" cy="1901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ChemSketch" r:id="rId8" imgW="1761840" imgH="1319760" progId="ACD.ChemSketch.20">
                  <p:embed/>
                </p:oleObj>
              </mc:Choice>
              <mc:Fallback>
                <p:oleObj name="ChemSketch" r:id="rId8" imgW="1761840" imgH="1319760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14800"/>
                        <a:ext cx="2438400" cy="1901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562600" y="6248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 and H flex away from Hg</a:t>
            </a:r>
            <a:r>
              <a:rPr lang="en-US" baseline="30000" dirty="0" smtClean="0"/>
              <a:t>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  <p:bldP spid="14347" grpId="0"/>
      <p:bldP spid="14352" grpId="0" animBg="1"/>
      <p:bldP spid="14353" grpId="0" animBg="1"/>
      <p:bldP spid="14355" grpId="0" animBg="1"/>
      <p:bldP spid="14356" grpId="0" animBg="1"/>
      <p:bldP spid="14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5943600" y="1676400"/>
          <a:ext cx="2597150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ChemSketch" r:id="rId4" imgW="1834896" imgH="1115568" progId="ACD.ChemSketch.20">
                  <p:embed/>
                </p:oleObj>
              </mc:Choice>
              <mc:Fallback>
                <p:oleObj name="ChemSketch" r:id="rId4" imgW="1834896" imgH="1115568" progId="ACD.ChemSketch.20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676400"/>
                        <a:ext cx="2597150" cy="157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5867400" y="4038600"/>
          <a:ext cx="4699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ChemSketch" r:id="rId6" imgW="277368" imgH="384048" progId="ACD.ChemSketch.20">
                  <p:embed/>
                </p:oleObj>
              </mc:Choice>
              <mc:Fallback>
                <p:oleObj name="ChemSketch" r:id="rId6" imgW="277368" imgH="384048" progId="ACD.ChemSketch.20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4699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6710363" y="990600"/>
          <a:ext cx="800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ChemSketch" r:id="rId8" imgW="576072" imgH="603504" progId="ACD.ChemSketch.20">
                  <p:embed/>
                </p:oleObj>
              </mc:Choice>
              <mc:Fallback>
                <p:oleObj name="ChemSketch" r:id="rId8" imgW="576072" imgH="603504" progId="ACD.ChemSketch.20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990600"/>
                        <a:ext cx="800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4038600" y="2667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533400" y="685800"/>
            <a:ext cx="640080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Step 2: </a:t>
            </a:r>
            <a:r>
              <a:rPr lang="en-US" sz="2000" b="1">
                <a:solidFill>
                  <a:srgbClr val="FF0066"/>
                </a:solidFill>
              </a:rPr>
              <a:t>hydration of carbocation bridge structure</a:t>
            </a: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7162800" y="1600200"/>
            <a:ext cx="762000" cy="228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1905000" y="3276600"/>
            <a:ext cx="838200" cy="609600"/>
          </a:xfrm>
          <a:prstGeom prst="lin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3352800" y="4495800"/>
            <a:ext cx="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3200400" y="4572000"/>
            <a:ext cx="3048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3048000" y="4800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ym typeface="Symbol" pitchFamily="18" charset="2"/>
              </a:rPr>
              <a:t>+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304800" y="4419600"/>
            <a:ext cx="2438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i</a:t>
            </a:r>
            <a:r>
              <a:rPr lang="en-US" b="1" dirty="0"/>
              <a:t>) Lone pair on water moves to form bond with to C(+)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971800" y="5105400"/>
            <a:ext cx="2743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ii) In response, H-OH bond is dissolved and the electrons given to O to replace lone pair used in (</a:t>
            </a:r>
            <a:r>
              <a:rPr lang="en-US" b="1" dirty="0" err="1"/>
              <a:t>i</a:t>
            </a:r>
            <a:r>
              <a:rPr lang="en-US" b="1" dirty="0"/>
              <a:t>). This creates (+) on H as it breaks off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6172200" y="51054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iii) H+ is set free, Hg+ bonds temporarily to </a:t>
            </a:r>
            <a:r>
              <a:rPr lang="en-US" b="1" dirty="0" err="1"/>
              <a:t>alkene</a:t>
            </a:r>
            <a:r>
              <a:rPr lang="en-US" b="1" dirty="0"/>
              <a:t> </a:t>
            </a:r>
            <a:r>
              <a:rPr lang="en-US" b="1" dirty="0" smtClean="0"/>
              <a:t>; SO</a:t>
            </a:r>
            <a:r>
              <a:rPr lang="en-US" b="1" baseline="-25000" dirty="0" smtClean="0"/>
              <a:t>4</a:t>
            </a:r>
            <a:r>
              <a:rPr lang="en-US" b="1" baseline="30000" dirty="0" smtClean="0"/>
              <a:t>2-</a:t>
            </a:r>
            <a:r>
              <a:rPr lang="en-US" b="1" dirty="0" smtClean="0"/>
              <a:t> still loosely attracted to Hg+; CH</a:t>
            </a:r>
            <a:r>
              <a:rPr lang="en-US" b="1" baseline="-25000" dirty="0" smtClean="0"/>
              <a:t>3</a:t>
            </a:r>
            <a:r>
              <a:rPr lang="en-US" b="1" dirty="0" smtClean="0"/>
              <a:t> and H pushed away</a:t>
            </a:r>
            <a:endParaRPr lang="en-US" b="1" dirty="0"/>
          </a:p>
        </p:txBody>
      </p:sp>
      <p:graphicFrame>
        <p:nvGraphicFramePr>
          <p:cNvPr id="5177" name="Object 57"/>
          <p:cNvGraphicFramePr>
            <a:graphicFrameLocks noChangeAspect="1"/>
          </p:cNvGraphicFramePr>
          <p:nvPr/>
        </p:nvGraphicFramePr>
        <p:xfrm>
          <a:off x="762000" y="1295400"/>
          <a:ext cx="2895600" cy="2258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ChemSketch" r:id="rId10" imgW="1761840" imgH="1319760" progId="ACD.ChemSketch.20">
                  <p:embed/>
                </p:oleObj>
              </mc:Choice>
              <mc:Fallback>
                <p:oleObj name="ChemSketch" r:id="rId10" imgW="1761840" imgH="1319760" progId="ACD.ChemSketch.20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2895600" cy="2258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>
          <a:xfrm flipH="1">
            <a:off x="1905000" y="2590800"/>
            <a:ext cx="533400" cy="381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2057400"/>
            <a:ext cx="76200" cy="381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78" name="Object 58"/>
          <p:cNvGraphicFramePr>
            <a:graphicFrameLocks noChangeAspect="1"/>
          </p:cNvGraphicFramePr>
          <p:nvPr/>
        </p:nvGraphicFramePr>
        <p:xfrm>
          <a:off x="2057400" y="3733800"/>
          <a:ext cx="167381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ChemSketch" r:id="rId12" imgW="914400" imgH="749880" progId="ACD.ChemSketch.20">
                  <p:embed/>
                </p:oleObj>
              </mc:Choice>
              <mc:Fallback>
                <p:oleObj name="ChemSketch" r:id="rId12" imgW="914400" imgH="749880" progId="ACD.ChemSketch.20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733800"/>
                        <a:ext cx="1673817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reeform 33"/>
          <p:cNvSpPr/>
          <p:nvPr/>
        </p:nvSpPr>
        <p:spPr>
          <a:xfrm>
            <a:off x="2438400" y="3276600"/>
            <a:ext cx="533400" cy="381000"/>
          </a:xfrm>
          <a:custGeom>
            <a:avLst/>
            <a:gdLst>
              <a:gd name="connsiteX0" fmla="*/ 457200 w 457200"/>
              <a:gd name="connsiteY0" fmla="*/ 316230 h 316230"/>
              <a:gd name="connsiteX1" fmla="*/ 400050 w 457200"/>
              <a:gd name="connsiteY1" fmla="*/ 53340 h 316230"/>
              <a:gd name="connsiteX2" fmla="*/ 137160 w 457200"/>
              <a:gd name="connsiteY2" fmla="*/ 7620 h 316230"/>
              <a:gd name="connsiteX3" fmla="*/ 0 w 457200"/>
              <a:gd name="connsiteY3" fmla="*/ 99060 h 31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316230">
                <a:moveTo>
                  <a:pt x="457200" y="316230"/>
                </a:moveTo>
                <a:cubicBezTo>
                  <a:pt x="455295" y="210502"/>
                  <a:pt x="453390" y="104775"/>
                  <a:pt x="400050" y="53340"/>
                </a:cubicBezTo>
                <a:cubicBezTo>
                  <a:pt x="346710" y="1905"/>
                  <a:pt x="203835" y="0"/>
                  <a:pt x="137160" y="7620"/>
                </a:cubicBezTo>
                <a:cubicBezTo>
                  <a:pt x="70485" y="15240"/>
                  <a:pt x="35242" y="57150"/>
                  <a:pt x="0" y="99060"/>
                </a:cubicBezTo>
              </a:path>
            </a:pathLst>
          </a:cu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131820" y="3886200"/>
            <a:ext cx="360045" cy="548640"/>
          </a:xfrm>
          <a:custGeom>
            <a:avLst/>
            <a:gdLst>
              <a:gd name="connsiteX0" fmla="*/ 217170 w 360045"/>
              <a:gd name="connsiteY0" fmla="*/ 548640 h 548640"/>
              <a:gd name="connsiteX1" fmla="*/ 354330 w 360045"/>
              <a:gd name="connsiteY1" fmla="*/ 331470 h 548640"/>
              <a:gd name="connsiteX2" fmla="*/ 182880 w 360045"/>
              <a:gd name="connsiteY2" fmla="*/ 45720 h 548640"/>
              <a:gd name="connsiteX3" fmla="*/ 0 w 360045"/>
              <a:gd name="connsiteY3" fmla="*/ 5715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45" h="548640">
                <a:moveTo>
                  <a:pt x="217170" y="548640"/>
                </a:moveTo>
                <a:cubicBezTo>
                  <a:pt x="288607" y="481965"/>
                  <a:pt x="360045" y="415290"/>
                  <a:pt x="354330" y="331470"/>
                </a:cubicBezTo>
                <a:cubicBezTo>
                  <a:pt x="348615" y="247650"/>
                  <a:pt x="241935" y="91440"/>
                  <a:pt x="182880" y="45720"/>
                </a:cubicBezTo>
                <a:cubicBezTo>
                  <a:pt x="123825" y="0"/>
                  <a:pt x="61912" y="28575"/>
                  <a:pt x="0" y="57150"/>
                </a:cubicBezTo>
              </a:path>
            </a:pathLst>
          </a:cu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400" grpId="0" animBg="1"/>
      <p:bldP spid="16400" grpId="1" animBg="1"/>
      <p:bldP spid="16408" grpId="0" animBg="1"/>
      <p:bldP spid="16411" grpId="0" animBg="1"/>
      <p:bldP spid="16412" grpId="0" animBg="1"/>
      <p:bldP spid="16413" grpId="0"/>
      <p:bldP spid="16414" grpId="0"/>
      <p:bldP spid="16415" grpId="0"/>
      <p:bldP spid="16416" grpId="0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1066800" y="1524000"/>
          <a:ext cx="2743200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" name="ChemSketch" r:id="rId4" imgW="1834896" imgH="1115568" progId="ACD.ChemSketch.20">
                  <p:embed/>
                </p:oleObj>
              </mc:Choice>
              <mc:Fallback>
                <p:oleObj name="ChemSketch" r:id="rId4" imgW="1834896" imgH="1115568" progId="ACD.ChemSketch.20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2743200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3352800" y="2438400"/>
            <a:ext cx="1143000" cy="228600"/>
          </a:xfrm>
          <a:prstGeom prst="lin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3352800" y="2133600"/>
            <a:ext cx="501650" cy="265113"/>
          </a:xfrm>
          <a:custGeom>
            <a:avLst/>
            <a:gdLst>
              <a:gd name="T0" fmla="*/ 0 w 463"/>
              <a:gd name="T1" fmla="*/ 225892302 h 132"/>
              <a:gd name="T2" fmla="*/ 132653378 w 463"/>
              <a:gd name="T3" fmla="*/ 0 h 132"/>
              <a:gd name="T4" fmla="*/ 443742489 w 463"/>
              <a:gd name="T5" fmla="*/ 112946151 h 132"/>
              <a:gd name="T6" fmla="*/ 543526391 w 463"/>
              <a:gd name="T7" fmla="*/ 532461389 h 132"/>
              <a:gd name="T8" fmla="*/ 0 60000 65536"/>
              <a:gd name="T9" fmla="*/ 0 60000 65536"/>
              <a:gd name="T10" fmla="*/ 0 60000 65536"/>
              <a:gd name="T11" fmla="*/ 0 60000 65536"/>
              <a:gd name="T12" fmla="*/ 0 w 463"/>
              <a:gd name="T13" fmla="*/ 0 h 132"/>
              <a:gd name="T14" fmla="*/ 463 w 463"/>
              <a:gd name="T15" fmla="*/ 132 h 1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3" h="132">
                <a:moveTo>
                  <a:pt x="0" y="56"/>
                </a:moveTo>
                <a:cubicBezTo>
                  <a:pt x="42" y="43"/>
                  <a:pt x="71" y="13"/>
                  <a:pt x="113" y="0"/>
                </a:cubicBezTo>
                <a:cubicBezTo>
                  <a:pt x="230" y="6"/>
                  <a:pt x="280" y="10"/>
                  <a:pt x="378" y="28"/>
                </a:cubicBezTo>
                <a:cubicBezTo>
                  <a:pt x="417" y="67"/>
                  <a:pt x="439" y="86"/>
                  <a:pt x="463" y="132"/>
                </a:cubicBez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6400800" y="1981200"/>
          <a:ext cx="22066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" name="ChemSketch" r:id="rId6" imgW="1292352" imgH="856488" progId="ACD.ChemSketch.20">
                  <p:embed/>
                </p:oleObj>
              </mc:Choice>
              <mc:Fallback>
                <p:oleObj name="ChemSketch" r:id="rId6" imgW="1292352" imgH="856488" progId="ACD.ChemSketch.20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981200"/>
                        <a:ext cx="220662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7772400" y="381000"/>
          <a:ext cx="74771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ChemSketch" r:id="rId8" imgW="277368" imgH="210312" progId="ACD.ChemSketch.20">
                  <p:embed/>
                </p:oleObj>
              </mc:Choice>
              <mc:Fallback>
                <p:oleObj name="ChemSketch" r:id="rId8" imgW="277368" imgH="210312" progId="ACD.ChemSketch.20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81000"/>
                        <a:ext cx="74771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001000" y="1066800"/>
            <a:ext cx="76200" cy="1752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52578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Text Box 15"/>
          <p:cNvSpPr txBox="1">
            <a:spLocks noChangeArrowheads="1"/>
          </p:cNvSpPr>
          <p:nvPr/>
        </p:nvSpPr>
        <p:spPr bwMode="auto">
          <a:xfrm>
            <a:off x="0" y="381000"/>
            <a:ext cx="7467600" cy="40011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Step </a:t>
            </a:r>
            <a:r>
              <a:rPr lang="en-US" sz="2000" b="1" dirty="0" smtClean="0"/>
              <a:t>3,4: </a:t>
            </a:r>
            <a:r>
              <a:rPr lang="en-US" sz="2000" b="1" dirty="0">
                <a:solidFill>
                  <a:srgbClr val="FF0066"/>
                </a:solidFill>
              </a:rPr>
              <a:t>attack of </a:t>
            </a:r>
            <a:r>
              <a:rPr lang="en-US" sz="2000" b="1" dirty="0" smtClean="0">
                <a:solidFill>
                  <a:srgbClr val="FF0066"/>
                </a:solidFill>
              </a:rPr>
              <a:t>H</a:t>
            </a:r>
            <a:r>
              <a:rPr lang="en-US" sz="2000" b="1" baseline="-25000" dirty="0" smtClean="0">
                <a:solidFill>
                  <a:srgbClr val="FF0066"/>
                </a:solidFill>
              </a:rPr>
              <a:t>3</a:t>
            </a:r>
            <a:r>
              <a:rPr lang="en-US" sz="2000" b="1" dirty="0" smtClean="0">
                <a:solidFill>
                  <a:srgbClr val="FF0066"/>
                </a:solidFill>
              </a:rPr>
              <a:t>O+ </a:t>
            </a:r>
            <a:r>
              <a:rPr lang="en-US" sz="2000" b="1" dirty="0">
                <a:solidFill>
                  <a:srgbClr val="FF0066"/>
                </a:solidFill>
              </a:rPr>
              <a:t>and ejection of Hg</a:t>
            </a:r>
            <a:r>
              <a:rPr lang="en-US" sz="2000" b="1" baseline="30000" dirty="0">
                <a:solidFill>
                  <a:srgbClr val="FF0066"/>
                </a:solidFill>
              </a:rPr>
              <a:t>2+ </a:t>
            </a:r>
            <a:r>
              <a:rPr lang="en-US" sz="2000" b="1" dirty="0">
                <a:solidFill>
                  <a:srgbClr val="FF0066"/>
                </a:solidFill>
              </a:rPr>
              <a:t>to </a:t>
            </a:r>
            <a:r>
              <a:rPr lang="en-US" sz="2000" b="1" dirty="0" smtClean="0">
                <a:solidFill>
                  <a:srgbClr val="FF0066"/>
                </a:solidFill>
              </a:rPr>
              <a:t>form </a:t>
            </a:r>
            <a:r>
              <a:rPr lang="en-US" sz="2000" b="1" dirty="0" err="1">
                <a:solidFill>
                  <a:srgbClr val="FF0066"/>
                </a:solidFill>
              </a:rPr>
              <a:t>enol</a:t>
            </a:r>
            <a:endParaRPr lang="en-US" sz="2000" b="1" dirty="0">
              <a:solidFill>
                <a:srgbClr val="FF0066"/>
              </a:solidFill>
            </a:endParaRP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7162800" y="2286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b="1" dirty="0" err="1">
                <a:solidFill>
                  <a:srgbClr val="FF0066"/>
                </a:solidFill>
              </a:rPr>
              <a:t>enol</a:t>
            </a: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0" y="3200400"/>
            <a:ext cx="8153400" cy="40011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Step </a:t>
            </a:r>
            <a:r>
              <a:rPr lang="en-US" sz="2000" b="1" dirty="0" smtClean="0"/>
              <a:t>5: </a:t>
            </a:r>
            <a:r>
              <a:rPr lang="en-US" sz="2000" b="1" dirty="0">
                <a:solidFill>
                  <a:srgbClr val="FF0066"/>
                </a:solidFill>
              </a:rPr>
              <a:t>acid-catalyzed </a:t>
            </a:r>
            <a:r>
              <a:rPr lang="en-US" sz="2000" b="1" dirty="0" err="1">
                <a:solidFill>
                  <a:srgbClr val="FF0066"/>
                </a:solidFill>
              </a:rPr>
              <a:t>keto</a:t>
            </a:r>
            <a:r>
              <a:rPr lang="en-US" sz="2000" b="1" dirty="0">
                <a:solidFill>
                  <a:srgbClr val="FF0066"/>
                </a:solidFill>
              </a:rPr>
              <a:t> shift  </a:t>
            </a:r>
            <a:r>
              <a:rPr lang="en-US" sz="2000" b="1" dirty="0" smtClean="0">
                <a:solidFill>
                  <a:srgbClr val="FF0066"/>
                </a:solidFill>
              </a:rPr>
              <a:t>(p. 370 Carey…not in </a:t>
            </a:r>
            <a:r>
              <a:rPr lang="en-US" sz="2000" b="1" dirty="0" err="1" smtClean="0">
                <a:solidFill>
                  <a:srgbClr val="FF0066"/>
                </a:solidFill>
              </a:rPr>
              <a:t>McMurry</a:t>
            </a:r>
            <a:r>
              <a:rPr lang="en-US" sz="2000" b="1" dirty="0" smtClean="0">
                <a:solidFill>
                  <a:srgbClr val="FF0066"/>
                </a:solidFill>
              </a:rPr>
              <a:t>)</a:t>
            </a:r>
            <a:endParaRPr lang="en-US" sz="2000" b="1" dirty="0">
              <a:solidFill>
                <a:srgbClr val="FF0066"/>
              </a:solidFill>
            </a:endParaRPr>
          </a:p>
        </p:txBody>
      </p:sp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3505200" y="4343400"/>
          <a:ext cx="2590800" cy="178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ChemSketch" r:id="rId10" imgW="1386840" imgH="957072" progId="ACD.ChemSketch.20">
                  <p:embed/>
                </p:oleObj>
              </mc:Choice>
              <mc:Fallback>
                <p:oleObj name="ChemSketch" r:id="rId10" imgW="1386840" imgH="957072" progId="ACD.ChemSketch.20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343400"/>
                        <a:ext cx="2590800" cy="178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1" name="Line 23"/>
          <p:cNvSpPr>
            <a:spLocks noChangeShapeType="1"/>
          </p:cNvSpPr>
          <p:nvPr/>
        </p:nvSpPr>
        <p:spPr bwMode="auto">
          <a:xfrm flipH="1">
            <a:off x="4419600" y="5486400"/>
            <a:ext cx="152400" cy="304800"/>
          </a:xfrm>
          <a:prstGeom prst="lin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Freeform 24"/>
          <p:cNvSpPr>
            <a:spLocks/>
          </p:cNvSpPr>
          <p:nvPr/>
        </p:nvSpPr>
        <p:spPr bwMode="auto">
          <a:xfrm>
            <a:off x="3962400" y="5334000"/>
            <a:ext cx="439738" cy="381000"/>
          </a:xfrm>
          <a:custGeom>
            <a:avLst/>
            <a:gdLst>
              <a:gd name="T0" fmla="*/ 1453905826 w 133"/>
              <a:gd name="T1" fmla="*/ 0 h 312"/>
              <a:gd name="T2" fmla="*/ 623102054 w 133"/>
              <a:gd name="T3" fmla="*/ 84999640 h 312"/>
              <a:gd name="T4" fmla="*/ 109316223 w 133"/>
              <a:gd name="T5" fmla="*/ 465259586 h 312"/>
              <a:gd name="T6" fmla="*/ 0 60000 65536"/>
              <a:gd name="T7" fmla="*/ 0 60000 65536"/>
              <a:gd name="T8" fmla="*/ 0 60000 65536"/>
              <a:gd name="T9" fmla="*/ 0 w 133"/>
              <a:gd name="T10" fmla="*/ 0 h 312"/>
              <a:gd name="T11" fmla="*/ 133 w 133"/>
              <a:gd name="T12" fmla="*/ 312 h 3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" h="312">
                <a:moveTo>
                  <a:pt x="133" y="0"/>
                </a:moveTo>
                <a:cubicBezTo>
                  <a:pt x="98" y="13"/>
                  <a:pt x="88" y="36"/>
                  <a:pt x="57" y="57"/>
                </a:cubicBezTo>
                <a:cubicBezTo>
                  <a:pt x="0" y="145"/>
                  <a:pt x="10" y="206"/>
                  <a:pt x="10" y="312"/>
                </a:cubicBezTo>
              </a:path>
            </a:pathLst>
          </a:custGeom>
          <a:noFill/>
          <a:ln w="349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352800" y="5486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7435" name="Object 27"/>
          <p:cNvGraphicFramePr>
            <a:graphicFrameLocks noChangeAspect="1"/>
          </p:cNvGraphicFramePr>
          <p:nvPr/>
        </p:nvGraphicFramePr>
        <p:xfrm>
          <a:off x="6934200" y="4495800"/>
          <a:ext cx="21336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ChemSketch" r:id="rId12" imgW="1347216" imgH="838200" progId="ACD.ChemSketch.20">
                  <p:embed/>
                </p:oleObj>
              </mc:Choice>
              <mc:Fallback>
                <p:oleObj name="ChemSketch" r:id="rId12" imgW="1347216" imgH="838200" progId="ACD.ChemSketch.20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495800"/>
                        <a:ext cx="21336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6" name="Object 28"/>
          <p:cNvGraphicFramePr>
            <a:graphicFrameLocks noChangeAspect="1"/>
          </p:cNvGraphicFramePr>
          <p:nvPr/>
        </p:nvGraphicFramePr>
        <p:xfrm>
          <a:off x="6477000" y="5943600"/>
          <a:ext cx="3873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ChemSketch" r:id="rId14" imgW="298704" imgH="411480" progId="ACD.ChemSketch.20">
                  <p:embed/>
                </p:oleObj>
              </mc:Choice>
              <mc:Fallback>
                <p:oleObj name="ChemSketch" r:id="rId14" imgW="298704" imgH="411480" progId="ACD.ChemSketch.20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943600"/>
                        <a:ext cx="3873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7" name="Line 29"/>
          <p:cNvSpPr>
            <a:spLocks noChangeShapeType="1"/>
          </p:cNvSpPr>
          <p:nvPr/>
        </p:nvSpPr>
        <p:spPr bwMode="auto">
          <a:xfrm flipH="1">
            <a:off x="6858000" y="5715000"/>
            <a:ext cx="22860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6400800" y="533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7239000" y="6019800"/>
            <a:ext cx="1905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Final keto form</a:t>
            </a:r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3124200" y="2057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3200400" y="1981200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304800" y="914400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C-Hg</a:t>
            </a:r>
            <a:r>
              <a:rPr lang="en-US" baseline="30000" dirty="0"/>
              <a:t>+ </a:t>
            </a:r>
            <a:r>
              <a:rPr lang="en-US" dirty="0"/>
              <a:t>bond transfers electrons to make C-</a:t>
            </a:r>
            <a:r>
              <a:rPr lang="en-US" b="1" dirty="0"/>
              <a:t>H</a:t>
            </a:r>
            <a:r>
              <a:rPr lang="en-US" dirty="0"/>
              <a:t> on </a:t>
            </a:r>
            <a:r>
              <a:rPr lang="en-US" dirty="0" err="1"/>
              <a:t>alkenyl</a:t>
            </a:r>
            <a:r>
              <a:rPr lang="en-US" dirty="0"/>
              <a:t> </a:t>
            </a:r>
            <a:r>
              <a:rPr lang="en-US" dirty="0" err="1"/>
              <a:t>cation</a:t>
            </a:r>
            <a:r>
              <a:rPr lang="en-US" dirty="0"/>
              <a:t>. returning Hg</a:t>
            </a:r>
            <a:r>
              <a:rPr lang="en-US" baseline="30000" dirty="0"/>
              <a:t>+</a:t>
            </a:r>
            <a:r>
              <a:rPr lang="en-US" dirty="0">
                <a:sym typeface="Wingdings" pitchFamily="2" charset="2"/>
              </a:rPr>
              <a:t>Hg</a:t>
            </a:r>
            <a:r>
              <a:rPr lang="en-US" baseline="30000" dirty="0">
                <a:sym typeface="Wingdings" pitchFamily="2" charset="2"/>
              </a:rPr>
              <a:t>2+ 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>
                <a:sym typeface="Wingdings" pitchFamily="2" charset="2"/>
              </a:rPr>
              <a:t>dissolving the Hg-C </a:t>
            </a:r>
            <a:r>
              <a:rPr lang="en-US" dirty="0" smtClean="0">
                <a:sym typeface="Wingdings" pitchFamily="2" charset="2"/>
              </a:rPr>
              <a:t>bond and expelling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  <a:endParaRPr lang="en-US" dirty="0"/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381000" y="3657600"/>
            <a:ext cx="7772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1) </a:t>
            </a:r>
            <a:r>
              <a:rPr lang="en-US" sz="1600" dirty="0"/>
              <a:t> electrons are attracted to H</a:t>
            </a:r>
            <a:r>
              <a:rPr lang="en-US" sz="1600" baseline="30000" dirty="0"/>
              <a:t>+ </a:t>
            </a:r>
            <a:r>
              <a:rPr lang="en-US" sz="1600" dirty="0" smtClean="0"/>
              <a:t>in second H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O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  </a:t>
            </a:r>
            <a:r>
              <a:rPr lang="en-US" sz="1600" dirty="0"/>
              <a:t>and form C-H; pi bond begins to dissolve; </a:t>
            </a:r>
            <a:r>
              <a:rPr lang="en-US" sz="1600" dirty="0" smtClean="0"/>
              <a:t> 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O </a:t>
            </a:r>
            <a:r>
              <a:rPr lang="en-US" sz="1600" dirty="0"/>
              <a:t>wanders </a:t>
            </a:r>
            <a:r>
              <a:rPr lang="en-US" sz="1600" dirty="0" smtClean="0"/>
              <a:t>off </a:t>
            </a:r>
            <a:r>
              <a:rPr lang="en-US" sz="1600" dirty="0"/>
              <a:t>and </a:t>
            </a:r>
            <a:r>
              <a:rPr lang="en-US" sz="1600" dirty="0" smtClean="0"/>
              <a:t>leaves H and +</a:t>
            </a:r>
            <a:endParaRPr lang="en-US" sz="1600" baseline="30000" dirty="0"/>
          </a:p>
        </p:txBody>
      </p:sp>
      <p:sp>
        <p:nvSpPr>
          <p:cNvPr id="17445" name="Freeform 37"/>
          <p:cNvSpPr>
            <a:spLocks/>
          </p:cNvSpPr>
          <p:nvPr/>
        </p:nvSpPr>
        <p:spPr bwMode="auto">
          <a:xfrm>
            <a:off x="2286000" y="5410200"/>
            <a:ext cx="304800" cy="228600"/>
          </a:xfrm>
          <a:custGeom>
            <a:avLst/>
            <a:gdLst>
              <a:gd name="T0" fmla="*/ 383063695 w 152"/>
              <a:gd name="T1" fmla="*/ 362902445 h 144"/>
              <a:gd name="T2" fmla="*/ 20161248 w 152"/>
              <a:gd name="T3" fmla="*/ 120967498 h 144"/>
              <a:gd name="T4" fmla="*/ 262096244 w 152"/>
              <a:gd name="T5" fmla="*/ 0 h 144"/>
              <a:gd name="T6" fmla="*/ 0 60000 65536"/>
              <a:gd name="T7" fmla="*/ 0 60000 65536"/>
              <a:gd name="T8" fmla="*/ 0 60000 65536"/>
              <a:gd name="T9" fmla="*/ 0 w 152"/>
              <a:gd name="T10" fmla="*/ 0 h 144"/>
              <a:gd name="T11" fmla="*/ 152 w 15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44">
                <a:moveTo>
                  <a:pt x="152" y="144"/>
                </a:moveTo>
                <a:cubicBezTo>
                  <a:pt x="84" y="108"/>
                  <a:pt x="16" y="72"/>
                  <a:pt x="8" y="48"/>
                </a:cubicBezTo>
                <a:cubicBezTo>
                  <a:pt x="0" y="24"/>
                  <a:pt x="52" y="12"/>
                  <a:pt x="10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2590800" y="4800600"/>
            <a:ext cx="228600" cy="838200"/>
          </a:xfrm>
          <a:prstGeom prst="line">
            <a:avLst/>
          </a:prstGeom>
          <a:noFill/>
          <a:ln w="412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H="1">
            <a:off x="2286000" y="5562600"/>
            <a:ext cx="152400" cy="228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 flipH="1" flipV="1">
            <a:off x="2286000" y="55626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9" name="Freeform 41"/>
          <p:cNvSpPr>
            <a:spLocks/>
          </p:cNvSpPr>
          <p:nvPr/>
        </p:nvSpPr>
        <p:spPr bwMode="auto">
          <a:xfrm>
            <a:off x="1828800" y="4229100"/>
            <a:ext cx="457200" cy="1333500"/>
          </a:xfrm>
          <a:custGeom>
            <a:avLst/>
            <a:gdLst>
              <a:gd name="T0" fmla="*/ 725804891 w 288"/>
              <a:gd name="T1" fmla="*/ 302418761 h 840"/>
              <a:gd name="T2" fmla="*/ 241934997 w 288"/>
              <a:gd name="T3" fmla="*/ 302418761 h 840"/>
              <a:gd name="T4" fmla="*/ 0 w 288"/>
              <a:gd name="T5" fmla="*/ 2116931428 h 840"/>
              <a:gd name="T6" fmla="*/ 0 60000 65536"/>
              <a:gd name="T7" fmla="*/ 0 60000 65536"/>
              <a:gd name="T8" fmla="*/ 0 60000 65536"/>
              <a:gd name="T9" fmla="*/ 0 w 288"/>
              <a:gd name="T10" fmla="*/ 0 h 840"/>
              <a:gd name="T11" fmla="*/ 288 w 288"/>
              <a:gd name="T12" fmla="*/ 840 h 8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840">
                <a:moveTo>
                  <a:pt x="288" y="120"/>
                </a:moveTo>
                <a:cubicBezTo>
                  <a:pt x="216" y="60"/>
                  <a:pt x="144" y="0"/>
                  <a:pt x="96" y="120"/>
                </a:cubicBezTo>
                <a:cubicBezTo>
                  <a:pt x="48" y="240"/>
                  <a:pt x="24" y="540"/>
                  <a:pt x="0" y="840"/>
                </a:cubicBezTo>
              </a:path>
            </a:pathLst>
          </a:custGeom>
          <a:noFill/>
          <a:ln w="9525" cap="flat">
            <a:solidFill>
              <a:srgbClr val="3366FF"/>
            </a:solidFill>
            <a:prstDash val="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152400" y="63246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2) </a:t>
            </a:r>
            <a:r>
              <a:rPr lang="en-US" sz="1600" dirty="0" smtClean="0"/>
              <a:t>+ on </a:t>
            </a:r>
            <a:r>
              <a:rPr lang="en-US" sz="1600" dirty="0"/>
              <a:t>OH </a:t>
            </a:r>
            <a:r>
              <a:rPr lang="en-US" sz="1600" dirty="0" smtClean="0"/>
              <a:t>carbon migrates </a:t>
            </a:r>
            <a:r>
              <a:rPr lang="en-US" sz="1600" dirty="0"/>
              <a:t>to </a:t>
            </a:r>
            <a:r>
              <a:rPr lang="en-US" sz="1600" dirty="0" smtClean="0"/>
              <a:t>H of OH </a:t>
            </a:r>
            <a:r>
              <a:rPr lang="en-US" sz="1600" dirty="0"/>
              <a:t>and then breaks off as H+, allowing transfer of O-H electrons to form C=O </a:t>
            </a:r>
            <a:r>
              <a:rPr lang="en-US" sz="1600" dirty="0">
                <a:sym typeface="Symbol" pitchFamily="18" charset="2"/>
              </a:rPr>
              <a:t> </a:t>
            </a:r>
            <a:r>
              <a:rPr lang="en-US" sz="1600" dirty="0" smtClean="0">
                <a:sym typeface="Symbol" pitchFamily="18" charset="2"/>
              </a:rPr>
              <a:t>bond </a:t>
            </a:r>
            <a:r>
              <a:rPr lang="en-US" sz="1400" dirty="0" smtClean="0">
                <a:sym typeface="Symbol" pitchFamily="18" charset="2"/>
              </a:rPr>
              <a:t>(or…lone pair on O forms pi bond and H-O bond compensates by breaking)</a:t>
            </a:r>
            <a:endParaRPr lang="en-US" sz="1400" dirty="0">
              <a:sym typeface="Symbol" pitchFamily="18" charset="2"/>
            </a:endParaRP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6400" y="5486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ym typeface="Symbol" pitchFamily="18" charset="2"/>
              </a:rPr>
              <a:t>+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3733800" y="579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+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95800" y="25146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baseline="30000" dirty="0" smtClean="0"/>
              <a:t>+</a:t>
            </a:r>
            <a:r>
              <a:rPr lang="en-US" sz="3200" dirty="0" smtClean="0"/>
              <a:t>H</a:t>
            </a:r>
            <a:r>
              <a:rPr lang="en-US" sz="3200" b="1" dirty="0" smtClean="0"/>
              <a:t>-</a:t>
            </a:r>
            <a:r>
              <a:rPr lang="en-US" b="1" dirty="0" smtClean="0"/>
              <a:t>OH</a:t>
            </a:r>
            <a:r>
              <a:rPr lang="en-US" b="1" baseline="-25000" dirty="0" smtClean="0"/>
              <a:t>2</a:t>
            </a:r>
            <a:endParaRPr lang="en-US" b="1" dirty="0"/>
          </a:p>
        </p:txBody>
      </p:sp>
      <p:sp>
        <p:nvSpPr>
          <p:cNvPr id="42" name="Freeform 41"/>
          <p:cNvSpPr/>
          <p:nvPr/>
        </p:nvSpPr>
        <p:spPr>
          <a:xfrm>
            <a:off x="3916392" y="1631830"/>
            <a:ext cx="808008" cy="958970"/>
          </a:xfrm>
          <a:custGeom>
            <a:avLst/>
            <a:gdLst>
              <a:gd name="connsiteX0" fmla="*/ 638355 w 694427"/>
              <a:gd name="connsiteY0" fmla="*/ 878457 h 878457"/>
              <a:gd name="connsiteX1" fmla="*/ 612476 w 694427"/>
              <a:gd name="connsiteY1" fmla="*/ 585159 h 878457"/>
              <a:gd name="connsiteX2" fmla="*/ 146650 w 694427"/>
              <a:gd name="connsiteY2" fmla="*/ 93453 h 878457"/>
              <a:gd name="connsiteX3" fmla="*/ 0 w 694427"/>
              <a:gd name="connsiteY3" fmla="*/ 24442 h 87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427" h="878457">
                <a:moveTo>
                  <a:pt x="638355" y="878457"/>
                </a:moveTo>
                <a:cubicBezTo>
                  <a:pt x="666391" y="797225"/>
                  <a:pt x="694427" y="715993"/>
                  <a:pt x="612476" y="585159"/>
                </a:cubicBezTo>
                <a:cubicBezTo>
                  <a:pt x="530525" y="454325"/>
                  <a:pt x="248729" y="186906"/>
                  <a:pt x="146650" y="93453"/>
                </a:cubicBezTo>
                <a:cubicBezTo>
                  <a:pt x="44571" y="0"/>
                  <a:pt x="0" y="24442"/>
                  <a:pt x="0" y="24442"/>
                </a:cubicBezTo>
              </a:path>
            </a:pathLst>
          </a:custGeom>
          <a:ln w="22225">
            <a:solidFill>
              <a:srgbClr val="0070C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8305800" y="1295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OH</a:t>
            </a:r>
            <a:r>
              <a:rPr lang="en-US" b="1" baseline="-25000" dirty="0" smtClean="0"/>
              <a:t>2</a:t>
            </a:r>
            <a:endParaRPr lang="en-US" b="1" baseline="30000" dirty="0" smtClean="0"/>
          </a:p>
          <a:p>
            <a:r>
              <a:rPr lang="en-US" baseline="30000" dirty="0" smtClean="0"/>
              <a:t>(water)</a:t>
            </a:r>
            <a:endParaRPr lang="en-US" dirty="0"/>
          </a:p>
        </p:txBody>
      </p:sp>
      <p:sp>
        <p:nvSpPr>
          <p:cNvPr id="48" name="Freeform 47"/>
          <p:cNvSpPr/>
          <p:nvPr/>
        </p:nvSpPr>
        <p:spPr>
          <a:xfrm>
            <a:off x="4951562" y="2464279"/>
            <a:ext cx="250166" cy="192657"/>
          </a:xfrm>
          <a:custGeom>
            <a:avLst/>
            <a:gdLst>
              <a:gd name="connsiteX0" fmla="*/ 0 w 250166"/>
              <a:gd name="connsiteY0" fmla="*/ 192657 h 192657"/>
              <a:gd name="connsiteX1" fmla="*/ 60385 w 250166"/>
              <a:gd name="connsiteY1" fmla="*/ 28755 h 192657"/>
              <a:gd name="connsiteX2" fmla="*/ 138023 w 250166"/>
              <a:gd name="connsiteY2" fmla="*/ 20129 h 192657"/>
              <a:gd name="connsiteX3" fmla="*/ 250166 w 250166"/>
              <a:gd name="connsiteY3" fmla="*/ 89140 h 19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166" h="192657">
                <a:moveTo>
                  <a:pt x="0" y="192657"/>
                </a:moveTo>
                <a:cubicBezTo>
                  <a:pt x="18690" y="125083"/>
                  <a:pt x="37381" y="57510"/>
                  <a:pt x="60385" y="28755"/>
                </a:cubicBezTo>
                <a:cubicBezTo>
                  <a:pt x="83389" y="0"/>
                  <a:pt x="106393" y="10065"/>
                  <a:pt x="138023" y="20129"/>
                </a:cubicBezTo>
                <a:cubicBezTo>
                  <a:pt x="169653" y="30193"/>
                  <a:pt x="209909" y="59666"/>
                  <a:pt x="250166" y="89140"/>
                </a:cubicBezTo>
              </a:path>
            </a:pathLst>
          </a:cu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057400" y="4267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(+) </a:t>
            </a:r>
            <a:r>
              <a:rPr lang="en-US" sz="2400" b="1" dirty="0" smtClean="0"/>
              <a:t>H</a:t>
            </a:r>
            <a:r>
              <a:rPr lang="en-US" dirty="0" smtClean="0"/>
              <a:t>-OH</a:t>
            </a:r>
            <a:r>
              <a:rPr lang="en-US" baseline="-25000" dirty="0" smtClean="0"/>
              <a:t>2</a:t>
            </a:r>
            <a:endParaRPr lang="en-US" dirty="0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1219200" y="5029200"/>
          <a:ext cx="2112369" cy="1271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ChemSketch" r:id="rId16" imgW="1264920" imgH="734568" progId="ACD.ChemSketch.20">
                  <p:embed/>
                </p:oleObj>
              </mc:Choice>
              <mc:Fallback>
                <p:oleObj name="ChemSketch" r:id="rId16" imgW="1264920" imgH="734568" progId="ACD.ChemSketch.20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029200"/>
                        <a:ext cx="2112369" cy="1271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5943600" y="419100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4156364" y="5791200"/>
            <a:ext cx="491324" cy="320518"/>
          </a:xfrm>
          <a:custGeom>
            <a:avLst/>
            <a:gdLst>
              <a:gd name="connsiteX0" fmla="*/ 0 w 491324"/>
              <a:gd name="connsiteY0" fmla="*/ 193964 h 320518"/>
              <a:gd name="connsiteX1" fmla="*/ 180109 w 491324"/>
              <a:gd name="connsiteY1" fmla="*/ 318655 h 320518"/>
              <a:gd name="connsiteX2" fmla="*/ 471054 w 491324"/>
              <a:gd name="connsiteY2" fmla="*/ 249382 h 320518"/>
              <a:gd name="connsiteX3" fmla="*/ 443345 w 491324"/>
              <a:gd name="connsiteY3" fmla="*/ 0 h 32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324" h="320518">
                <a:moveTo>
                  <a:pt x="0" y="193964"/>
                </a:moveTo>
                <a:cubicBezTo>
                  <a:pt x="50800" y="251691"/>
                  <a:pt x="101600" y="309419"/>
                  <a:pt x="180109" y="318655"/>
                </a:cubicBezTo>
                <a:cubicBezTo>
                  <a:pt x="258618" y="327891"/>
                  <a:pt x="427181" y="302491"/>
                  <a:pt x="471054" y="249382"/>
                </a:cubicBezTo>
                <a:cubicBezTo>
                  <a:pt x="514927" y="196273"/>
                  <a:pt x="479136" y="98136"/>
                  <a:pt x="443345" y="0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7" grpId="0" animBg="1"/>
      <p:bldP spid="17421" grpId="0" animBg="1"/>
      <p:bldP spid="17421" grpId="1" animBg="1"/>
      <p:bldP spid="17422" grpId="0" animBg="1"/>
      <p:bldP spid="17424" grpId="0"/>
      <p:bldP spid="17428" grpId="0" animBg="1"/>
      <p:bldP spid="17431" grpId="0" animBg="1"/>
      <p:bldP spid="17432" grpId="0" animBg="1"/>
      <p:bldP spid="17433" grpId="0" animBg="1"/>
      <p:bldP spid="17437" grpId="0" animBg="1"/>
      <p:bldP spid="17437" grpId="1" animBg="1"/>
      <p:bldP spid="17438" grpId="0" animBg="1"/>
      <p:bldP spid="17439" grpId="0" animBg="1"/>
      <p:bldP spid="17441" grpId="0" animBg="1"/>
      <p:bldP spid="17442" grpId="0" animBg="1"/>
      <p:bldP spid="17443" grpId="0"/>
      <p:bldP spid="17444" grpId="0"/>
      <p:bldP spid="17445" grpId="0" animBg="1"/>
      <p:bldP spid="17446" grpId="0" animBg="1"/>
      <p:bldP spid="17447" grpId="0" animBg="1"/>
      <p:bldP spid="17448" grpId="0" animBg="1"/>
      <p:bldP spid="17449" grpId="0" animBg="1"/>
      <p:bldP spid="17450" grpId="0"/>
      <p:bldP spid="17451" grpId="0"/>
      <p:bldP spid="17451" grpId="1"/>
      <p:bldP spid="17452" grpId="0"/>
      <p:bldP spid="42" grpId="0" animBg="1"/>
      <p:bldP spid="43" grpId="0"/>
      <p:bldP spid="48" grpId="0" animBg="1"/>
      <p:bldP spid="50" grpId="0"/>
      <p:bldP spid="51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685800" y="2819400"/>
          <a:ext cx="7593703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ChemSketch" r:id="rId4" imgW="4779264" imgH="1118616" progId="ACD.ChemSketch.20">
                  <p:embed/>
                </p:oleObj>
              </mc:Choice>
              <mc:Fallback>
                <p:oleObj name="ChemSketch" r:id="rId4" imgW="4779264" imgH="1118616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19400"/>
                        <a:ext cx="7593703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eform 3"/>
          <p:cNvSpPr/>
          <p:nvPr/>
        </p:nvSpPr>
        <p:spPr>
          <a:xfrm>
            <a:off x="2286000" y="3352800"/>
            <a:ext cx="280358" cy="319178"/>
          </a:xfrm>
          <a:custGeom>
            <a:avLst/>
            <a:gdLst>
              <a:gd name="connsiteX0" fmla="*/ 99204 w 280358"/>
              <a:gd name="connsiteY0" fmla="*/ 0 h 319178"/>
              <a:gd name="connsiteX1" fmla="*/ 30192 w 280358"/>
              <a:gd name="connsiteY1" fmla="*/ 146649 h 319178"/>
              <a:gd name="connsiteX2" fmla="*/ 280358 w 280358"/>
              <a:gd name="connsiteY2" fmla="*/ 319178 h 3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358" h="319178">
                <a:moveTo>
                  <a:pt x="99204" y="0"/>
                </a:moveTo>
                <a:cubicBezTo>
                  <a:pt x="49602" y="46726"/>
                  <a:pt x="0" y="93453"/>
                  <a:pt x="30192" y="146649"/>
                </a:cubicBezTo>
                <a:cubicBezTo>
                  <a:pt x="60384" y="199845"/>
                  <a:pt x="280358" y="319178"/>
                  <a:pt x="280358" y="319178"/>
                </a:cubicBezTo>
              </a:path>
            </a:pathLst>
          </a:custGeom>
          <a:ln w="603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247900" y="3543300"/>
            <a:ext cx="609600" cy="7620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981200" y="3200400"/>
            <a:ext cx="219974" cy="84826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1981200" y="3200400"/>
            <a:ext cx="304800" cy="76200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2209800" y="4038600"/>
            <a:ext cx="304800" cy="228600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2286000" y="4038600"/>
            <a:ext cx="304800" cy="228600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28600" y="0"/>
            <a:ext cx="8991600" cy="1446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3) </a:t>
            </a:r>
            <a:r>
              <a:rPr lang="en-US" sz="2400" b="1" dirty="0">
                <a:solidFill>
                  <a:schemeClr val="accent2"/>
                </a:solidFill>
              </a:rPr>
              <a:t>Formation of gem </a:t>
            </a:r>
            <a:r>
              <a:rPr lang="en-US" sz="2400" b="1" dirty="0" err="1">
                <a:solidFill>
                  <a:schemeClr val="accent2"/>
                </a:solidFill>
              </a:rPr>
              <a:t>dihalide</a:t>
            </a:r>
            <a:r>
              <a:rPr lang="en-US" sz="2400" b="1" dirty="0">
                <a:solidFill>
                  <a:schemeClr val="accent2"/>
                </a:solidFill>
              </a:rPr>
              <a:t> formation from reaction of alkyne from </a:t>
            </a:r>
            <a:r>
              <a:rPr lang="en-US" sz="2400" b="1" dirty="0" smtClean="0">
                <a:solidFill>
                  <a:schemeClr val="accent2"/>
                </a:solidFill>
              </a:rPr>
              <a:t>2HX: an </a:t>
            </a:r>
            <a:r>
              <a:rPr lang="en-US" sz="2400" b="1" smtClean="0">
                <a:solidFill>
                  <a:schemeClr val="accent2"/>
                </a:solidFill>
              </a:rPr>
              <a:t>`incomplete’ one ???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hlink"/>
                </a:solidFill>
              </a:rPr>
              <a:t>(</a:t>
            </a:r>
            <a:r>
              <a:rPr lang="en-US" sz="2400" b="1" dirty="0" smtClean="0"/>
              <a:t> </a:t>
            </a:r>
            <a:r>
              <a:rPr lang="en-US" sz="1600" b="1" dirty="0" smtClean="0"/>
              <a:t>from pg 258 of your text , </a:t>
            </a:r>
            <a:r>
              <a:rPr lang="en-US" sz="1600" b="1" dirty="0" err="1" smtClean="0"/>
              <a:t>McMurry</a:t>
            </a:r>
            <a:r>
              <a:rPr lang="en-US" sz="1600" b="1" dirty="0" smtClean="0"/>
              <a:t> side steps the </a:t>
            </a:r>
            <a:r>
              <a:rPr lang="en-US" sz="1600" b="1" dirty="0" err="1" smtClean="0"/>
              <a:t>dihalide</a:t>
            </a:r>
            <a:r>
              <a:rPr lang="en-US" sz="1600" b="1" dirty="0" smtClean="0"/>
              <a:t> mechanism )</a:t>
            </a:r>
            <a:endParaRPr lang="en-US" sz="1600" b="1" dirty="0"/>
          </a:p>
        </p:txBody>
      </p:sp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914400" y="1371600"/>
          <a:ext cx="6858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5" name="ChemSketch" r:id="rId6" imgW="4599432" imgH="890016" progId="ACD.ChemSketch.20">
                  <p:embed/>
                </p:oleObj>
              </mc:Choice>
              <mc:Fallback>
                <p:oleObj name="ChemSketch" r:id="rId6" imgW="4599432" imgH="890016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68580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200400" y="1447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/>
              <a:t>Overall reaction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" y="24384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1a: vinyl </a:t>
            </a:r>
            <a:r>
              <a:rPr lang="en-US" dirty="0" err="1" smtClean="0"/>
              <a:t>carbocation</a:t>
            </a:r>
            <a:r>
              <a:rPr lang="en-US" dirty="0" smtClean="0"/>
              <a:t> forms (text)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3400" y="4724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1b: lone pair from Br- forms C-Br bond  to </a:t>
            </a:r>
            <a:r>
              <a:rPr lang="en-US" dirty="0" err="1" smtClean="0"/>
              <a:t>carbocation</a:t>
            </a:r>
            <a:r>
              <a:rPr lang="en-US" dirty="0" smtClean="0"/>
              <a:t> side (text)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1905000" y="6096000"/>
            <a:ext cx="303363" cy="448574"/>
          </a:xfrm>
          <a:custGeom>
            <a:avLst/>
            <a:gdLst>
              <a:gd name="connsiteX0" fmla="*/ 303363 w 303363"/>
              <a:gd name="connsiteY0" fmla="*/ 448574 h 448574"/>
              <a:gd name="connsiteX1" fmla="*/ 27317 w 303363"/>
              <a:gd name="connsiteY1" fmla="*/ 284672 h 448574"/>
              <a:gd name="connsiteX2" fmla="*/ 139461 w 303363"/>
              <a:gd name="connsiteY2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3363" h="448574">
                <a:moveTo>
                  <a:pt x="303363" y="448574"/>
                </a:moveTo>
                <a:cubicBezTo>
                  <a:pt x="178998" y="404004"/>
                  <a:pt x="54634" y="359434"/>
                  <a:pt x="27317" y="284672"/>
                </a:cubicBezTo>
                <a:cubicBezTo>
                  <a:pt x="0" y="209910"/>
                  <a:pt x="69730" y="104955"/>
                  <a:pt x="139461" y="0"/>
                </a:cubicBezTo>
              </a:path>
            </a:pathLst>
          </a:cu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133600" y="5715000"/>
            <a:ext cx="304800" cy="83820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2024332" y="4040038"/>
            <a:ext cx="270294" cy="350807"/>
          </a:xfrm>
          <a:custGeom>
            <a:avLst/>
            <a:gdLst>
              <a:gd name="connsiteX0" fmla="*/ 270294 w 270294"/>
              <a:gd name="connsiteY0" fmla="*/ 31630 h 350807"/>
              <a:gd name="connsiteX1" fmla="*/ 132272 w 270294"/>
              <a:gd name="connsiteY1" fmla="*/ 14377 h 350807"/>
              <a:gd name="connsiteX2" fmla="*/ 20128 w 270294"/>
              <a:gd name="connsiteY2" fmla="*/ 117894 h 350807"/>
              <a:gd name="connsiteX3" fmla="*/ 11502 w 270294"/>
              <a:gd name="connsiteY3" fmla="*/ 281796 h 350807"/>
              <a:gd name="connsiteX4" fmla="*/ 54634 w 270294"/>
              <a:gd name="connsiteY4" fmla="*/ 350807 h 35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294" h="350807">
                <a:moveTo>
                  <a:pt x="270294" y="31630"/>
                </a:moveTo>
                <a:cubicBezTo>
                  <a:pt x="222130" y="15815"/>
                  <a:pt x="173966" y="0"/>
                  <a:pt x="132272" y="14377"/>
                </a:cubicBezTo>
                <a:cubicBezTo>
                  <a:pt x="90578" y="28754"/>
                  <a:pt x="40256" y="73324"/>
                  <a:pt x="20128" y="117894"/>
                </a:cubicBezTo>
                <a:cubicBezTo>
                  <a:pt x="0" y="162464"/>
                  <a:pt x="5751" y="242977"/>
                  <a:pt x="11502" y="281796"/>
                </a:cubicBezTo>
                <a:cubicBezTo>
                  <a:pt x="17253" y="320615"/>
                  <a:pt x="54634" y="350807"/>
                  <a:pt x="54634" y="350807"/>
                </a:cubicBezTo>
              </a:path>
            </a:pathLst>
          </a:custGeom>
          <a:ln w="44450">
            <a:solidFill>
              <a:schemeClr val="tx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564" name="Object 36"/>
          <p:cNvGraphicFramePr>
            <a:graphicFrameLocks noChangeAspect="1"/>
          </p:cNvGraphicFramePr>
          <p:nvPr/>
        </p:nvGraphicFramePr>
        <p:xfrm>
          <a:off x="1600200" y="5105400"/>
          <a:ext cx="692552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6" name="ChemSketch" r:id="rId8" imgW="5181480" imgH="1310760" progId="ACD.ChemSketch.20">
                  <p:embed/>
                </p:oleObj>
              </mc:Choice>
              <mc:Fallback>
                <p:oleObj name="ChemSketch" r:id="rId8" imgW="5181480" imgH="1310760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105400"/>
                        <a:ext cx="6925529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/>
      <p:bldP spid="23" grpId="0"/>
      <p:bldP spid="27" grpId="0"/>
      <p:bldP spid="28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 keep the </a:t>
            </a:r>
            <a:r>
              <a:rPr lang="en-US" sz="2400" b="1" dirty="0" err="1" smtClean="0"/>
              <a:t>carbocation</a:t>
            </a:r>
            <a:r>
              <a:rPr lang="en-US" sz="2400" b="1" dirty="0" smtClean="0"/>
              <a:t> approach going and put a (+) on the halogenated side means making (somehow)</a:t>
            </a:r>
            <a:endParaRPr lang="en-US" sz="2400" b="1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685800" y="2590800"/>
          <a:ext cx="6911023" cy="1604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ChemSketch" r:id="rId4" imgW="3596640" imgH="835152" progId="ACD.ChemSketch.20">
                  <p:embed/>
                </p:oleObj>
              </mc:Choice>
              <mc:Fallback>
                <p:oleObj name="ChemSketch" r:id="rId4" imgW="3596640" imgH="835152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6911023" cy="1604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62600" y="15240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?????...the bromine is electron-withdrawing and destabilizing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486400"/>
            <a:ext cx="89154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“…</a:t>
            </a:r>
            <a:r>
              <a:rPr lang="en-US" sz="3200" b="1" dirty="0" smtClean="0">
                <a:solidFill>
                  <a:srgbClr val="FF0000"/>
                </a:solidFill>
              </a:rPr>
              <a:t>Thus, many </a:t>
            </a:r>
            <a:r>
              <a:rPr lang="en-US" sz="3200" b="1" dirty="0" err="1" smtClean="0">
                <a:solidFill>
                  <a:srgbClr val="FF0000"/>
                </a:solidFill>
              </a:rPr>
              <a:t>alkyne</a:t>
            </a:r>
            <a:r>
              <a:rPr lang="en-US" sz="3200" b="1" dirty="0" smtClean="0">
                <a:solidFill>
                  <a:srgbClr val="FF0000"/>
                </a:solidFill>
              </a:rPr>
              <a:t> additions occur through more complex mechanisms…” p. 258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McMurry</a:t>
            </a:r>
            <a:r>
              <a:rPr lang="en-US" sz="2800" dirty="0" smtClean="0"/>
              <a:t> </a:t>
            </a:r>
            <a:r>
              <a:rPr lang="en-US" sz="2800" dirty="0" err="1" smtClean="0"/>
              <a:t>wishy</a:t>
            </a:r>
            <a:r>
              <a:rPr lang="en-US" sz="2800" dirty="0" smtClean="0"/>
              <a:t> washes his way out of explaining second addition of Br to same side as first so…(??)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305800" cy="7794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3) </a:t>
            </a:r>
            <a:r>
              <a:rPr lang="en-US" b="1" dirty="0">
                <a:solidFill>
                  <a:schemeClr val="accent2"/>
                </a:solidFill>
              </a:rPr>
              <a:t>Formation of gem </a:t>
            </a:r>
            <a:r>
              <a:rPr lang="en-US" b="1" dirty="0" err="1">
                <a:solidFill>
                  <a:schemeClr val="accent2"/>
                </a:solidFill>
              </a:rPr>
              <a:t>dihalide</a:t>
            </a:r>
            <a:r>
              <a:rPr lang="en-US" b="1" dirty="0">
                <a:solidFill>
                  <a:schemeClr val="accent2"/>
                </a:solidFill>
              </a:rPr>
              <a:t> formation from reaction of </a:t>
            </a:r>
            <a:r>
              <a:rPr lang="en-US" b="1" dirty="0" err="1">
                <a:solidFill>
                  <a:schemeClr val="accent2"/>
                </a:solidFill>
              </a:rPr>
              <a:t>alkyne</a:t>
            </a:r>
            <a:r>
              <a:rPr lang="en-US" b="1" dirty="0">
                <a:solidFill>
                  <a:schemeClr val="accent2"/>
                </a:solidFill>
              </a:rPr>
              <a:t> from 2HX</a:t>
            </a:r>
            <a:r>
              <a:rPr lang="en-US" dirty="0"/>
              <a:t> 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(model 2 from pg 369 Carey 9</a:t>
            </a:r>
            <a:r>
              <a:rPr lang="en-US" b="1" baseline="30000" dirty="0" smtClean="0"/>
              <a:t>th</a:t>
            </a:r>
            <a:r>
              <a:rPr lang="en-US" b="1" dirty="0" smtClean="0"/>
              <a:t> edition </a:t>
            </a:r>
            <a:r>
              <a:rPr lang="en-US" b="1" dirty="0" smtClean="0">
                <a:solidFill>
                  <a:schemeClr val="hlink"/>
                </a:solidFill>
              </a:rPr>
              <a:t>)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62000" y="19050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685800" y="22860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1066800" y="1524000"/>
          <a:ext cx="6858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ChemSketch" r:id="rId4" imgW="4599432" imgH="890016" progId="ACD.ChemSketch.20">
                  <p:embed/>
                </p:oleObj>
              </mc:Choice>
              <mc:Fallback>
                <p:oleObj name="ChemSketch" r:id="rId4" imgW="4599432" imgH="890016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68580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200400" y="15240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/>
              <a:t>Overall reaction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2819400"/>
            <a:ext cx="8610600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Possible Step 1: </a:t>
            </a:r>
            <a:r>
              <a:rPr lang="en-US" b="1" dirty="0" err="1"/>
              <a:t>termolecular</a:t>
            </a:r>
            <a:r>
              <a:rPr lang="en-US" b="1" dirty="0"/>
              <a:t> (3 molecule)  </a:t>
            </a:r>
            <a:r>
              <a:rPr lang="en-US" b="1" dirty="0" err="1"/>
              <a:t>electrophilic</a:t>
            </a:r>
            <a:r>
              <a:rPr lang="en-US" b="1" dirty="0"/>
              <a:t> addition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09600" y="5942013"/>
            <a:ext cx="3962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Both HBr  attack at same time forming incipient Br-C and C-H bonds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620000" y="426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HBr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876800" y="5334000"/>
            <a:ext cx="3733800" cy="92333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</a:rPr>
              <a:t>*Opposite side </a:t>
            </a:r>
            <a:r>
              <a:rPr lang="en-US" b="1" dirty="0" smtClean="0"/>
              <a:t>attack </a:t>
            </a:r>
            <a:r>
              <a:rPr lang="en-US" b="1" dirty="0"/>
              <a:t>lowers repulsion of </a:t>
            </a:r>
            <a:r>
              <a:rPr lang="en-US" b="1" dirty="0" err="1"/>
              <a:t>HBr</a:t>
            </a:r>
            <a:r>
              <a:rPr lang="en-US" b="1" dirty="0"/>
              <a:t> with each other </a:t>
            </a:r>
            <a:r>
              <a:rPr lang="en-US" b="1" dirty="0" err="1"/>
              <a:t>vs</a:t>
            </a:r>
            <a:r>
              <a:rPr lang="en-US" b="1" dirty="0"/>
              <a:t> </a:t>
            </a:r>
            <a:r>
              <a:rPr lang="en-US" b="1" dirty="0" err="1">
                <a:solidFill>
                  <a:schemeClr val="hlink"/>
                </a:solidFill>
              </a:rPr>
              <a:t>syn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 smtClean="0"/>
              <a:t>attack. </a:t>
            </a:r>
            <a:endParaRPr lang="en-US" b="1" dirty="0"/>
          </a:p>
        </p:txBody>
      </p:sp>
      <p:pic>
        <p:nvPicPr>
          <p:cNvPr id="12307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810000"/>
            <a:ext cx="27146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2743200" y="4114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H="1">
            <a:off x="1981200" y="47244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1828800" y="4114800"/>
            <a:ext cx="430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+</a:t>
            </a:r>
          </a:p>
        </p:txBody>
      </p:sp>
      <p:pic>
        <p:nvPicPr>
          <p:cNvPr id="12311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3886200"/>
            <a:ext cx="3657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81000" y="3276600"/>
            <a:ext cx="807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66"/>
                </a:solidFill>
              </a:rPr>
              <a:t>Two </a:t>
            </a:r>
            <a:r>
              <a:rPr lang="en-US" sz="1600" b="1" dirty="0" err="1">
                <a:solidFill>
                  <a:srgbClr val="FF0066"/>
                </a:solidFill>
              </a:rPr>
              <a:t>HBr</a:t>
            </a:r>
            <a:r>
              <a:rPr lang="en-US" sz="1600" b="1" dirty="0">
                <a:solidFill>
                  <a:srgbClr val="FF0066"/>
                </a:solidFill>
              </a:rPr>
              <a:t> attack </a:t>
            </a:r>
            <a:r>
              <a:rPr lang="en-US" sz="1600" b="1" dirty="0" err="1">
                <a:solidFill>
                  <a:srgbClr val="FF0066"/>
                </a:solidFill>
              </a:rPr>
              <a:t>alkyne</a:t>
            </a:r>
            <a:r>
              <a:rPr lang="en-US" sz="1600" b="1" dirty="0">
                <a:solidFill>
                  <a:srgbClr val="FF0066"/>
                </a:solidFill>
              </a:rPr>
              <a:t> simultaneously on opposite </a:t>
            </a:r>
            <a:r>
              <a:rPr lang="en-US" sz="1600" b="1" dirty="0" smtClean="0">
                <a:solidFill>
                  <a:srgbClr val="FF0066"/>
                </a:solidFill>
              </a:rPr>
              <a:t>sides*; </a:t>
            </a:r>
            <a:r>
              <a:rPr lang="en-US" sz="1600" b="1" dirty="0">
                <a:solidFill>
                  <a:srgbClr val="FF0066"/>
                </a:solidFill>
              </a:rPr>
              <a:t>(H+) attack preferably done to put transient </a:t>
            </a:r>
            <a:r>
              <a:rPr lang="en-US" sz="1600" b="1" dirty="0">
                <a:solidFill>
                  <a:srgbClr val="FF0066"/>
                </a:solidFill>
                <a:sym typeface="Symbol" pitchFamily="18" charset="2"/>
              </a:rPr>
              <a:t>+ on more substituted side which attracts other </a:t>
            </a:r>
            <a:r>
              <a:rPr lang="en-US" sz="1600" b="1" dirty="0" err="1">
                <a:solidFill>
                  <a:srgbClr val="FF0066"/>
                </a:solidFill>
                <a:sym typeface="Symbol" pitchFamily="18" charset="2"/>
              </a:rPr>
              <a:t>HBr’s</a:t>
            </a:r>
            <a:r>
              <a:rPr lang="en-US" sz="1600" b="1" dirty="0">
                <a:solidFill>
                  <a:srgbClr val="FF0066"/>
                </a:solidFill>
                <a:sym typeface="Symbol" pitchFamily="18" charset="2"/>
              </a:rPr>
              <a:t> Br(-)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303" grpId="0" animBg="1"/>
      <p:bldP spid="12304" grpId="0"/>
      <p:bldP spid="12305" grpId="0"/>
      <p:bldP spid="12306" grpId="0" animBg="1"/>
      <p:bldP spid="12308" grpId="0" animBg="1"/>
      <p:bldP spid="12309" grpId="0" animBg="1"/>
      <p:bldP spid="12310" grpId="0"/>
      <p:bldP spid="123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776</Words>
  <Application>Microsoft Office PowerPoint</Application>
  <PresentationFormat>On-screen Show (4:3)</PresentationFormat>
  <Paragraphs>83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Symbol</vt:lpstr>
      <vt:lpstr>Wingdings</vt:lpstr>
      <vt:lpstr>Default Design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Mechanisms of additions to alkynes</dc:title>
  <dc:creator>Help Desk</dc:creator>
  <cp:lastModifiedBy>Fong, Jerry</cp:lastModifiedBy>
  <cp:revision>59</cp:revision>
  <cp:lastPrinted>2012-02-14T18:15:06Z</cp:lastPrinted>
  <dcterms:created xsi:type="dcterms:W3CDTF">2008-02-21T02:57:30Z</dcterms:created>
  <dcterms:modified xsi:type="dcterms:W3CDTF">2014-02-28T19:04:07Z</dcterms:modified>
</cp:coreProperties>
</file>