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43" autoAdjust="0"/>
  </p:normalViewPr>
  <p:slideViewPr>
    <p:cSldViewPr>
      <p:cViewPr varScale="1">
        <p:scale>
          <a:sx n="69" d="100"/>
          <a:sy n="69" d="100"/>
        </p:scale>
        <p:origin x="8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C4D89-F897-4682-9BEA-7623F42E6783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D960C-2463-47D8-83F9-0DCA4C4DD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D960C-2463-47D8-83F9-0DCA4C4DDA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95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D960C-2463-47D8-83F9-0DCA4C4DDA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96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4FE9-3B1F-4B02-AA8E-CC96F1DDDBD5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D4FE9-3B1F-4B02-AA8E-CC96F1DDDBD5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75C84-7EAC-4301-B805-0C2611A65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6.jpe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Drill &amp; </a:t>
            </a:r>
            <a:r>
              <a:rPr lang="en-US" sz="2800" b="1" dirty="0" smtClean="0"/>
              <a:t>Practice </a:t>
            </a:r>
            <a:r>
              <a:rPr lang="en-US" sz="2800" b="1" dirty="0" smtClean="0"/>
              <a:t>Making Ketones and Aldehydes</a:t>
            </a:r>
            <a:endParaRPr lang="en-US" sz="2800" b="1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28600" y="1828800"/>
          <a:ext cx="7481099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emSketch" r:id="rId3" imgW="3532680" imgH="283320" progId="ACD.ChemSketch.20">
                  <p:embed/>
                </p:oleObj>
              </mc:Choice>
              <mc:Fallback>
                <p:oleObj name="ChemSketch" r:id="rId3" imgW="3532680" imgH="2833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7481099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76600" y="1219200"/>
            <a:ext cx="12192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</a:rPr>
              <a:t>pcc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1143000"/>
            <a:ext cx="1295400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971800" y="3048000"/>
          <a:ext cx="4724400" cy="863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hemSketch" r:id="rId5" imgW="2389680" imgH="435960" progId="ACD.ChemSketch.20">
                  <p:embed/>
                </p:oleObj>
              </mc:Choice>
              <mc:Fallback>
                <p:oleObj name="ChemSketch" r:id="rId5" imgW="2389680" imgH="4359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048000"/>
                        <a:ext cx="4724400" cy="8632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228600" y="2514600"/>
            <a:ext cx="2514600" cy="1295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048000" y="2362200"/>
            <a:ext cx="1905000" cy="762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57200" y="2895600"/>
          <a:ext cx="202406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ChemSketch" r:id="rId7" imgW="947880" imgH="173880" progId="ACD.ChemSketch.20">
                  <p:embed/>
                </p:oleObj>
              </mc:Choice>
              <mc:Fallback>
                <p:oleObj name="ChemSketch" r:id="rId7" imgW="947880" imgH="17388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95600"/>
                        <a:ext cx="2024063" cy="3730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276600" y="2362200"/>
            <a:ext cx="1371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Cr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7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895600" y="4648200"/>
          <a:ext cx="478986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hemSketch" r:id="rId9" imgW="2124360" imgH="472320" progId="ACD.ChemSketch.20">
                  <p:embed/>
                </p:oleObj>
              </mc:Choice>
              <mc:Fallback>
                <p:oleObj name="ChemSketch" r:id="rId9" imgW="2124360" imgH="47232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648200"/>
                        <a:ext cx="478986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304800" y="4419600"/>
            <a:ext cx="2362200" cy="1371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24200" y="4114800"/>
            <a:ext cx="1752600" cy="990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381000" y="4495800"/>
          <a:ext cx="2121069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hemSketch" r:id="rId11" imgW="877680" imgH="472320" progId="ACD.ChemSketch.20">
                  <p:embed/>
                </p:oleObj>
              </mc:Choice>
              <mc:Fallback>
                <p:oleObj name="ChemSketch" r:id="rId11" imgW="877680" imgH="47232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95800"/>
                        <a:ext cx="2121069" cy="1143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200400" y="4191000"/>
            <a:ext cx="1371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Cr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7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pic>
        <p:nvPicPr>
          <p:cNvPr id="16" name="Picture 4" descr="USMC_DI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75172" y="0"/>
            <a:ext cx="146882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4" grpId="0" animBg="1"/>
      <p:bldP spid="21" grpId="0" animBg="1"/>
      <p:bldP spid="25" grpId="0" animBg="1"/>
      <p:bldP spid="26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746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Drill &amp; Practice Making </a:t>
            </a:r>
            <a:r>
              <a:rPr lang="en-US" sz="1600" b="1" dirty="0" err="1" smtClean="0"/>
              <a:t>Ketones</a:t>
            </a:r>
            <a:r>
              <a:rPr lang="en-US" sz="1600" b="1" dirty="0" smtClean="0"/>
              <a:t> and </a:t>
            </a:r>
            <a:r>
              <a:rPr lang="en-US" sz="1600" b="1" dirty="0" err="1" smtClean="0"/>
              <a:t>Aldehydes</a:t>
            </a:r>
            <a:r>
              <a:rPr lang="en-US" sz="1600" b="1" dirty="0" smtClean="0"/>
              <a:t> (continued)</a:t>
            </a:r>
            <a:endParaRPr lang="en-US" sz="1600" b="1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514600" y="914400"/>
          <a:ext cx="508389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emSketch" r:id="rId4" imgW="2560320" imgH="652320" progId="ACD.ChemSketch.20">
                  <p:embed/>
                </p:oleObj>
              </mc:Choice>
              <mc:Fallback>
                <p:oleObj name="ChemSketch" r:id="rId4" imgW="2560320" imgH="6523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914400"/>
                        <a:ext cx="5083892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7400" y="11430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en-US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457200" y="762000"/>
            <a:ext cx="1828800" cy="14478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609600"/>
            <a:ext cx="10668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95800" y="609600"/>
            <a:ext cx="1219200" cy="8382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971800" y="685800"/>
            <a:ext cx="914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/in </a:t>
            </a:r>
            <a:r>
              <a:rPr lang="en-US" sz="2400" b="1" dirty="0" err="1" smtClean="0">
                <a:solidFill>
                  <a:srgbClr val="FF0000"/>
                </a:solidFill>
              </a:rPr>
              <a:t>freon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5800" y="685800"/>
            <a:ext cx="121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Zn/H+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57199" y="2667000"/>
          <a:ext cx="493654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emSketch" r:id="rId6" imgW="2593800" imgH="359640" progId="ACD.ChemSketch.20">
                  <p:embed/>
                </p:oleObj>
              </mc:Choice>
              <mc:Fallback>
                <p:oleObj name="ChemSketch" r:id="rId6" imgW="2593800" imgH="3596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" y="2667000"/>
                        <a:ext cx="493654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5715000" y="2438400"/>
            <a:ext cx="1828800" cy="14478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733800" y="2057400"/>
            <a:ext cx="13716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715000" y="4038600"/>
            <a:ext cx="274320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Hint: </a:t>
            </a:r>
            <a:r>
              <a:rPr lang="en-US" sz="2400" b="1" dirty="0" err="1" smtClean="0"/>
              <a:t>keto-enol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Markovnikoff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886200" y="2133600"/>
            <a:ext cx="1219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HgSO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/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019800" y="2590800"/>
          <a:ext cx="111966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ChemSketch" r:id="rId8" imgW="673560" imgH="655200" progId="ACD.ChemSketch.20">
                  <p:embed/>
                </p:oleObj>
              </mc:Choice>
              <mc:Fallback>
                <p:oleObj name="ChemSketch" r:id="rId8" imgW="673560" imgH="65520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90800"/>
                        <a:ext cx="1119660" cy="10906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54196" y="5105400"/>
          <a:ext cx="7165804" cy="1186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hemSketch" r:id="rId10" imgW="4620600" imgH="765000" progId="ACD.ChemSketch.20">
                  <p:embed/>
                </p:oleObj>
              </mc:Choice>
              <mc:Fallback>
                <p:oleObj name="ChemSketch" r:id="rId10" imgW="4620600" imgH="76500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96" y="5105400"/>
                        <a:ext cx="7165804" cy="11865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2209800" y="4114800"/>
            <a:ext cx="13716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33800" y="4114800"/>
            <a:ext cx="13716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209800" y="4191000"/>
            <a:ext cx="1371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/neat or in THF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0" y="4114800"/>
            <a:ext cx="1219200" cy="8925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H</a:t>
            </a:r>
            <a:r>
              <a:rPr lang="en-US" sz="2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600" b="1" dirty="0" smtClean="0">
                <a:solidFill>
                  <a:srgbClr val="FF0000"/>
                </a:solidFill>
              </a:rPr>
              <a:t>O</a:t>
            </a:r>
            <a:r>
              <a:rPr lang="en-US" sz="2600" b="1" baseline="-25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sz="2600" b="1" dirty="0" smtClean="0">
                <a:solidFill>
                  <a:srgbClr val="FF0000"/>
                </a:solidFill>
              </a:rPr>
              <a:t>/OH</a:t>
            </a:r>
            <a:r>
              <a:rPr lang="en-US" sz="2600" b="1" baseline="30000" dirty="0" smtClean="0">
                <a:solidFill>
                  <a:srgbClr val="FF0000"/>
                </a:solidFill>
              </a:rPr>
              <a:t>-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05000" y="5410200"/>
            <a:ext cx="4114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H.C. Brown’s 2 step </a:t>
            </a:r>
            <a:r>
              <a:rPr lang="en-US" sz="2800" b="1" dirty="0" err="1" smtClean="0">
                <a:solidFill>
                  <a:srgbClr val="FF0000"/>
                </a:solidFill>
              </a:rPr>
              <a:t>hydroboration</a:t>
            </a:r>
            <a:r>
              <a:rPr lang="en-US" sz="2800" b="1" dirty="0" smtClean="0">
                <a:solidFill>
                  <a:srgbClr val="FF0000"/>
                </a:solidFill>
              </a:rPr>
              <a:t>/oxidation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5410200"/>
            <a:ext cx="243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of reaction 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2" grpId="0" animBg="1"/>
      <p:bldP spid="13" grpId="0" animBg="1"/>
      <p:bldP spid="15" grpId="0" animBg="1"/>
      <p:bldP spid="17" grpId="0" animBg="1"/>
      <p:bldP spid="18" grpId="0" animBg="1"/>
      <p:bldP spid="21" grpId="0" animBg="1"/>
      <p:bldP spid="22" grpId="0" animBg="1"/>
      <p:bldP spid="23" grpId="0" animBg="1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667000" y="1524000"/>
          <a:ext cx="518364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ChemSketch" r:id="rId4" imgW="3447360" imgH="710280" progId="ACD.ChemSketch.20">
                  <p:embed/>
                </p:oleObj>
              </mc:Choice>
              <mc:Fallback>
                <p:oleObj name="ChemSketch" r:id="rId4" imgW="3447360" imgH="71028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524000"/>
                        <a:ext cx="5183641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77000" y="1524000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457200" y="1066800"/>
            <a:ext cx="1828800" cy="11430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746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Drill &amp; Practice Making </a:t>
            </a:r>
            <a:r>
              <a:rPr lang="en-US" sz="1600" b="1" dirty="0" err="1" smtClean="0"/>
              <a:t>Ketones</a:t>
            </a:r>
            <a:r>
              <a:rPr lang="en-US" sz="1600" b="1" dirty="0" smtClean="0"/>
              <a:t> and </a:t>
            </a:r>
            <a:r>
              <a:rPr lang="en-US" sz="1600" b="1" dirty="0" err="1" smtClean="0"/>
              <a:t>Aldehydes</a:t>
            </a:r>
            <a:r>
              <a:rPr lang="en-US" sz="1600" b="1" dirty="0" smtClean="0"/>
              <a:t> (continued)</a:t>
            </a:r>
            <a:endParaRPr lang="en-US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2895600" y="914400"/>
            <a:ext cx="14478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00600" y="914400"/>
            <a:ext cx="14478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24200" y="914400"/>
            <a:ext cx="914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/in </a:t>
            </a:r>
            <a:r>
              <a:rPr lang="en-US" sz="2400" b="1" dirty="0" err="1" smtClean="0">
                <a:solidFill>
                  <a:srgbClr val="FF0000"/>
                </a:solidFill>
              </a:rPr>
              <a:t>freon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1143000"/>
            <a:ext cx="121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Zn/H+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838200" y="1066800"/>
          <a:ext cx="1244600" cy="1084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ChemSketch" r:id="rId6" imgW="813960" imgH="710280" progId="ACD.ChemSketch.20">
                  <p:embed/>
                </p:oleObj>
              </mc:Choice>
              <mc:Fallback>
                <p:oleObj name="ChemSketch" r:id="rId6" imgW="813960" imgH="71028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066800"/>
                        <a:ext cx="1244600" cy="108447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838200" y="2667000"/>
          <a:ext cx="6691184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ChemSketch" r:id="rId8" imgW="3438000" imgH="822960" progId="ACD.ChemSketch.20">
                  <p:embed/>
                </p:oleObj>
              </mc:Choice>
              <mc:Fallback>
                <p:oleObj name="ChemSketch" r:id="rId8" imgW="3438000" imgH="8229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667000"/>
                        <a:ext cx="6691184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4419600" y="2438400"/>
            <a:ext cx="14478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362200" y="2438400"/>
            <a:ext cx="1447800" cy="914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362200" y="25908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/neat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19600" y="2590800"/>
            <a:ext cx="1371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066800" y="4191000"/>
          <a:ext cx="4953000" cy="1793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ChemSketch" r:id="rId10" imgW="2590920" imgH="938880" progId="ACD.ChemSketch.20">
                  <p:embed/>
                </p:oleObj>
              </mc:Choice>
              <mc:Fallback>
                <p:oleObj name="ChemSketch" r:id="rId10" imgW="2590920" imgH="93888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191000"/>
                        <a:ext cx="4953000" cy="17936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2133600" y="4038600"/>
            <a:ext cx="2209800" cy="12192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400800" y="44958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this reaction ??</a:t>
            </a:r>
            <a:endParaRPr lang="en-US" sz="2800" b="1" dirty="0"/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2286000" y="4038600"/>
          <a:ext cx="1923409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ChemSketch" r:id="rId12" imgW="1271160" imgH="756000" progId="ACD.ChemSketch.20">
                  <p:embed/>
                </p:oleObj>
              </mc:Choice>
              <mc:Fallback>
                <p:oleObj name="ChemSketch" r:id="rId12" imgW="1271160" imgH="75600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038600"/>
                        <a:ext cx="1923409" cy="1143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514600" y="6096000"/>
            <a:ext cx="4800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Friedel</a:t>
            </a:r>
            <a:r>
              <a:rPr lang="en-US" sz="3200" b="1" dirty="0" smtClean="0">
                <a:solidFill>
                  <a:srgbClr val="FF0000"/>
                </a:solidFill>
              </a:rPr>
              <a:t>-Crafts </a:t>
            </a:r>
            <a:r>
              <a:rPr lang="en-US" sz="3200" b="1" dirty="0" err="1" smtClean="0">
                <a:solidFill>
                  <a:srgbClr val="FF0000"/>
                </a:solidFill>
              </a:rPr>
              <a:t>Acylation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828800" y="685800"/>
          <a:ext cx="5270772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ChemSketch" r:id="rId3" imgW="3340440" imgH="1271160" progId="ACD.ChemSketch.20">
                  <p:embed/>
                </p:oleObj>
              </mc:Choice>
              <mc:Fallback>
                <p:oleObj name="ChemSketch" r:id="rId3" imgW="3340440" imgH="12711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685800"/>
                        <a:ext cx="5270772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152400"/>
            <a:ext cx="746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Drill &amp; Practice Making </a:t>
            </a:r>
            <a:r>
              <a:rPr lang="en-US" sz="1600" b="1" dirty="0" err="1" smtClean="0"/>
              <a:t>Ketones</a:t>
            </a:r>
            <a:r>
              <a:rPr lang="en-US" sz="1600" b="1" dirty="0" smtClean="0"/>
              <a:t> and </a:t>
            </a:r>
            <a:r>
              <a:rPr lang="en-US" sz="1600" b="1" dirty="0" err="1" smtClean="0"/>
              <a:t>Aldehydes</a:t>
            </a:r>
            <a:r>
              <a:rPr lang="en-US" sz="1600" b="1" dirty="0" smtClean="0"/>
              <a:t> (continued)</a:t>
            </a: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1524000" y="1828800"/>
            <a:ext cx="1600200" cy="1295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2057400" y="1828800"/>
          <a:ext cx="63919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ChemSketch" r:id="rId5" imgW="457200" imgH="816840" progId="ACD.ChemSketch.20">
                  <p:embed/>
                </p:oleObj>
              </mc:Choice>
              <mc:Fallback>
                <p:oleObj name="ChemSketch" r:id="rId5" imgW="457200" imgH="8168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828800"/>
                        <a:ext cx="639192" cy="1143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762000" y="3886200"/>
          <a:ext cx="699724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ChemSketch" r:id="rId7" imgW="4136040" imgH="856440" progId="ACD.ChemSketch.20">
                  <p:embed/>
                </p:oleObj>
              </mc:Choice>
              <mc:Fallback>
                <p:oleObj name="ChemSketch" r:id="rId7" imgW="4136040" imgH="8564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86200"/>
                        <a:ext cx="6997248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24400" y="26670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this reaction ?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124200"/>
            <a:ext cx="3962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Corey-House  reaction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05200" y="3733800"/>
            <a:ext cx="2057400" cy="9906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81400" y="3886200"/>
            <a:ext cx="1981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Li(Al-</a:t>
            </a:r>
            <a:r>
              <a:rPr lang="en-US" sz="2000" b="1" dirty="0" err="1" smtClean="0">
                <a:solidFill>
                  <a:srgbClr val="FF0000"/>
                </a:solidFill>
              </a:rPr>
              <a:t>tBuO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In ether or neat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381000" y="5410200"/>
          <a:ext cx="793949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ChemSketch" r:id="rId9" imgW="4136040" imgH="856440" progId="ACD.ChemSketch.20">
                  <p:embed/>
                </p:oleObj>
              </mc:Choice>
              <mc:Fallback>
                <p:oleObj name="ChemSketch" r:id="rId9" imgW="4136040" imgH="85644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410200"/>
                        <a:ext cx="793949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429000" y="5181600"/>
            <a:ext cx="2362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SOCl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/pyridine  or PCl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 neat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 animBg="1"/>
      <p:bldP spid="9" grpId="0" animBg="1"/>
      <p:bldP spid="10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104</Words>
  <Application>Microsoft Office PowerPoint</Application>
  <PresentationFormat>On-screen Show (4:3)</PresentationFormat>
  <Paragraphs>35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14</cp:revision>
  <dcterms:created xsi:type="dcterms:W3CDTF">2014-04-24T02:33:58Z</dcterms:created>
  <dcterms:modified xsi:type="dcterms:W3CDTF">2014-04-25T17:57:37Z</dcterms:modified>
</cp:coreProperties>
</file>