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57" r:id="rId3"/>
    <p:sldId id="258" r:id="rId4"/>
    <p:sldId id="266" r:id="rId5"/>
    <p:sldId id="260" r:id="rId6"/>
    <p:sldId id="270" r:id="rId7"/>
    <p:sldId id="261" r:id="rId8"/>
    <p:sldId id="276" r:id="rId9"/>
    <p:sldId id="262" r:id="rId10"/>
    <p:sldId id="263" r:id="rId11"/>
    <p:sldId id="264" r:id="rId12"/>
    <p:sldId id="268" r:id="rId13"/>
    <p:sldId id="269" r:id="rId14"/>
    <p:sldId id="271" r:id="rId15"/>
    <p:sldId id="272" r:id="rId16"/>
    <p:sldId id="273" r:id="rId17"/>
    <p:sldId id="274" r:id="rId18"/>
    <p:sldId id="275" r:id="rId19"/>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AEAE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3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a:defRPr sz="1200" smtClean="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a:defRPr sz="1200" smtClean="0"/>
            </a:lvl1pPr>
          </a:lstStyle>
          <a:p>
            <a:pPr>
              <a:defRPr/>
            </a:pPr>
            <a:fld id="{A57610F4-83E7-4531-BE9E-8EF6E3D5A7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8D4FB9E-43F6-43B6-8021-05B95FA07EE1}" type="slidenum">
              <a:rPr lang="en-US"/>
              <a:pPr/>
              <a:t>9</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lnSpc>
                <a:spcPct val="80000"/>
              </a:lnSpc>
            </a:pPr>
            <a:endParaRPr lang="pt-BR" sz="800" dirty="0" smtClean="0"/>
          </a:p>
          <a:p>
            <a:pPr eaLnBrk="1" hangingPunct="1">
              <a:lnSpc>
                <a:spcPct val="80000"/>
              </a:lnSpc>
            </a:pPr>
            <a:r>
              <a:rPr lang="pt-BR" sz="800" dirty="0" smtClean="0"/>
              <a:t>  ACD/Labs0328082056  </a:t>
            </a:r>
          </a:p>
          <a:p>
            <a:pPr eaLnBrk="1" hangingPunct="1">
              <a:lnSpc>
                <a:spcPct val="80000"/>
              </a:lnSpc>
            </a:pPr>
            <a:endParaRPr lang="pt-BR" sz="800" dirty="0" smtClean="0"/>
          </a:p>
          <a:p>
            <a:pPr eaLnBrk="1" hangingPunct="1">
              <a:lnSpc>
                <a:spcPct val="80000"/>
              </a:lnSpc>
            </a:pPr>
            <a:r>
              <a:rPr lang="pt-BR" sz="800" dirty="0" smtClean="0"/>
              <a:t> 12 13  0  0  0  0  0  0  0  0  1 V2000</a:t>
            </a:r>
          </a:p>
          <a:p>
            <a:pPr eaLnBrk="1" hangingPunct="1">
              <a:lnSpc>
                <a:spcPct val="80000"/>
              </a:lnSpc>
            </a:pPr>
            <a:r>
              <a:rPr lang="pt-BR" sz="800" dirty="0" smtClean="0"/>
              <a:t>   11.9574   -5.7777    0.0000 C   0  0  0  0  0  0  0  0  0  0  0  0</a:t>
            </a:r>
          </a:p>
          <a:p>
            <a:pPr eaLnBrk="1" hangingPunct="1">
              <a:lnSpc>
                <a:spcPct val="80000"/>
              </a:lnSpc>
            </a:pPr>
            <a:r>
              <a:rPr lang="pt-BR" sz="800" dirty="0" smtClean="0"/>
              <a:t>    9.3215   -5.0714    0.0000 C   0  0  0  0  0  0  0  0  0  0  0  0</a:t>
            </a:r>
          </a:p>
          <a:p>
            <a:pPr eaLnBrk="1" hangingPunct="1">
              <a:lnSpc>
                <a:spcPct val="80000"/>
              </a:lnSpc>
            </a:pPr>
            <a:r>
              <a:rPr lang="pt-BR" sz="800" dirty="0" smtClean="0"/>
              <a:t>   11.2511   -3.1418    0.0000 C   0  0  0  0  0  0  0  0  0  0  0  0</a:t>
            </a:r>
          </a:p>
          <a:p>
            <a:pPr eaLnBrk="1" hangingPunct="1">
              <a:lnSpc>
                <a:spcPct val="80000"/>
              </a:lnSpc>
            </a:pPr>
            <a:r>
              <a:rPr lang="pt-BR" sz="800" dirty="0" smtClean="0"/>
              <a:t>    6.6855   -5.7777    0.0000 C   0  0  0  0  0  0  0  0  0  0  0  0</a:t>
            </a:r>
          </a:p>
          <a:p>
            <a:pPr eaLnBrk="1" hangingPunct="1">
              <a:lnSpc>
                <a:spcPct val="80000"/>
              </a:lnSpc>
            </a:pPr>
            <a:r>
              <a:rPr lang="pt-BR" sz="800" dirty="0" smtClean="0"/>
              <a:t>    5.3211   -8.1411    0.0000 C   0  0  0  0  0  0  0  0  0  0  0  0</a:t>
            </a:r>
          </a:p>
          <a:p>
            <a:pPr eaLnBrk="1" hangingPunct="1">
              <a:lnSpc>
                <a:spcPct val="80000"/>
              </a:lnSpc>
            </a:pPr>
            <a:r>
              <a:rPr lang="pt-BR" sz="800" dirty="0" smtClean="0"/>
              <a:t>    2.9577   -6.7766    0.0000 C   0  0  0  0  0  0  0  0  0  0  0  0</a:t>
            </a:r>
          </a:p>
          <a:p>
            <a:pPr eaLnBrk="1" hangingPunct="1">
              <a:lnSpc>
                <a:spcPct val="80000"/>
              </a:lnSpc>
            </a:pPr>
            <a:r>
              <a:rPr lang="pt-BR" sz="800" dirty="0" smtClean="0"/>
              <a:t>    4.3222   -4.4133    0.0000 C   0  0  0  0  0  0  0  0  0  0  0  0</a:t>
            </a:r>
          </a:p>
          <a:p>
            <a:pPr eaLnBrk="1" hangingPunct="1">
              <a:lnSpc>
                <a:spcPct val="80000"/>
              </a:lnSpc>
            </a:pPr>
            <a:r>
              <a:rPr lang="pt-BR" sz="800" dirty="0" smtClean="0"/>
              <a:t>   11.9574   -0.5058    0.0000 H   0  0  0  0  0  0  0  0  0  0  0  0</a:t>
            </a:r>
          </a:p>
          <a:p>
            <a:pPr eaLnBrk="1" hangingPunct="1">
              <a:lnSpc>
                <a:spcPct val="80000"/>
              </a:lnSpc>
            </a:pPr>
            <a:r>
              <a:rPr lang="pt-BR" sz="800" dirty="0" smtClean="0"/>
              <a:t>   13.8871   -7.7074    0.0000 H   0  0  0  0  0  0  0  0  0  0  0  0</a:t>
            </a:r>
          </a:p>
          <a:p>
            <a:pPr eaLnBrk="1" hangingPunct="1">
              <a:lnSpc>
                <a:spcPct val="80000"/>
              </a:lnSpc>
            </a:pPr>
            <a:r>
              <a:rPr lang="pt-BR" sz="800" dirty="0" smtClean="0"/>
              <a:t>    3.6159   -1.7773    0.0000 H   0  0  0  0  0  0  0  0  0  0  0  0</a:t>
            </a:r>
          </a:p>
          <a:p>
            <a:pPr eaLnBrk="1" hangingPunct="1">
              <a:lnSpc>
                <a:spcPct val="80000"/>
              </a:lnSpc>
            </a:pPr>
            <a:r>
              <a:rPr lang="pt-BR" sz="800" dirty="0" smtClean="0"/>
              <a:t>    0.3218   -7.4829    0.0000 H   0  0  0  0  0  0  0  0  0  0  0  0</a:t>
            </a:r>
          </a:p>
          <a:p>
            <a:pPr eaLnBrk="1" hangingPunct="1">
              <a:lnSpc>
                <a:spcPct val="80000"/>
              </a:lnSpc>
            </a:pPr>
            <a:r>
              <a:rPr lang="pt-BR" sz="800" dirty="0" smtClean="0"/>
              <a:t>    6.0273  -10.7770    0.0000 H   0  0  0  0  0  0  0  0  0  0  0  0</a:t>
            </a:r>
          </a:p>
          <a:p>
            <a:pPr eaLnBrk="1" hangingPunct="1">
              <a:lnSpc>
                <a:spcPct val="80000"/>
              </a:lnSpc>
            </a:pPr>
            <a:r>
              <a:rPr lang="pt-BR" sz="800" dirty="0" smtClean="0"/>
              <a:t>  2  1  2  0  0  0  0</a:t>
            </a:r>
          </a:p>
          <a:p>
            <a:pPr eaLnBrk="1" hangingPunct="1">
              <a:lnSpc>
                <a:spcPct val="80000"/>
              </a:lnSpc>
            </a:pPr>
            <a:r>
              <a:rPr lang="pt-BR" sz="800" dirty="0" smtClean="0"/>
              <a:t>  3  1  1  0  0  0  0</a:t>
            </a:r>
          </a:p>
          <a:p>
            <a:pPr eaLnBrk="1" hangingPunct="1">
              <a:lnSpc>
                <a:spcPct val="80000"/>
              </a:lnSpc>
            </a:pPr>
            <a:r>
              <a:rPr lang="pt-BR" sz="800" dirty="0" smtClean="0"/>
              <a:t>  2  3  1  0  0  0  0</a:t>
            </a:r>
          </a:p>
          <a:p>
            <a:pPr eaLnBrk="1" hangingPunct="1">
              <a:lnSpc>
                <a:spcPct val="80000"/>
              </a:lnSpc>
            </a:pPr>
            <a:r>
              <a:rPr lang="pt-BR" sz="800" dirty="0" smtClean="0"/>
              <a:t>  4  2  1  0  0  0  0</a:t>
            </a:r>
          </a:p>
          <a:p>
            <a:pPr eaLnBrk="1" hangingPunct="1">
              <a:lnSpc>
                <a:spcPct val="80000"/>
              </a:lnSpc>
            </a:pPr>
            <a:r>
              <a:rPr lang="pt-BR" sz="800" dirty="0" smtClean="0"/>
              <a:t>  5  4  2  0  0  0  0</a:t>
            </a:r>
          </a:p>
          <a:p>
            <a:pPr eaLnBrk="1" hangingPunct="1">
              <a:lnSpc>
                <a:spcPct val="80000"/>
              </a:lnSpc>
            </a:pPr>
            <a:r>
              <a:rPr lang="pt-BR" sz="800" dirty="0" smtClean="0"/>
              <a:t>  6  5  1  0  0  0  0</a:t>
            </a:r>
          </a:p>
          <a:p>
            <a:pPr eaLnBrk="1" hangingPunct="1">
              <a:lnSpc>
                <a:spcPct val="80000"/>
              </a:lnSpc>
            </a:pPr>
            <a:r>
              <a:rPr lang="pt-BR" sz="800" dirty="0" smtClean="0"/>
              <a:t>  7  6  2  0  0  0  0</a:t>
            </a:r>
          </a:p>
          <a:p>
            <a:pPr eaLnBrk="1" hangingPunct="1">
              <a:lnSpc>
                <a:spcPct val="80000"/>
              </a:lnSpc>
            </a:pPr>
            <a:r>
              <a:rPr lang="pt-BR" sz="800" dirty="0" smtClean="0"/>
              <a:t>  4  7  1  0  0  0  0</a:t>
            </a:r>
          </a:p>
          <a:p>
            <a:pPr eaLnBrk="1" hangingPunct="1">
              <a:lnSpc>
                <a:spcPct val="80000"/>
              </a:lnSpc>
            </a:pPr>
            <a:r>
              <a:rPr lang="pt-BR" sz="800" dirty="0" smtClean="0"/>
              <a:t>  8  3  1  0  0  0  0</a:t>
            </a:r>
          </a:p>
          <a:p>
            <a:pPr eaLnBrk="1" hangingPunct="1">
              <a:lnSpc>
                <a:spcPct val="80000"/>
              </a:lnSpc>
            </a:pPr>
            <a:r>
              <a:rPr lang="pt-BR" sz="800" dirty="0" smtClean="0"/>
              <a:t>  9  1  1  0  0  0  0</a:t>
            </a:r>
          </a:p>
          <a:p>
            <a:pPr eaLnBrk="1" hangingPunct="1">
              <a:lnSpc>
                <a:spcPct val="80000"/>
              </a:lnSpc>
            </a:pPr>
            <a:r>
              <a:rPr lang="pt-BR" sz="800" dirty="0" smtClean="0"/>
              <a:t> 10  7  1  0  0  0  0</a:t>
            </a:r>
          </a:p>
          <a:p>
            <a:pPr eaLnBrk="1" hangingPunct="1">
              <a:lnSpc>
                <a:spcPct val="80000"/>
              </a:lnSpc>
            </a:pPr>
            <a:r>
              <a:rPr lang="pt-BR" sz="800" dirty="0" smtClean="0"/>
              <a:t> 11  6  1  0  0  0  0</a:t>
            </a:r>
          </a:p>
          <a:p>
            <a:pPr eaLnBrk="1" hangingPunct="1">
              <a:lnSpc>
                <a:spcPct val="80000"/>
              </a:lnSpc>
            </a:pPr>
            <a:r>
              <a:rPr lang="pt-BR" sz="800" dirty="0" smtClean="0"/>
              <a:t> 12  5  1  0  0  0  0</a:t>
            </a:r>
          </a:p>
          <a:p>
            <a:pPr eaLnBrk="1" hangingPunct="1">
              <a:lnSpc>
                <a:spcPct val="80000"/>
              </a:lnSpc>
            </a:pPr>
            <a:r>
              <a:rPr lang="pt-BR" sz="800" dirty="0" smtClean="0"/>
              <a:t>M  END</a:t>
            </a:r>
          </a:p>
          <a:p>
            <a:pPr eaLnBrk="1" hangingPunct="1">
              <a:lnSpc>
                <a:spcPct val="80000"/>
              </a:lnSpc>
            </a:pPr>
            <a:endParaRPr lang="en-US" sz="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US" smtClean="0"/>
          </a:p>
        </p:txBody>
      </p:sp>
      <p:sp>
        <p:nvSpPr>
          <p:cNvPr id="14340" name="Slide Number Placeholder 3"/>
          <p:cNvSpPr>
            <a:spLocks noGrp="1"/>
          </p:cNvSpPr>
          <p:nvPr>
            <p:ph type="sldNum" sz="quarter" idx="5"/>
          </p:nvPr>
        </p:nvSpPr>
        <p:spPr>
          <a:noFill/>
        </p:spPr>
        <p:txBody>
          <a:bodyPr/>
          <a:lstStyle/>
          <a:p>
            <a:fld id="{F0308858-ED4D-4198-90B6-F569C023D52D}" type="slidenum">
              <a:rPr lang="en-US"/>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7610F4-83E7-4531-BE9E-8EF6E3D5A70B}"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57610F4-83E7-4531-BE9E-8EF6E3D5A70B}"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F2BB9D-C18B-46EC-8031-F1B987D365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D90C8-84EC-4196-B180-3BCBC8E277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A963B2-0AF3-4281-949C-AE739A0B34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A0704-37F7-447F-8C0D-1614BA51F1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B7B77C-B7CA-4A28-9606-ABAE2D5D1E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0134DC-5405-4C5B-B1D4-6CD266FE26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6954DE-B55B-4DA6-A410-1F0268EBD7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9483A8-278D-4354-9D10-0A15041B37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8C6B97-6C7E-44B4-9998-80E763422A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CA4CE-8E97-459B-8AC2-83C88604AF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EA7642-D792-41C9-BA6B-AB5BD79B51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E9A3300-233E-4817-80DF-084C208CBB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228600" y="381000"/>
            <a:ext cx="8915400" cy="2831544"/>
          </a:xfrm>
          <a:prstGeom prst="rect">
            <a:avLst/>
          </a:prstGeom>
          <a:noFill/>
          <a:ln w="9525">
            <a:noFill/>
            <a:miter lim="800000"/>
            <a:headEnd/>
            <a:tailEnd/>
          </a:ln>
        </p:spPr>
        <p:txBody>
          <a:bodyPr>
            <a:spAutoFit/>
          </a:bodyPr>
          <a:lstStyle/>
          <a:p>
            <a:r>
              <a:rPr lang="en-US" sz="2000" b="1" i="1" dirty="0"/>
              <a:t>comparison of </a:t>
            </a:r>
            <a:r>
              <a:rPr lang="en-US" sz="2000" b="1" i="1" dirty="0" err="1"/>
              <a:t>cyclohexene</a:t>
            </a:r>
            <a:r>
              <a:rPr lang="en-US" sz="2000" b="1" i="1" dirty="0"/>
              <a:t> </a:t>
            </a:r>
            <a:r>
              <a:rPr lang="en-US" sz="2000" b="1" i="1" dirty="0" err="1"/>
              <a:t>vs</a:t>
            </a:r>
            <a:r>
              <a:rPr lang="en-US" sz="2000" b="1" i="1" dirty="0"/>
              <a:t> benzene properties</a:t>
            </a:r>
          </a:p>
          <a:p>
            <a:endParaRPr lang="en-US" sz="2000" b="1" u="sng" dirty="0"/>
          </a:p>
          <a:p>
            <a:r>
              <a:rPr lang="en-US" sz="1200" b="1" u="sng" dirty="0"/>
              <a:t> property			</a:t>
            </a:r>
            <a:r>
              <a:rPr lang="en-US" sz="1200" b="1" u="sng" dirty="0" err="1"/>
              <a:t>cyclohexene</a:t>
            </a:r>
            <a:r>
              <a:rPr lang="en-US" sz="1200" b="1" u="sng" dirty="0"/>
              <a:t>				benzene	</a:t>
            </a:r>
          </a:p>
          <a:p>
            <a:r>
              <a:rPr lang="en-US" sz="1400" dirty="0"/>
              <a:t>reactivity to Br</a:t>
            </a:r>
            <a:r>
              <a:rPr lang="en-US" sz="1400" baseline="-25000" dirty="0"/>
              <a:t>2</a:t>
            </a:r>
            <a:r>
              <a:rPr lang="en-US" sz="1400" dirty="0"/>
              <a:t>/CCl</a:t>
            </a:r>
            <a:r>
              <a:rPr lang="en-US" sz="1400" baseline="-25000" dirty="0"/>
              <a:t>4</a:t>
            </a:r>
            <a:r>
              <a:rPr lang="en-US" sz="1400" dirty="0"/>
              <a:t>		quantitative addition			NR</a:t>
            </a:r>
          </a:p>
          <a:p>
            <a:r>
              <a:rPr lang="en-US" sz="1400" dirty="0"/>
              <a:t>reactivity to H</a:t>
            </a:r>
            <a:r>
              <a:rPr lang="en-US" sz="1400" baseline="-25000" dirty="0"/>
              <a:t>2</a:t>
            </a:r>
            <a:r>
              <a:rPr lang="en-US" sz="1400" dirty="0"/>
              <a:t>/Ni		adds easily at 25</a:t>
            </a:r>
            <a:r>
              <a:rPr lang="en-US" sz="1400" baseline="30000" dirty="0"/>
              <a:t>o</a:t>
            </a:r>
            <a:r>
              <a:rPr lang="en-US" sz="1400" dirty="0"/>
              <a:t>C/1 </a:t>
            </a:r>
            <a:r>
              <a:rPr lang="en-US" sz="1400" dirty="0" err="1"/>
              <a:t>atm</a:t>
            </a:r>
            <a:r>
              <a:rPr lang="en-US" sz="1400" dirty="0"/>
              <a:t>     	with difficulty at 100-200</a:t>
            </a:r>
            <a:r>
              <a:rPr lang="en-US" sz="1400" baseline="30000" dirty="0"/>
              <a:t>o</a:t>
            </a:r>
            <a:r>
              <a:rPr lang="en-US" sz="1400" dirty="0"/>
              <a:t>C/100 </a:t>
            </a:r>
            <a:r>
              <a:rPr lang="en-US" sz="1400" dirty="0" err="1"/>
              <a:t>atm</a:t>
            </a:r>
            <a:endParaRPr lang="en-US" sz="1400" dirty="0"/>
          </a:p>
          <a:p>
            <a:r>
              <a:rPr lang="en-US" sz="1400" dirty="0"/>
              <a:t>reactivity to cold KMnO4*	quantitative </a:t>
            </a:r>
            <a:r>
              <a:rPr lang="en-US" sz="1400" dirty="0" err="1"/>
              <a:t>diol</a:t>
            </a:r>
            <a:r>
              <a:rPr lang="en-US" sz="1400" dirty="0"/>
              <a:t> formation at 25oC   	NR</a:t>
            </a:r>
          </a:p>
          <a:p>
            <a:r>
              <a:rPr lang="en-US" sz="1400" dirty="0"/>
              <a:t>C-C bond length		two kinds: 13.3 nm &amp; 15.4  nm		only one kind: 14.0 nm	</a:t>
            </a:r>
          </a:p>
          <a:p>
            <a:r>
              <a:rPr lang="en-US" sz="1400" dirty="0"/>
              <a:t>		</a:t>
            </a:r>
          </a:p>
          <a:p>
            <a:r>
              <a:rPr lang="en-US" sz="1400" dirty="0"/>
              <a:t>heat of hydrogenation/H</a:t>
            </a:r>
            <a:r>
              <a:rPr lang="en-US" sz="1400" baseline="-25000" dirty="0"/>
              <a:t>2</a:t>
            </a:r>
            <a:r>
              <a:rPr lang="en-US" sz="1400" dirty="0"/>
              <a:t>	29 kcal/mol				17 kcal/mol*</a:t>
            </a:r>
          </a:p>
          <a:p>
            <a:r>
              <a:rPr lang="en-US" sz="1400" dirty="0"/>
              <a:t>NMR signals*		H @ 1.2 </a:t>
            </a:r>
            <a:r>
              <a:rPr lang="en-US" sz="1400" dirty="0" err="1"/>
              <a:t>ppm</a:t>
            </a:r>
            <a:r>
              <a:rPr lang="en-US" sz="1400" dirty="0"/>
              <a:t>; H at 5 </a:t>
            </a:r>
            <a:r>
              <a:rPr lang="en-US" sz="1400" dirty="0" err="1"/>
              <a:t>ppm</a:t>
            </a:r>
            <a:r>
              <a:rPr lang="en-US" sz="1400" dirty="0"/>
              <a:t> (vinyl)		H at 7.2 </a:t>
            </a:r>
            <a:r>
              <a:rPr lang="en-US" sz="1400" dirty="0" err="1"/>
              <a:t>ppm</a:t>
            </a:r>
            <a:r>
              <a:rPr lang="en-US" sz="1400" dirty="0"/>
              <a:t>		</a:t>
            </a:r>
          </a:p>
          <a:p>
            <a:r>
              <a:rPr lang="en-US" sz="1400" dirty="0"/>
              <a:t>IR*			3050, 2950			3100, overtones @ 2000,  1600, 1500</a:t>
            </a:r>
          </a:p>
        </p:txBody>
      </p:sp>
      <p:sp>
        <p:nvSpPr>
          <p:cNvPr id="3" name="TextBox 2"/>
          <p:cNvSpPr txBox="1"/>
          <p:nvPr/>
        </p:nvSpPr>
        <p:spPr>
          <a:xfrm>
            <a:off x="685800" y="4343400"/>
            <a:ext cx="8153400" cy="1938992"/>
          </a:xfrm>
          <a:prstGeom prst="rect">
            <a:avLst/>
          </a:prstGeom>
          <a:noFill/>
        </p:spPr>
        <p:txBody>
          <a:bodyPr wrap="square" rtlCol="0">
            <a:spAutoFit/>
          </a:bodyPr>
          <a:lstStyle/>
          <a:p>
            <a:r>
              <a:rPr lang="en-US" sz="4000" b="1" dirty="0" smtClean="0"/>
              <a:t>Why are 3 double bonds less reactive than 1 double bond ???????</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smtClean="0"/>
              <a:t> 4n+2 rule</a:t>
            </a:r>
          </a:p>
        </p:txBody>
      </p:sp>
      <p:sp>
        <p:nvSpPr>
          <p:cNvPr id="11269" name="Text Box 5"/>
          <p:cNvSpPr txBox="1">
            <a:spLocks noChangeArrowheads="1"/>
          </p:cNvSpPr>
          <p:nvPr/>
        </p:nvSpPr>
        <p:spPr bwMode="auto">
          <a:xfrm>
            <a:off x="685800" y="1524000"/>
            <a:ext cx="7696200" cy="952500"/>
          </a:xfrm>
          <a:prstGeom prst="rect">
            <a:avLst/>
          </a:prstGeom>
          <a:noFill/>
          <a:ln w="9525">
            <a:noFill/>
            <a:miter lim="800000"/>
            <a:headEnd/>
            <a:tailEnd/>
          </a:ln>
        </p:spPr>
        <p:txBody>
          <a:bodyPr>
            <a:spAutoFit/>
          </a:bodyPr>
          <a:lstStyle/>
          <a:p>
            <a:pPr>
              <a:spcBef>
                <a:spcPct val="50000"/>
              </a:spcBef>
            </a:pPr>
            <a:r>
              <a:rPr lang="en-US" sz="2800" b="1"/>
              <a:t>valence bond theory description of C</a:t>
            </a:r>
            <a:r>
              <a:rPr lang="en-US" sz="2800" b="1" baseline="-25000"/>
              <a:t>3</a:t>
            </a:r>
            <a:r>
              <a:rPr lang="en-US" sz="2800" b="1"/>
              <a:t>H</a:t>
            </a:r>
            <a:r>
              <a:rPr lang="en-US" sz="2800" b="1" baseline="-25000"/>
              <a:t>3</a:t>
            </a:r>
            <a:r>
              <a:rPr lang="en-US" sz="2800"/>
              <a:t> </a:t>
            </a:r>
            <a:r>
              <a:rPr lang="en-US" sz="2800" baseline="30000"/>
              <a:t>+</a:t>
            </a:r>
          </a:p>
          <a:p>
            <a:pPr algn="ctr">
              <a:spcBef>
                <a:spcPct val="50000"/>
              </a:spcBef>
            </a:pPr>
            <a:r>
              <a:rPr lang="en-US" sz="2800" b="1" baseline="30000"/>
              <a:t>(more picture than math)</a:t>
            </a:r>
          </a:p>
        </p:txBody>
      </p:sp>
      <p:sp>
        <p:nvSpPr>
          <p:cNvPr id="11270" name="Text Box 6"/>
          <p:cNvSpPr txBox="1">
            <a:spLocks noChangeArrowheads="1"/>
          </p:cNvSpPr>
          <p:nvPr/>
        </p:nvSpPr>
        <p:spPr bwMode="auto">
          <a:xfrm>
            <a:off x="914400" y="2362200"/>
            <a:ext cx="7848600" cy="1965325"/>
          </a:xfrm>
          <a:prstGeom prst="rect">
            <a:avLst/>
          </a:prstGeom>
          <a:solidFill>
            <a:srgbClr val="FFFF00"/>
          </a:solidFill>
          <a:ln w="9525">
            <a:noFill/>
            <a:miter lim="800000"/>
            <a:headEnd/>
            <a:tailEnd/>
          </a:ln>
        </p:spPr>
        <p:txBody>
          <a:bodyPr>
            <a:spAutoFit/>
          </a:bodyPr>
          <a:lstStyle/>
          <a:p>
            <a:pPr>
              <a:spcBef>
                <a:spcPct val="50000"/>
              </a:spcBef>
              <a:buFont typeface="Wingdings" pitchFamily="2" charset="2"/>
              <a:buChar char="ü"/>
            </a:pPr>
            <a:r>
              <a:rPr lang="en-US" sz="2400" b="1">
                <a:solidFill>
                  <a:schemeClr val="accent2"/>
                </a:solidFill>
              </a:rPr>
              <a:t>Framework is sp</a:t>
            </a:r>
            <a:r>
              <a:rPr lang="en-US" sz="2400" b="1" baseline="30000">
                <a:solidFill>
                  <a:schemeClr val="accent2"/>
                </a:solidFill>
              </a:rPr>
              <a:t>2</a:t>
            </a:r>
          </a:p>
          <a:p>
            <a:pPr>
              <a:spcBef>
                <a:spcPct val="50000"/>
              </a:spcBef>
              <a:buFont typeface="Wingdings" pitchFamily="2" charset="2"/>
              <a:buChar char="ü"/>
            </a:pPr>
            <a:r>
              <a:rPr lang="en-US" sz="2400" b="1">
                <a:solidFill>
                  <a:schemeClr val="accent2"/>
                </a:solidFill>
              </a:rPr>
              <a:t>extra p electrons</a:t>
            </a:r>
            <a:r>
              <a:rPr lang="en-US" sz="2400" b="1">
                <a:solidFill>
                  <a:srgbClr val="FF0000"/>
                </a:solidFill>
              </a:rPr>
              <a:t> </a:t>
            </a:r>
          </a:p>
          <a:p>
            <a:pPr>
              <a:spcBef>
                <a:spcPct val="50000"/>
              </a:spcBef>
              <a:buFont typeface="Wingdings" pitchFamily="2" charset="2"/>
              <a:buNone/>
            </a:pPr>
            <a:r>
              <a:rPr lang="en-US" sz="2400" b="1"/>
              <a:t>     = </a:t>
            </a:r>
            <a:r>
              <a:rPr lang="en-US" sz="2400" b="1">
                <a:sym typeface="Symbol" pitchFamily="18" charset="2"/>
              </a:rPr>
              <a:t> electrons above &amp; below plane of framework</a:t>
            </a:r>
          </a:p>
          <a:p>
            <a:pPr>
              <a:spcBef>
                <a:spcPct val="50000"/>
              </a:spcBef>
            </a:pPr>
            <a:endParaRPr lang="en-US" b="1">
              <a:solidFill>
                <a:srgbClr val="FF0000"/>
              </a:solidFill>
            </a:endParaRPr>
          </a:p>
        </p:txBody>
      </p:sp>
      <p:sp>
        <p:nvSpPr>
          <p:cNvPr id="11271" name="Text Box 7"/>
          <p:cNvSpPr txBox="1">
            <a:spLocks noChangeArrowheads="1"/>
          </p:cNvSpPr>
          <p:nvPr/>
        </p:nvSpPr>
        <p:spPr bwMode="auto">
          <a:xfrm>
            <a:off x="1828800" y="4572000"/>
            <a:ext cx="6553200" cy="457200"/>
          </a:xfrm>
          <a:prstGeom prst="rect">
            <a:avLst/>
          </a:prstGeom>
          <a:solidFill>
            <a:srgbClr val="FFFF00"/>
          </a:solidFill>
          <a:ln w="9525">
            <a:noFill/>
            <a:miter lim="800000"/>
            <a:headEnd/>
            <a:tailEnd/>
          </a:ln>
        </p:spPr>
        <p:txBody>
          <a:bodyPr>
            <a:spAutoFit/>
          </a:bodyPr>
          <a:lstStyle/>
          <a:p>
            <a:pPr>
              <a:spcBef>
                <a:spcPct val="50000"/>
              </a:spcBef>
            </a:pPr>
            <a:r>
              <a:rPr lang="en-US" sz="2400" b="1"/>
              <a:t>Explains circulation and resonance…</a:t>
            </a:r>
          </a:p>
        </p:txBody>
      </p:sp>
      <p:sp>
        <p:nvSpPr>
          <p:cNvPr id="11272" name="Text Box 8"/>
          <p:cNvSpPr txBox="1">
            <a:spLocks noChangeArrowheads="1"/>
          </p:cNvSpPr>
          <p:nvPr/>
        </p:nvSpPr>
        <p:spPr bwMode="auto">
          <a:xfrm>
            <a:off x="304800" y="5257800"/>
            <a:ext cx="6553200" cy="641350"/>
          </a:xfrm>
          <a:prstGeom prst="rect">
            <a:avLst/>
          </a:prstGeom>
          <a:solidFill>
            <a:srgbClr val="FFFF99"/>
          </a:solidFill>
          <a:ln w="9525">
            <a:noFill/>
            <a:miter lim="800000"/>
            <a:headEnd/>
            <a:tailEnd/>
          </a:ln>
        </p:spPr>
        <p:txBody>
          <a:bodyPr>
            <a:spAutoFit/>
          </a:bodyPr>
          <a:lstStyle/>
          <a:p>
            <a:pPr>
              <a:spcBef>
                <a:spcPct val="50000"/>
              </a:spcBef>
            </a:pPr>
            <a:r>
              <a:rPr lang="en-US" sz="3600" b="1">
                <a:solidFill>
                  <a:srgbClr val="FF0000"/>
                </a:solidFill>
              </a:rPr>
              <a:t>But can’t explain 4n +2 rule</a:t>
            </a:r>
          </a:p>
        </p:txBody>
      </p:sp>
      <p:pic>
        <p:nvPicPr>
          <p:cNvPr id="11273" name="Picture 9" descr="sad-face"/>
          <p:cNvPicPr>
            <a:picLocks noChangeAspect="1" noChangeArrowheads="1"/>
          </p:cNvPicPr>
          <p:nvPr/>
        </p:nvPicPr>
        <p:blipFill>
          <a:blip r:embed="rId2" cstate="print"/>
          <a:srcRect/>
          <a:stretch>
            <a:fillRect/>
          </a:stretch>
        </p:blipFill>
        <p:spPr bwMode="auto">
          <a:xfrm>
            <a:off x="6934200" y="5029200"/>
            <a:ext cx="18478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dissolve">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dissolve">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dissolve">
                                      <p:cBhvr>
                                        <p:cTn id="22" dur="500"/>
                                        <p:tgtEl>
                                          <p:spTgt spid="1127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dissolve">
                                      <p:cBhvr>
                                        <p:cTn id="25"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11271" grpId="0" animBg="1"/>
      <p:bldP spid="112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z="4000" smtClean="0">
                <a:solidFill>
                  <a:srgbClr val="FF0000"/>
                </a:solidFill>
              </a:rPr>
              <a:t>MO</a:t>
            </a:r>
            <a:r>
              <a:rPr lang="en-US" sz="4000" smtClean="0"/>
              <a:t> description of C</a:t>
            </a:r>
            <a:r>
              <a:rPr lang="en-US" sz="4000" baseline="-25000" smtClean="0"/>
              <a:t>3</a:t>
            </a:r>
            <a:r>
              <a:rPr lang="en-US" sz="4000" smtClean="0"/>
              <a:t>H</a:t>
            </a:r>
            <a:r>
              <a:rPr lang="en-US" sz="4000" baseline="-25000" smtClean="0"/>
              <a:t>3</a:t>
            </a:r>
            <a:r>
              <a:rPr lang="en-US" sz="4000" baseline="30000" smtClean="0"/>
              <a:t>+</a:t>
            </a:r>
            <a:br>
              <a:rPr lang="en-US" sz="4000" baseline="30000" smtClean="0"/>
            </a:br>
            <a:r>
              <a:rPr lang="en-US" sz="4000" baseline="30000" smtClean="0"/>
              <a:t>(more math than picture)</a:t>
            </a:r>
            <a:endParaRPr lang="en-US" sz="4000" smtClean="0"/>
          </a:p>
        </p:txBody>
      </p:sp>
      <p:sp>
        <p:nvSpPr>
          <p:cNvPr id="11267" name="Text Box 5"/>
          <p:cNvSpPr txBox="1">
            <a:spLocks noChangeArrowheads="1"/>
          </p:cNvSpPr>
          <p:nvPr/>
        </p:nvSpPr>
        <p:spPr bwMode="auto">
          <a:xfrm>
            <a:off x="1143000" y="1752600"/>
            <a:ext cx="7010400" cy="3116263"/>
          </a:xfrm>
          <a:prstGeom prst="rect">
            <a:avLst/>
          </a:prstGeom>
          <a:noFill/>
          <a:ln w="9525">
            <a:noFill/>
            <a:miter lim="800000"/>
            <a:headEnd/>
            <a:tailEnd/>
          </a:ln>
        </p:spPr>
        <p:txBody>
          <a:bodyPr>
            <a:spAutoFit/>
          </a:bodyPr>
          <a:lstStyle/>
          <a:p>
            <a:pPr marL="342900" indent="-342900">
              <a:spcBef>
                <a:spcPct val="50000"/>
              </a:spcBef>
            </a:pPr>
            <a:r>
              <a:rPr lang="en-US" b="1"/>
              <a:t>Basic process:</a:t>
            </a:r>
          </a:p>
          <a:p>
            <a:pPr marL="342900" indent="-342900">
              <a:spcBef>
                <a:spcPct val="50000"/>
              </a:spcBef>
              <a:buFontTx/>
              <a:buAutoNum type="arabicParenR"/>
            </a:pPr>
            <a:r>
              <a:rPr lang="en-US"/>
              <a:t>Collect all the atomic orbitals (AO) ofrecombine as molecular orbitals (MO)  with #AO= #MO</a:t>
            </a:r>
          </a:p>
          <a:p>
            <a:pPr marL="342900" indent="-342900">
              <a:spcBef>
                <a:spcPct val="50000"/>
              </a:spcBef>
            </a:pPr>
            <a:r>
              <a:rPr lang="en-US"/>
              <a:t>       </a:t>
            </a:r>
            <a:r>
              <a:rPr lang="en-US" b="1">
                <a:solidFill>
                  <a:srgbClr val="FF0000"/>
                </a:solidFill>
              </a:rPr>
              <a:t>MO(1)</a:t>
            </a:r>
            <a:r>
              <a:rPr lang="en-US" b="1"/>
              <a:t>  = c1*AO(1)   + c</a:t>
            </a:r>
            <a:r>
              <a:rPr lang="en-US" b="1" baseline="-25000"/>
              <a:t>2</a:t>
            </a:r>
            <a:r>
              <a:rPr lang="en-US" b="1"/>
              <a:t>AO(2) + c</a:t>
            </a:r>
            <a:r>
              <a:rPr lang="en-US" b="1" baseline="-25000"/>
              <a:t>3</a:t>
            </a:r>
            <a:r>
              <a:rPr lang="en-US" b="1"/>
              <a:t>AO(3) +….</a:t>
            </a:r>
          </a:p>
          <a:p>
            <a:pPr marL="342900" indent="-342900">
              <a:spcBef>
                <a:spcPct val="50000"/>
              </a:spcBef>
            </a:pPr>
            <a:r>
              <a:rPr lang="en-US" b="1"/>
              <a:t>     </a:t>
            </a:r>
            <a:r>
              <a:rPr lang="en-US"/>
              <a:t> Optimize the c</a:t>
            </a:r>
            <a:r>
              <a:rPr lang="en-US" baseline="-25000"/>
              <a:t>k </a:t>
            </a:r>
            <a:r>
              <a:rPr lang="en-US" baseline="30000"/>
              <a:t> </a:t>
            </a:r>
            <a:r>
              <a:rPr lang="en-US"/>
              <a:t>for all the </a:t>
            </a:r>
            <a:r>
              <a:rPr lang="en-US" b="1">
                <a:solidFill>
                  <a:srgbClr val="FF0000"/>
                </a:solidFill>
              </a:rPr>
              <a:t>MO</a:t>
            </a:r>
            <a:r>
              <a:rPr lang="en-US"/>
              <a:t> simultaneously to minimize the computed energy of the molecule (quantum chemical calculation  )</a:t>
            </a:r>
          </a:p>
          <a:p>
            <a:pPr marL="342900" indent="-342900">
              <a:spcBef>
                <a:spcPct val="50000"/>
              </a:spcBef>
            </a:pPr>
            <a:r>
              <a:rPr lang="en-US"/>
              <a:t>2) Put in the number of electrons starting from bottom and working up (fill the </a:t>
            </a:r>
            <a:r>
              <a:rPr lang="en-US" b="1">
                <a:solidFill>
                  <a:srgbClr val="FF0000"/>
                </a:solidFill>
              </a:rPr>
              <a:t>MO</a:t>
            </a:r>
            <a:r>
              <a:rPr lang="en-US"/>
              <a:t>)</a:t>
            </a:r>
          </a:p>
        </p:txBody>
      </p:sp>
      <p:sp>
        <p:nvSpPr>
          <p:cNvPr id="11268" name="Text Box 6"/>
          <p:cNvSpPr txBox="1">
            <a:spLocks noChangeArrowheads="1"/>
          </p:cNvSpPr>
          <p:nvPr/>
        </p:nvSpPr>
        <p:spPr bwMode="auto">
          <a:xfrm>
            <a:off x="990600" y="5257800"/>
            <a:ext cx="7543800" cy="1187450"/>
          </a:xfrm>
          <a:prstGeom prst="rect">
            <a:avLst/>
          </a:prstGeom>
          <a:noFill/>
          <a:ln w="9525">
            <a:noFill/>
            <a:miter lim="800000"/>
            <a:headEnd/>
            <a:tailEnd/>
          </a:ln>
        </p:spPr>
        <p:txBody>
          <a:bodyPr>
            <a:spAutoFit/>
          </a:bodyPr>
          <a:lstStyle/>
          <a:p>
            <a:pPr>
              <a:spcBef>
                <a:spcPct val="50000"/>
              </a:spcBef>
            </a:pPr>
            <a:r>
              <a:rPr lang="en-US" sz="2400" b="1" dirty="0"/>
              <a:t>Results are energy levels of the molecule which lie either above or below the original energy sum of all the separate atoms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057400" y="182880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267200" y="175260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312420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6400" y="2209800"/>
            <a:ext cx="426720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122" name="Object 2"/>
          <p:cNvGraphicFramePr>
            <a:graphicFrameLocks noChangeAspect="1"/>
          </p:cNvGraphicFramePr>
          <p:nvPr/>
        </p:nvGraphicFramePr>
        <p:xfrm>
          <a:off x="2895600" y="3429000"/>
          <a:ext cx="1477963" cy="2192338"/>
        </p:xfrm>
        <a:graphic>
          <a:graphicData uri="http://schemas.openxmlformats.org/presentationml/2006/ole">
            <p:oleObj spid="_x0000_s5122" name="ChemSketch" r:id="rId4" imgW="1478160" imgH="2191680" progId="ACD.ChemSketch.20">
              <p:embed/>
            </p:oleObj>
          </a:graphicData>
        </a:graphic>
      </p:graphicFrame>
      <p:graphicFrame>
        <p:nvGraphicFramePr>
          <p:cNvPr id="5123" name="Object 3"/>
          <p:cNvGraphicFramePr>
            <a:graphicFrameLocks noChangeAspect="1"/>
          </p:cNvGraphicFramePr>
          <p:nvPr/>
        </p:nvGraphicFramePr>
        <p:xfrm>
          <a:off x="457200" y="304800"/>
          <a:ext cx="1477963" cy="2176463"/>
        </p:xfrm>
        <a:graphic>
          <a:graphicData uri="http://schemas.openxmlformats.org/presentationml/2006/ole">
            <p:oleObj spid="_x0000_s5123" name="ChemSketch" r:id="rId5" imgW="1478160" imgH="2176200" progId="ACD.ChemSketch.20">
              <p:embed/>
            </p:oleObj>
          </a:graphicData>
        </a:graphic>
      </p:graphicFrame>
      <p:graphicFrame>
        <p:nvGraphicFramePr>
          <p:cNvPr id="5124" name="Object 4"/>
          <p:cNvGraphicFramePr>
            <a:graphicFrameLocks noChangeAspect="1"/>
          </p:cNvGraphicFramePr>
          <p:nvPr/>
        </p:nvGraphicFramePr>
        <p:xfrm>
          <a:off x="5943600" y="381000"/>
          <a:ext cx="1506538" cy="2154238"/>
        </p:xfrm>
        <a:graphic>
          <a:graphicData uri="http://schemas.openxmlformats.org/presentationml/2006/ole">
            <p:oleObj spid="_x0000_s5124" name="ChemSketch" r:id="rId6" imgW="1505880" imgH="2154960" progId="ACD.ChemSketch.20">
              <p:embed/>
            </p:oleObj>
          </a:graphicData>
        </a:graphic>
      </p:graphicFrame>
      <p:cxnSp>
        <p:nvCxnSpPr>
          <p:cNvPr id="14" name="Straight Connector 13"/>
          <p:cNvCxnSpPr/>
          <p:nvPr/>
        </p:nvCxnSpPr>
        <p:spPr>
          <a:xfrm rot="16200000" flipH="1">
            <a:off x="3086100" y="4000500"/>
            <a:ext cx="762000" cy="685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429000" y="4038600"/>
            <a:ext cx="106680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24200" y="3657600"/>
            <a:ext cx="1066800" cy="152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9600" y="457200"/>
            <a:ext cx="1066800" cy="152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057900" y="1562100"/>
            <a:ext cx="762000" cy="685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4648200" y="4724400"/>
            <a:ext cx="2057400" cy="923925"/>
          </a:xfrm>
          <a:prstGeom prst="rect">
            <a:avLst/>
          </a:prstGeom>
          <a:noFill/>
          <a:ln w="9525">
            <a:noFill/>
            <a:miter lim="800000"/>
            <a:headEnd/>
            <a:tailEnd/>
          </a:ln>
        </p:spPr>
        <p:txBody>
          <a:bodyPr>
            <a:spAutoFit/>
          </a:bodyPr>
          <a:lstStyle/>
          <a:p>
            <a:r>
              <a:rPr lang="en-US"/>
              <a:t>Overlap is all positive=&gt; all bonds (stabilized)</a:t>
            </a:r>
          </a:p>
        </p:txBody>
      </p:sp>
      <p:sp>
        <p:nvSpPr>
          <p:cNvPr id="27" name="TextBox 26"/>
          <p:cNvSpPr txBox="1">
            <a:spLocks noChangeArrowheads="1"/>
          </p:cNvSpPr>
          <p:nvPr/>
        </p:nvSpPr>
        <p:spPr bwMode="auto">
          <a:xfrm>
            <a:off x="2209800" y="381000"/>
            <a:ext cx="3429000" cy="646113"/>
          </a:xfrm>
          <a:prstGeom prst="rect">
            <a:avLst/>
          </a:prstGeom>
          <a:noFill/>
          <a:ln w="9525">
            <a:noFill/>
            <a:miter lim="800000"/>
            <a:headEnd/>
            <a:tailEnd/>
          </a:ln>
        </p:spPr>
        <p:txBody>
          <a:bodyPr>
            <a:spAutoFit/>
          </a:bodyPr>
          <a:lstStyle/>
          <a:p>
            <a:r>
              <a:rPr lang="en-US"/>
              <a:t>1 positive overlap and 2 anti-overlaps (destabilized)</a:t>
            </a:r>
          </a:p>
        </p:txBody>
      </p:sp>
      <p:sp>
        <p:nvSpPr>
          <p:cNvPr id="5136" name="TextBox 27"/>
          <p:cNvSpPr txBox="1">
            <a:spLocks noChangeArrowheads="1"/>
          </p:cNvSpPr>
          <p:nvPr/>
        </p:nvSpPr>
        <p:spPr bwMode="auto">
          <a:xfrm>
            <a:off x="457200" y="2590800"/>
            <a:ext cx="1676400" cy="1200150"/>
          </a:xfrm>
          <a:prstGeom prst="rect">
            <a:avLst/>
          </a:prstGeom>
          <a:noFill/>
          <a:ln w="9525">
            <a:noFill/>
            <a:miter lim="800000"/>
            <a:headEnd/>
            <a:tailEnd/>
          </a:ln>
        </p:spPr>
        <p:txBody>
          <a:bodyPr>
            <a:spAutoFit/>
          </a:bodyPr>
          <a:lstStyle/>
          <a:p>
            <a:r>
              <a:rPr lang="en-US"/>
              <a:t>Separate unconnected p orbital energies </a:t>
            </a:r>
          </a:p>
        </p:txBody>
      </p:sp>
      <p:cxnSp>
        <p:nvCxnSpPr>
          <p:cNvPr id="30" name="Straight Arrow Connector 29"/>
          <p:cNvCxnSpPr/>
          <p:nvPr/>
        </p:nvCxnSpPr>
        <p:spPr>
          <a:xfrm flipV="1">
            <a:off x="1524000" y="2286000"/>
            <a:ext cx="533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791200" y="2971800"/>
            <a:ext cx="2286000" cy="1200150"/>
          </a:xfrm>
          <a:prstGeom prst="rect">
            <a:avLst/>
          </a:prstGeom>
          <a:solidFill>
            <a:schemeClr val="accent1"/>
          </a:solidFill>
          <a:ln w="9525">
            <a:noFill/>
            <a:miter lim="800000"/>
            <a:headEnd/>
            <a:tailEnd/>
          </a:ln>
        </p:spPr>
        <p:txBody>
          <a:bodyPr>
            <a:spAutoFit/>
          </a:bodyPr>
          <a:lstStyle/>
          <a:p>
            <a:r>
              <a:rPr lang="en-US"/>
              <a:t>How many pi electrons in system produces maximum stability ?</a:t>
            </a:r>
          </a:p>
        </p:txBody>
      </p:sp>
      <p:cxnSp>
        <p:nvCxnSpPr>
          <p:cNvPr id="33" name="Straight Arrow Connector 32"/>
          <p:cNvCxnSpPr/>
          <p:nvPr/>
        </p:nvCxnSpPr>
        <p:spPr>
          <a:xfrm rot="5400000">
            <a:off x="2933701" y="2933700"/>
            <a:ext cx="381000" cy="317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3163888" y="2933700"/>
            <a:ext cx="379412"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41" name="TextBox 37"/>
          <p:cNvSpPr txBox="1">
            <a:spLocks noChangeArrowheads="1"/>
          </p:cNvSpPr>
          <p:nvPr/>
        </p:nvSpPr>
        <p:spPr bwMode="auto">
          <a:xfrm>
            <a:off x="381000" y="4343400"/>
            <a:ext cx="1752600" cy="923925"/>
          </a:xfrm>
          <a:prstGeom prst="rect">
            <a:avLst/>
          </a:prstGeom>
          <a:solidFill>
            <a:srgbClr val="FFFF00"/>
          </a:solidFill>
          <a:ln w="9525">
            <a:noFill/>
            <a:miter lim="800000"/>
            <a:headEnd/>
            <a:tailEnd/>
          </a:ln>
        </p:spPr>
        <p:txBody>
          <a:bodyPr>
            <a:spAutoFit/>
          </a:bodyPr>
          <a:lstStyle/>
          <a:p>
            <a:r>
              <a:rPr lang="en-US" b="1"/>
              <a:t>WHAT `MO’  THEORY REVEALS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linds(horizontal)">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7848600" cy="954107"/>
          </a:xfrm>
          <a:prstGeom prst="rect">
            <a:avLst/>
          </a:prstGeom>
          <a:noFill/>
        </p:spPr>
        <p:txBody>
          <a:bodyPr wrap="square" rtlCol="0">
            <a:spAutoFit/>
          </a:bodyPr>
          <a:lstStyle/>
          <a:p>
            <a:r>
              <a:rPr lang="en-US" sz="2800" dirty="0" smtClean="0"/>
              <a:t>What </a:t>
            </a:r>
            <a:r>
              <a:rPr lang="en-US" sz="2800" dirty="0" smtClean="0"/>
              <a:t>simple MO </a:t>
            </a:r>
            <a:r>
              <a:rPr lang="en-US" sz="2800" dirty="0" smtClean="0"/>
              <a:t>Theory Predicts for the more complex case of C</a:t>
            </a:r>
            <a:r>
              <a:rPr lang="en-US" sz="2800" baseline="-25000" dirty="0" smtClean="0"/>
              <a:t>6</a:t>
            </a:r>
            <a:r>
              <a:rPr lang="en-US" sz="2800" dirty="0" smtClean="0"/>
              <a:t>H</a:t>
            </a:r>
            <a:r>
              <a:rPr lang="en-US" sz="2800" baseline="-25000" dirty="0" smtClean="0"/>
              <a:t>6</a:t>
            </a:r>
            <a:r>
              <a:rPr lang="en-US" sz="2800" dirty="0" smtClean="0"/>
              <a:t> (benzene)</a:t>
            </a:r>
            <a:endParaRPr lang="en-US" sz="2800" dirty="0"/>
          </a:p>
        </p:txBody>
      </p:sp>
      <p:graphicFrame>
        <p:nvGraphicFramePr>
          <p:cNvPr id="26627" name="Object 3"/>
          <p:cNvGraphicFramePr>
            <a:graphicFrameLocks noChangeAspect="1"/>
          </p:cNvGraphicFramePr>
          <p:nvPr/>
        </p:nvGraphicFramePr>
        <p:xfrm>
          <a:off x="6553200" y="4038600"/>
          <a:ext cx="2355640" cy="1852613"/>
        </p:xfrm>
        <a:graphic>
          <a:graphicData uri="http://schemas.openxmlformats.org/presentationml/2006/ole">
            <p:oleObj spid="_x0000_s26627" name="ChemSketch" r:id="rId4" imgW="2743200" imgH="2157840" progId="ACD.ChemSketch.20">
              <p:embed/>
            </p:oleObj>
          </a:graphicData>
        </a:graphic>
      </p:graphicFrame>
      <p:sp>
        <p:nvSpPr>
          <p:cNvPr id="8" name="TextBox 7"/>
          <p:cNvSpPr txBox="1"/>
          <p:nvPr/>
        </p:nvSpPr>
        <p:spPr>
          <a:xfrm>
            <a:off x="5105400" y="5934670"/>
            <a:ext cx="4038600" cy="646331"/>
          </a:xfrm>
          <a:prstGeom prst="rect">
            <a:avLst/>
          </a:prstGeom>
          <a:noFill/>
        </p:spPr>
        <p:txBody>
          <a:bodyPr wrap="square" rtlCol="0">
            <a:spAutoFit/>
          </a:bodyPr>
          <a:lstStyle/>
          <a:p>
            <a:r>
              <a:rPr lang="en-US" dirty="0" smtClean="0"/>
              <a:t>A bonding arrangement of 6 </a:t>
            </a:r>
            <a:r>
              <a:rPr lang="en-US" dirty="0" err="1" smtClean="0"/>
              <a:t>p</a:t>
            </a:r>
            <a:r>
              <a:rPr lang="en-US" baseline="-25000" dirty="0" err="1" smtClean="0"/>
              <a:t>z</a:t>
            </a:r>
            <a:r>
              <a:rPr lang="en-US" dirty="0" smtClean="0"/>
              <a:t> orbits of C not involved in sp</a:t>
            </a:r>
            <a:r>
              <a:rPr lang="en-US" baseline="30000" dirty="0" smtClean="0"/>
              <a:t>2</a:t>
            </a:r>
            <a:r>
              <a:rPr lang="en-US" dirty="0" smtClean="0"/>
              <a:t> frame</a:t>
            </a:r>
            <a:endParaRPr lang="en-US" dirty="0"/>
          </a:p>
        </p:txBody>
      </p:sp>
      <p:graphicFrame>
        <p:nvGraphicFramePr>
          <p:cNvPr id="26628" name="Object 4"/>
          <p:cNvGraphicFramePr>
            <a:graphicFrameLocks noChangeAspect="1"/>
          </p:cNvGraphicFramePr>
          <p:nvPr/>
        </p:nvGraphicFramePr>
        <p:xfrm>
          <a:off x="6553200" y="1807369"/>
          <a:ext cx="2286000" cy="1797844"/>
        </p:xfrm>
        <a:graphic>
          <a:graphicData uri="http://schemas.openxmlformats.org/presentationml/2006/ole">
            <p:oleObj spid="_x0000_s26628" name="ChemSketch" r:id="rId5" imgW="2743200" imgH="2157840" progId="ACD.ChemSketch.20">
              <p:embed/>
            </p:oleObj>
          </a:graphicData>
        </a:graphic>
      </p:graphicFrame>
      <p:sp>
        <p:nvSpPr>
          <p:cNvPr id="10" name="TextBox 9"/>
          <p:cNvSpPr txBox="1"/>
          <p:nvPr/>
        </p:nvSpPr>
        <p:spPr>
          <a:xfrm>
            <a:off x="4876800" y="914400"/>
            <a:ext cx="4267200" cy="646331"/>
          </a:xfrm>
          <a:prstGeom prst="rect">
            <a:avLst/>
          </a:prstGeom>
          <a:noFill/>
        </p:spPr>
        <p:txBody>
          <a:bodyPr wrap="square" rtlCol="0">
            <a:spAutoFit/>
          </a:bodyPr>
          <a:lstStyle/>
          <a:p>
            <a:r>
              <a:rPr lang="en-US" dirty="0" smtClean="0"/>
              <a:t>An anti-bonding arrangement of 6 </a:t>
            </a:r>
            <a:r>
              <a:rPr lang="en-US" dirty="0" err="1" smtClean="0"/>
              <a:t>p</a:t>
            </a:r>
            <a:r>
              <a:rPr lang="en-US" baseline="-25000" dirty="0" err="1" smtClean="0"/>
              <a:t>z</a:t>
            </a:r>
            <a:r>
              <a:rPr lang="en-US" dirty="0" smtClean="0"/>
              <a:t> orbits of C not involved in sp</a:t>
            </a:r>
            <a:r>
              <a:rPr lang="en-US" baseline="30000" dirty="0" smtClean="0"/>
              <a:t>2</a:t>
            </a:r>
            <a:r>
              <a:rPr lang="en-US" dirty="0" smtClean="0"/>
              <a:t> frame</a:t>
            </a:r>
            <a:endParaRPr lang="en-US" dirty="0"/>
          </a:p>
        </p:txBody>
      </p:sp>
      <p:cxnSp>
        <p:nvCxnSpPr>
          <p:cNvPr id="12" name="Straight Connector 11"/>
          <p:cNvCxnSpPr/>
          <p:nvPr/>
        </p:nvCxnSpPr>
        <p:spPr>
          <a:xfrm>
            <a:off x="1066800" y="3429000"/>
            <a:ext cx="685800" cy="0"/>
          </a:xfrm>
          <a:prstGeom prst="line">
            <a:avLst/>
          </a:prstGeom>
          <a:ln w="3492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629" name="Object 5"/>
          <p:cNvGraphicFramePr>
            <a:graphicFrameLocks noChangeAspect="1"/>
          </p:cNvGraphicFramePr>
          <p:nvPr/>
        </p:nvGraphicFramePr>
        <p:xfrm>
          <a:off x="609600" y="3048000"/>
          <a:ext cx="247650" cy="719137"/>
        </p:xfrm>
        <a:graphic>
          <a:graphicData uri="http://schemas.openxmlformats.org/presentationml/2006/ole">
            <p:oleObj spid="_x0000_s26629" name="ChemSketch" r:id="rId6" imgW="246960" imgH="719280" progId="ACD.ChemSketch.20">
              <p:embed/>
            </p:oleObj>
          </a:graphicData>
        </a:graphic>
      </p:graphicFrame>
      <p:sp>
        <p:nvSpPr>
          <p:cNvPr id="15" name="TextBox 14"/>
          <p:cNvSpPr txBox="1"/>
          <p:nvPr/>
        </p:nvSpPr>
        <p:spPr>
          <a:xfrm>
            <a:off x="0" y="3886200"/>
            <a:ext cx="2438400" cy="369332"/>
          </a:xfrm>
          <a:prstGeom prst="rect">
            <a:avLst/>
          </a:prstGeom>
          <a:noFill/>
        </p:spPr>
        <p:txBody>
          <a:bodyPr wrap="square" rtlCol="0">
            <a:spAutoFit/>
          </a:bodyPr>
          <a:lstStyle/>
          <a:p>
            <a:r>
              <a:rPr lang="en-US" dirty="0" smtClean="0"/>
              <a:t>Energy of original </a:t>
            </a:r>
            <a:r>
              <a:rPr lang="en-US" dirty="0" err="1" smtClean="0"/>
              <a:t>p</a:t>
            </a:r>
            <a:r>
              <a:rPr lang="en-US" baseline="-25000" dirty="0" err="1" smtClean="0"/>
              <a:t>z</a:t>
            </a:r>
            <a:endParaRPr lang="en-US" baseline="-25000" dirty="0"/>
          </a:p>
        </p:txBody>
      </p:sp>
      <p:cxnSp>
        <p:nvCxnSpPr>
          <p:cNvPr id="17" name="Straight Connector 16"/>
          <p:cNvCxnSpPr/>
          <p:nvPr/>
        </p:nvCxnSpPr>
        <p:spPr>
          <a:xfrm>
            <a:off x="2514600" y="27432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33800" y="27432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2057400"/>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41148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38600" y="41148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00400" y="4876800"/>
            <a:ext cx="76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8572500" y="3848100"/>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077200" y="3505200"/>
            <a:ext cx="762000" cy="646331"/>
          </a:xfrm>
          <a:prstGeom prst="rect">
            <a:avLst/>
          </a:prstGeom>
          <a:noFill/>
        </p:spPr>
        <p:txBody>
          <a:bodyPr wrap="square" rtlCol="0">
            <a:spAutoFit/>
          </a:bodyPr>
          <a:lstStyle/>
          <a:p>
            <a:r>
              <a:rPr lang="en-US" dirty="0" smtClean="0"/>
              <a:t>Z axis</a:t>
            </a:r>
            <a:endParaRPr lang="en-US" dirty="0"/>
          </a:p>
        </p:txBody>
      </p:sp>
      <p:cxnSp>
        <p:nvCxnSpPr>
          <p:cNvPr id="34" name="Straight Connector 33"/>
          <p:cNvCxnSpPr/>
          <p:nvPr/>
        </p:nvCxnSpPr>
        <p:spPr>
          <a:xfrm>
            <a:off x="2362200" y="3429000"/>
            <a:ext cx="2819400" cy="0"/>
          </a:xfrm>
          <a:prstGeom prst="line">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57400" y="5181600"/>
            <a:ext cx="3657600" cy="646331"/>
          </a:xfrm>
          <a:prstGeom prst="rect">
            <a:avLst/>
          </a:prstGeom>
          <a:noFill/>
        </p:spPr>
        <p:txBody>
          <a:bodyPr wrap="square" rtlCol="0">
            <a:spAutoFit/>
          </a:bodyPr>
          <a:lstStyle/>
          <a:p>
            <a:r>
              <a:rPr lang="en-US" dirty="0" smtClean="0"/>
              <a:t>Stabilizing bonding MO predicted; max stabilization with 6 electrons</a:t>
            </a:r>
            <a:endParaRPr lang="en-US" dirty="0"/>
          </a:p>
        </p:txBody>
      </p:sp>
      <p:sp>
        <p:nvSpPr>
          <p:cNvPr id="36" name="TextBox 35"/>
          <p:cNvSpPr txBox="1"/>
          <p:nvPr/>
        </p:nvSpPr>
        <p:spPr>
          <a:xfrm>
            <a:off x="152400" y="1295400"/>
            <a:ext cx="4419600" cy="369332"/>
          </a:xfrm>
          <a:prstGeom prst="rect">
            <a:avLst/>
          </a:prstGeom>
          <a:noFill/>
        </p:spPr>
        <p:txBody>
          <a:bodyPr wrap="square" rtlCol="0">
            <a:spAutoFit/>
          </a:bodyPr>
          <a:lstStyle/>
          <a:p>
            <a:r>
              <a:rPr lang="en-US" dirty="0" smtClean="0"/>
              <a:t>De-stabilizing anti-bonding MO predicted</a:t>
            </a:r>
            <a:endParaRPr lang="en-US" dirty="0"/>
          </a:p>
        </p:txBody>
      </p:sp>
      <p:cxnSp>
        <p:nvCxnSpPr>
          <p:cNvPr id="39" name="Straight Arrow Connector 38"/>
          <p:cNvCxnSpPr/>
          <p:nvPr/>
        </p:nvCxnSpPr>
        <p:spPr>
          <a:xfrm rot="5400000" flipH="1" flipV="1">
            <a:off x="2628900" y="39243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3467894" y="46093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4229894" y="3923506"/>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2781300" y="3924300"/>
            <a:ext cx="381794"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H="1">
            <a:off x="3238500" y="4610100"/>
            <a:ext cx="381794"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4000500" y="3924300"/>
            <a:ext cx="381794"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81000" y="1600200"/>
            <a:ext cx="8321172" cy="4800600"/>
          </a:xfrm>
          <a:prstGeom prst="rect">
            <a:avLst/>
          </a:prstGeom>
          <a:noFill/>
          <a:ln w="9525">
            <a:noFill/>
            <a:miter lim="800000"/>
            <a:headEnd/>
            <a:tailEnd/>
          </a:ln>
          <a:effectLst/>
        </p:spPr>
      </p:pic>
      <p:sp>
        <p:nvSpPr>
          <p:cNvPr id="3" name="TextBox 2"/>
          <p:cNvSpPr txBox="1"/>
          <p:nvPr/>
        </p:nvSpPr>
        <p:spPr>
          <a:xfrm>
            <a:off x="609600" y="152400"/>
            <a:ext cx="8534400" cy="1200329"/>
          </a:xfrm>
          <a:prstGeom prst="rect">
            <a:avLst/>
          </a:prstGeom>
          <a:noFill/>
        </p:spPr>
        <p:txBody>
          <a:bodyPr wrap="square" rtlCol="0">
            <a:spAutoFit/>
          </a:bodyPr>
          <a:lstStyle/>
          <a:p>
            <a:r>
              <a:rPr lang="en-US" sz="3600" dirty="0" smtClean="0"/>
              <a:t>Unusual Examples of </a:t>
            </a:r>
            <a:r>
              <a:rPr lang="en-US" sz="3600" dirty="0" err="1" smtClean="0"/>
              <a:t>Aromaticity</a:t>
            </a:r>
            <a:r>
              <a:rPr lang="en-US" sz="3600" dirty="0" smtClean="0"/>
              <a:t>: It’s More </a:t>
            </a:r>
            <a:r>
              <a:rPr lang="en-US" sz="3600" dirty="0" smtClean="0"/>
              <a:t>T</a:t>
            </a:r>
            <a:r>
              <a:rPr lang="en-US" sz="3600" dirty="0" smtClean="0"/>
              <a:t>han </a:t>
            </a:r>
            <a:r>
              <a:rPr lang="en-US" sz="3600" dirty="0" smtClean="0"/>
              <a:t>J</a:t>
            </a:r>
            <a:r>
              <a:rPr lang="en-US" sz="3600" dirty="0" smtClean="0"/>
              <a:t>ust Benzene </a:t>
            </a:r>
            <a:endParaRPr lang="en-US" sz="3600" dirty="0"/>
          </a:p>
        </p:txBody>
      </p:sp>
      <p:sp>
        <p:nvSpPr>
          <p:cNvPr id="4" name="TextBox 3"/>
          <p:cNvSpPr txBox="1"/>
          <p:nvPr/>
        </p:nvSpPr>
        <p:spPr>
          <a:xfrm>
            <a:off x="533400" y="1371600"/>
            <a:ext cx="4419600" cy="523220"/>
          </a:xfrm>
          <a:prstGeom prst="rect">
            <a:avLst/>
          </a:prstGeom>
          <a:solidFill>
            <a:srgbClr val="FFFF00"/>
          </a:solidFill>
        </p:spPr>
        <p:txBody>
          <a:bodyPr wrap="square" rtlCol="0">
            <a:spAutoFit/>
          </a:bodyPr>
          <a:lstStyle/>
          <a:p>
            <a:r>
              <a:rPr lang="en-US" sz="2800" b="1" dirty="0" smtClean="0">
                <a:solidFill>
                  <a:srgbClr val="FF0000"/>
                </a:solidFill>
              </a:rPr>
              <a:t>Case 1: </a:t>
            </a:r>
            <a:r>
              <a:rPr lang="en-US" sz="2800" b="1" dirty="0" err="1" smtClean="0">
                <a:solidFill>
                  <a:srgbClr val="FF0000"/>
                </a:solidFill>
              </a:rPr>
              <a:t>Heterobenzenes</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linds(horizontal)">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srcRect/>
          <a:stretch>
            <a:fillRect/>
          </a:stretch>
        </p:blipFill>
        <p:spPr bwMode="auto">
          <a:xfrm>
            <a:off x="152400" y="0"/>
            <a:ext cx="7072313" cy="3679825"/>
          </a:xfrm>
          <a:prstGeom prst="rect">
            <a:avLst/>
          </a:prstGeom>
          <a:noFill/>
          <a:ln w="9525">
            <a:noFill/>
            <a:miter lim="800000"/>
            <a:headEnd/>
            <a:tailEnd/>
          </a:ln>
          <a:effectLst/>
        </p:spPr>
      </p:pic>
      <p:pic>
        <p:nvPicPr>
          <p:cNvPr id="29701" name="Picture 5"/>
          <p:cNvPicPr>
            <a:picLocks noChangeAspect="1" noChangeArrowheads="1"/>
          </p:cNvPicPr>
          <p:nvPr/>
        </p:nvPicPr>
        <p:blipFill>
          <a:blip r:embed="rId3" cstate="print"/>
          <a:srcRect/>
          <a:stretch>
            <a:fillRect/>
          </a:stretch>
        </p:blipFill>
        <p:spPr bwMode="auto">
          <a:xfrm>
            <a:off x="5628716" y="2057400"/>
            <a:ext cx="3253348" cy="4800600"/>
          </a:xfrm>
          <a:prstGeom prst="rect">
            <a:avLst/>
          </a:prstGeom>
          <a:noFill/>
          <a:ln w="9525">
            <a:noFill/>
            <a:miter lim="800000"/>
            <a:headEnd/>
            <a:tailEnd/>
          </a:ln>
          <a:effectLst/>
        </p:spPr>
      </p:pic>
      <p:sp>
        <p:nvSpPr>
          <p:cNvPr id="7" name="TextBox 6"/>
          <p:cNvSpPr txBox="1"/>
          <p:nvPr/>
        </p:nvSpPr>
        <p:spPr>
          <a:xfrm>
            <a:off x="6172200" y="152400"/>
            <a:ext cx="2971800" cy="1384995"/>
          </a:xfrm>
          <a:prstGeom prst="rect">
            <a:avLst/>
          </a:prstGeom>
          <a:solidFill>
            <a:srgbClr val="FFFF00"/>
          </a:solidFill>
        </p:spPr>
        <p:txBody>
          <a:bodyPr wrap="square" rtlCol="0">
            <a:spAutoFit/>
          </a:bodyPr>
          <a:lstStyle/>
          <a:p>
            <a:r>
              <a:rPr lang="en-US" sz="2800" b="1" dirty="0" smtClean="0">
                <a:solidFill>
                  <a:srgbClr val="FF0000"/>
                </a:solidFill>
              </a:rPr>
              <a:t>TRANSLATION:</a:t>
            </a:r>
            <a:endParaRPr lang="en-US" sz="2800" b="1" dirty="0" smtClean="0">
              <a:solidFill>
                <a:srgbClr val="FF0000"/>
              </a:solidFill>
            </a:endParaRPr>
          </a:p>
          <a:p>
            <a:r>
              <a:rPr lang="en-US" sz="2800" b="1" dirty="0" err="1" smtClean="0">
                <a:solidFill>
                  <a:srgbClr val="FF0000"/>
                </a:solidFill>
              </a:rPr>
              <a:t>Stibabenzene</a:t>
            </a:r>
            <a:r>
              <a:rPr lang="en-US" sz="2800" b="1" dirty="0" smtClean="0">
                <a:solidFill>
                  <a:srgbClr val="FF0000"/>
                </a:solidFill>
              </a:rPr>
              <a:t> is still aromatic</a:t>
            </a:r>
            <a:endParaRPr lang="en-US" sz="2800" b="1" dirty="0">
              <a:solidFill>
                <a:srgbClr val="FF0000"/>
              </a:solidFill>
            </a:endParaRPr>
          </a:p>
        </p:txBody>
      </p:sp>
      <p:pic>
        <p:nvPicPr>
          <p:cNvPr id="29705" name="Picture 9"/>
          <p:cNvPicPr>
            <a:picLocks noChangeAspect="1" noChangeArrowheads="1"/>
          </p:cNvPicPr>
          <p:nvPr/>
        </p:nvPicPr>
        <p:blipFill>
          <a:blip r:embed="rId4" cstate="print"/>
          <a:srcRect/>
          <a:stretch>
            <a:fillRect/>
          </a:stretch>
        </p:blipFill>
        <p:spPr bwMode="auto">
          <a:xfrm>
            <a:off x="0" y="3886200"/>
            <a:ext cx="3871913" cy="2533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dissolve">
                                      <p:cBhvr>
                                        <p:cTn id="7" dur="500"/>
                                        <p:tgtEl>
                                          <p:spTgt spid="29705"/>
                                        </p:tgtEl>
                                      </p:cBhvr>
                                    </p:animEffect>
                                  </p:childTnLst>
                                </p:cTn>
                              </p:par>
                              <p:par>
                                <p:cTn id="8" presetID="9" presetClass="entr" presetSubtype="0" fill="hold"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dissolve">
                                      <p:cBhvr>
                                        <p:cTn id="10" dur="500"/>
                                        <p:tgtEl>
                                          <p:spTgt spid="2970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fong\Desktop\2013-03 (Mar)\aromatic 10005.jpg"/>
          <p:cNvPicPr>
            <a:picLocks noChangeAspect="1" noChangeArrowheads="1"/>
          </p:cNvPicPr>
          <p:nvPr/>
        </p:nvPicPr>
        <p:blipFill>
          <a:blip r:embed="rId2" cstate="print"/>
          <a:srcRect/>
          <a:stretch>
            <a:fillRect/>
          </a:stretch>
        </p:blipFill>
        <p:spPr bwMode="auto">
          <a:xfrm>
            <a:off x="1309688" y="2343150"/>
            <a:ext cx="6524625" cy="2171700"/>
          </a:xfrm>
          <a:prstGeom prst="rect">
            <a:avLst/>
          </a:prstGeom>
          <a:noFill/>
        </p:spPr>
      </p:pic>
      <p:sp>
        <p:nvSpPr>
          <p:cNvPr id="4" name="TextBox 3"/>
          <p:cNvSpPr txBox="1"/>
          <p:nvPr/>
        </p:nvSpPr>
        <p:spPr>
          <a:xfrm>
            <a:off x="381000" y="685800"/>
            <a:ext cx="7543800" cy="954107"/>
          </a:xfrm>
          <a:prstGeom prst="rect">
            <a:avLst/>
          </a:prstGeom>
          <a:solidFill>
            <a:srgbClr val="FFFF00"/>
          </a:solidFill>
        </p:spPr>
        <p:txBody>
          <a:bodyPr wrap="square" rtlCol="0">
            <a:spAutoFit/>
          </a:bodyPr>
          <a:lstStyle/>
          <a:p>
            <a:r>
              <a:rPr lang="en-US" sz="2800" b="1" dirty="0" smtClean="0">
                <a:solidFill>
                  <a:srgbClr val="FF0000"/>
                </a:solidFill>
              </a:rPr>
              <a:t>Case 2: </a:t>
            </a:r>
            <a:r>
              <a:rPr lang="en-US" sz="2800" b="1" dirty="0" err="1" smtClean="0">
                <a:solidFill>
                  <a:srgbClr val="FF0000"/>
                </a:solidFill>
              </a:rPr>
              <a:t>voltammetrically</a:t>
            </a:r>
            <a:r>
              <a:rPr lang="en-US" sz="2800" b="1" dirty="0" smtClean="0">
                <a:solidFill>
                  <a:srgbClr val="FF0000"/>
                </a:solidFill>
              </a:rPr>
              <a:t> created stable, small </a:t>
            </a:r>
            <a:r>
              <a:rPr lang="en-US" sz="2800" b="1" dirty="0" err="1" smtClean="0">
                <a:solidFill>
                  <a:srgbClr val="FF0000"/>
                </a:solidFill>
              </a:rPr>
              <a:t>cation</a:t>
            </a:r>
            <a:r>
              <a:rPr lang="en-US" sz="2800" b="1" dirty="0" smtClean="0">
                <a:solidFill>
                  <a:srgbClr val="FF0000"/>
                </a:solidFill>
              </a:rPr>
              <a:t> and anion rings</a:t>
            </a:r>
            <a:endParaRPr lang="en-US" sz="2800" b="1" dirty="0">
              <a:solidFill>
                <a:srgbClr val="FF0000"/>
              </a:solidFill>
            </a:endParaRPr>
          </a:p>
        </p:txBody>
      </p:sp>
      <p:sp>
        <p:nvSpPr>
          <p:cNvPr id="5" name="TextBox 4"/>
          <p:cNvSpPr txBox="1"/>
          <p:nvPr/>
        </p:nvSpPr>
        <p:spPr>
          <a:xfrm>
            <a:off x="228600" y="5257800"/>
            <a:ext cx="8915400" cy="954107"/>
          </a:xfrm>
          <a:prstGeom prst="rect">
            <a:avLst/>
          </a:prstGeom>
          <a:noFill/>
        </p:spPr>
        <p:txBody>
          <a:bodyPr wrap="square" rtlCol="0">
            <a:spAutoFit/>
          </a:bodyPr>
          <a:lstStyle/>
          <a:p>
            <a:pPr>
              <a:buFont typeface="Arial" pitchFamily="34" charset="0"/>
              <a:buChar char="•"/>
            </a:pPr>
            <a:r>
              <a:rPr lang="en-US" sz="2800" dirty="0" smtClean="0"/>
              <a:t>Both satisfy </a:t>
            </a:r>
            <a:r>
              <a:rPr lang="en-US" sz="2800" dirty="0" err="1" smtClean="0"/>
              <a:t>aromaticity</a:t>
            </a:r>
            <a:r>
              <a:rPr lang="en-US" sz="2800" dirty="0" smtClean="0"/>
              <a:t> criterion</a:t>
            </a:r>
          </a:p>
          <a:p>
            <a:pPr>
              <a:buFont typeface="Arial" pitchFamily="34" charset="0"/>
              <a:buChar char="•"/>
            </a:pPr>
            <a:r>
              <a:rPr lang="en-US" sz="2800" dirty="0" smtClean="0"/>
              <a:t>Both survive for hours in solution once generated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914400" y="1524000"/>
            <a:ext cx="7451725" cy="4476750"/>
          </a:xfrm>
          <a:prstGeom prst="rect">
            <a:avLst/>
          </a:prstGeom>
          <a:noFill/>
          <a:ln w="9525">
            <a:noFill/>
            <a:miter lim="800000"/>
            <a:headEnd/>
            <a:tailEnd/>
          </a:ln>
          <a:effectLst/>
        </p:spPr>
      </p:pic>
      <p:sp>
        <p:nvSpPr>
          <p:cNvPr id="3" name="TextBox 2"/>
          <p:cNvSpPr txBox="1"/>
          <p:nvPr/>
        </p:nvSpPr>
        <p:spPr>
          <a:xfrm>
            <a:off x="685800" y="228600"/>
            <a:ext cx="6553200" cy="1077218"/>
          </a:xfrm>
          <a:prstGeom prst="rect">
            <a:avLst/>
          </a:prstGeom>
          <a:solidFill>
            <a:srgbClr val="FFFF00"/>
          </a:solidFill>
        </p:spPr>
        <p:txBody>
          <a:bodyPr wrap="square" rtlCol="0">
            <a:spAutoFit/>
          </a:bodyPr>
          <a:lstStyle/>
          <a:p>
            <a:r>
              <a:rPr lang="en-US" sz="3200" dirty="0" smtClean="0">
                <a:solidFill>
                  <a:srgbClr val="FF0000"/>
                </a:solidFill>
              </a:rPr>
              <a:t>Case 3: At the heart of everything living….</a:t>
            </a:r>
            <a:endParaRPr lang="en-US" sz="3200" dirty="0">
              <a:solidFill>
                <a:srgbClr val="FF0000"/>
              </a:solidFill>
            </a:endParaRPr>
          </a:p>
        </p:txBody>
      </p:sp>
      <p:sp>
        <p:nvSpPr>
          <p:cNvPr id="4" name="TextBox 3"/>
          <p:cNvSpPr txBox="1"/>
          <p:nvPr/>
        </p:nvSpPr>
        <p:spPr>
          <a:xfrm>
            <a:off x="0" y="5903893"/>
            <a:ext cx="9144000" cy="954107"/>
          </a:xfrm>
          <a:prstGeom prst="rect">
            <a:avLst/>
          </a:prstGeom>
          <a:noFill/>
        </p:spPr>
        <p:txBody>
          <a:bodyPr wrap="square" rtlCol="0">
            <a:spAutoFit/>
          </a:bodyPr>
          <a:lstStyle/>
          <a:p>
            <a:r>
              <a:rPr lang="en-US" sz="2800" b="1" dirty="0" smtClean="0"/>
              <a:t>The critical DNA base units A,T,G, U and C are all aromatic !!!!</a:t>
            </a:r>
            <a:endParaRPr lang="en-US" sz="2800" b="1" dirty="0"/>
          </a:p>
        </p:txBody>
      </p:sp>
      <p:sp>
        <p:nvSpPr>
          <p:cNvPr id="5" name="TextBox 4"/>
          <p:cNvSpPr txBox="1"/>
          <p:nvPr/>
        </p:nvSpPr>
        <p:spPr>
          <a:xfrm>
            <a:off x="0" y="1676400"/>
            <a:ext cx="1828800" cy="830997"/>
          </a:xfrm>
          <a:prstGeom prst="rect">
            <a:avLst/>
          </a:prstGeom>
          <a:noFill/>
        </p:spPr>
        <p:txBody>
          <a:bodyPr wrap="square" rtlCol="0">
            <a:spAutoFit/>
          </a:bodyPr>
          <a:lstStyle/>
          <a:p>
            <a:r>
              <a:rPr lang="en-US" sz="2400" b="1" dirty="0" smtClean="0"/>
              <a:t>Recognize these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52400" y="152400"/>
            <a:ext cx="4921426" cy="4495800"/>
          </a:xfrm>
          <a:prstGeom prst="rect">
            <a:avLst/>
          </a:prstGeom>
          <a:noFill/>
          <a:ln w="9525">
            <a:noFill/>
            <a:miter lim="800000"/>
            <a:headEnd/>
            <a:tailEnd/>
          </a:ln>
          <a:effectLst/>
        </p:spPr>
      </p:pic>
      <p:sp>
        <p:nvSpPr>
          <p:cNvPr id="3" name="TextBox 2"/>
          <p:cNvSpPr txBox="1"/>
          <p:nvPr/>
        </p:nvSpPr>
        <p:spPr>
          <a:xfrm>
            <a:off x="0" y="4495800"/>
            <a:ext cx="5029200" cy="1384995"/>
          </a:xfrm>
          <a:prstGeom prst="rect">
            <a:avLst/>
          </a:prstGeom>
          <a:solidFill>
            <a:srgbClr val="FFFF00"/>
          </a:solidFill>
        </p:spPr>
        <p:txBody>
          <a:bodyPr wrap="square" rtlCol="0">
            <a:spAutoFit/>
          </a:bodyPr>
          <a:lstStyle/>
          <a:p>
            <a:r>
              <a:rPr lang="en-US" sz="2800" dirty="0" smtClean="0">
                <a:solidFill>
                  <a:srgbClr val="FF0000"/>
                </a:solidFill>
              </a:rPr>
              <a:t>Much of the incredible stability of DNA is due to it’s aromatic core.</a:t>
            </a:r>
            <a:endParaRPr lang="en-US" sz="2800" dirty="0">
              <a:solidFill>
                <a:srgbClr val="FF0000"/>
              </a:solidFill>
            </a:endParaRPr>
          </a:p>
        </p:txBody>
      </p:sp>
      <p:sp>
        <p:nvSpPr>
          <p:cNvPr id="4" name="TextBox 3"/>
          <p:cNvSpPr txBox="1"/>
          <p:nvPr/>
        </p:nvSpPr>
        <p:spPr>
          <a:xfrm>
            <a:off x="609600" y="5867400"/>
            <a:ext cx="4495800" cy="646331"/>
          </a:xfrm>
          <a:prstGeom prst="rect">
            <a:avLst/>
          </a:prstGeom>
          <a:noFill/>
        </p:spPr>
        <p:txBody>
          <a:bodyPr wrap="square" rtlCol="0">
            <a:spAutoFit/>
          </a:bodyPr>
          <a:lstStyle/>
          <a:p>
            <a:r>
              <a:rPr lang="en-US" b="1" dirty="0" smtClean="0">
                <a:solidFill>
                  <a:srgbClr val="FF0000"/>
                </a:solidFill>
              </a:rPr>
              <a:t>FYI…Jurassic age DNA has been reportedly found intact !!</a:t>
            </a:r>
            <a:endParaRPr lang="en-US" b="1" dirty="0">
              <a:solidFill>
                <a:srgbClr val="FF0000"/>
              </a:solidFill>
            </a:endParaRPr>
          </a:p>
        </p:txBody>
      </p:sp>
      <p:pic>
        <p:nvPicPr>
          <p:cNvPr id="33795" name="Picture 3"/>
          <p:cNvPicPr>
            <a:picLocks noChangeAspect="1" noChangeArrowheads="1"/>
          </p:cNvPicPr>
          <p:nvPr/>
        </p:nvPicPr>
        <p:blipFill>
          <a:blip r:embed="rId4" cstate="print"/>
          <a:srcRect/>
          <a:stretch>
            <a:fillRect/>
          </a:stretch>
        </p:blipFill>
        <p:spPr bwMode="auto">
          <a:xfrm>
            <a:off x="5029200" y="1066800"/>
            <a:ext cx="4114800" cy="4617513"/>
          </a:xfrm>
          <a:prstGeom prst="rect">
            <a:avLst/>
          </a:prstGeom>
          <a:noFill/>
          <a:ln w="9525">
            <a:noFill/>
            <a:miter lim="800000"/>
            <a:headEnd/>
            <a:tailEnd/>
          </a:ln>
          <a:effectLst/>
        </p:spPr>
      </p:pic>
      <p:cxnSp>
        <p:nvCxnSpPr>
          <p:cNvPr id="7" name="Straight Arrow Connector 6"/>
          <p:cNvCxnSpPr/>
          <p:nvPr/>
        </p:nvCxnSpPr>
        <p:spPr>
          <a:xfrm flipH="1">
            <a:off x="2895600" y="990600"/>
            <a:ext cx="19812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152400"/>
            <a:ext cx="4724400" cy="830997"/>
          </a:xfrm>
          <a:prstGeom prst="rect">
            <a:avLst/>
          </a:prstGeom>
          <a:noFill/>
        </p:spPr>
        <p:txBody>
          <a:bodyPr wrap="square" rtlCol="0">
            <a:spAutoFit/>
          </a:bodyPr>
          <a:lstStyle/>
          <a:p>
            <a:r>
              <a:rPr lang="en-US" sz="2400" b="1" dirty="0" smtClean="0"/>
              <a:t>The heart of DNA:</a:t>
            </a:r>
          </a:p>
          <a:p>
            <a:r>
              <a:rPr lang="en-US" sz="2400" b="1" dirty="0" smtClean="0"/>
              <a:t> aromatic base pairs A-T &amp; G-C</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Effect transition="in" filter="blinds(horizontal)">
                                      <p:cBhvr>
                                        <p:cTn id="10" dur="500"/>
                                        <p:tgtEl>
                                          <p:spTgt spid="3379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3795"/>
                                        </p:tgtEl>
                                        <p:attrNameLst>
                                          <p:attrName>style.visibility</p:attrName>
                                        </p:attrNameLst>
                                      </p:cBhvr>
                                      <p:to>
                                        <p:strVal val="visible"/>
                                      </p:to>
                                    </p:set>
                                    <p:animEffect transition="in" filter="blinds(horizontal)">
                                      <p:cBhvr>
                                        <p:cTn id="25"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838200" y="1716088"/>
          <a:ext cx="7391400" cy="3390900"/>
        </p:xfrm>
        <a:graphic>
          <a:graphicData uri="http://schemas.openxmlformats.org/presentationml/2006/ole">
            <p:oleObj spid="_x0000_s1026" name="ChemSketch" r:id="rId3" imgW="4782240" imgH="2194560" progId="ACD.ChemSketch.20">
              <p:embed/>
            </p:oleObj>
          </a:graphicData>
        </a:graphic>
      </p:graphicFrame>
      <p:sp>
        <p:nvSpPr>
          <p:cNvPr id="3075" name="Text Box 3"/>
          <p:cNvSpPr txBox="1">
            <a:spLocks noChangeArrowheads="1"/>
          </p:cNvSpPr>
          <p:nvPr/>
        </p:nvSpPr>
        <p:spPr bwMode="auto">
          <a:xfrm>
            <a:off x="838200" y="3352800"/>
            <a:ext cx="2286000" cy="641350"/>
          </a:xfrm>
          <a:prstGeom prst="rect">
            <a:avLst/>
          </a:prstGeom>
          <a:solidFill>
            <a:srgbClr val="FFFF00"/>
          </a:solidFill>
          <a:ln w="9525">
            <a:noFill/>
            <a:miter lim="800000"/>
            <a:headEnd/>
            <a:tailEnd/>
          </a:ln>
        </p:spPr>
        <p:txBody>
          <a:bodyPr>
            <a:spAutoFit/>
          </a:bodyPr>
          <a:lstStyle/>
          <a:p>
            <a:pPr>
              <a:spcBef>
                <a:spcPct val="50000"/>
              </a:spcBef>
            </a:pPr>
            <a:r>
              <a:rPr lang="en-US" b="1">
                <a:solidFill>
                  <a:srgbClr val="FF0000"/>
                </a:solidFill>
              </a:rPr>
              <a:t>Original Kekule structure</a:t>
            </a:r>
          </a:p>
        </p:txBody>
      </p:sp>
      <p:sp>
        <p:nvSpPr>
          <p:cNvPr id="3076" name="Text Box 4"/>
          <p:cNvSpPr txBox="1">
            <a:spLocks noChangeArrowheads="1"/>
          </p:cNvSpPr>
          <p:nvPr/>
        </p:nvSpPr>
        <p:spPr bwMode="auto">
          <a:xfrm>
            <a:off x="3657600" y="3352800"/>
            <a:ext cx="1676400" cy="641350"/>
          </a:xfrm>
          <a:prstGeom prst="rect">
            <a:avLst/>
          </a:prstGeom>
          <a:noFill/>
          <a:ln w="9525">
            <a:noFill/>
            <a:miter lim="800000"/>
            <a:headEnd/>
            <a:tailEnd/>
          </a:ln>
        </p:spPr>
        <p:txBody>
          <a:bodyPr>
            <a:spAutoFit/>
          </a:bodyPr>
          <a:lstStyle/>
          <a:p>
            <a:r>
              <a:rPr lang="en-US" b="1"/>
              <a:t>Dewar</a:t>
            </a:r>
          </a:p>
          <a:p>
            <a:r>
              <a:rPr lang="en-US" b="1"/>
              <a:t>structure</a:t>
            </a:r>
          </a:p>
        </p:txBody>
      </p:sp>
      <p:sp>
        <p:nvSpPr>
          <p:cNvPr id="1029" name="Text Box 5"/>
          <p:cNvSpPr txBox="1">
            <a:spLocks noChangeArrowheads="1"/>
          </p:cNvSpPr>
          <p:nvPr/>
        </p:nvSpPr>
        <p:spPr bwMode="auto">
          <a:xfrm>
            <a:off x="1295400" y="457200"/>
            <a:ext cx="6324600" cy="457200"/>
          </a:xfrm>
          <a:prstGeom prst="rect">
            <a:avLst/>
          </a:prstGeom>
          <a:noFill/>
          <a:ln w="9525">
            <a:noFill/>
            <a:miter lim="800000"/>
            <a:headEnd/>
            <a:tailEnd/>
          </a:ln>
        </p:spPr>
        <p:txBody>
          <a:bodyPr>
            <a:spAutoFit/>
          </a:bodyPr>
          <a:lstStyle/>
          <a:p>
            <a:pPr>
              <a:spcBef>
                <a:spcPct val="50000"/>
              </a:spcBef>
            </a:pPr>
            <a:r>
              <a:rPr lang="en-US" sz="2400"/>
              <a:t>Possible structures for C</a:t>
            </a:r>
            <a:r>
              <a:rPr lang="en-US" sz="2400" baseline="-25000"/>
              <a:t>6</a:t>
            </a:r>
            <a:r>
              <a:rPr lang="en-US" sz="2400"/>
              <a:t>H</a:t>
            </a:r>
            <a:r>
              <a:rPr lang="en-US" sz="2400" baseline="-25000"/>
              <a:t>6</a:t>
            </a:r>
            <a:r>
              <a:rPr lang="en-US" sz="2400"/>
              <a:t> : </a:t>
            </a:r>
            <a:r>
              <a:rPr lang="en-US" sz="2400" b="1">
                <a:solidFill>
                  <a:srgbClr val="FF0000"/>
                </a:solidFill>
              </a:rPr>
              <a:t>Benzene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ssolv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dissolve">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381000" y="1219200"/>
            <a:ext cx="4572000" cy="3359150"/>
          </a:xfrm>
          <a:prstGeom prst="rect">
            <a:avLst/>
          </a:prstGeom>
          <a:noFill/>
          <a:ln w="9525">
            <a:noFill/>
            <a:miter lim="800000"/>
            <a:headEnd/>
            <a:tailEnd/>
          </a:ln>
        </p:spPr>
      </p:pic>
      <p:sp>
        <p:nvSpPr>
          <p:cNvPr id="7171" name="Text Box 5"/>
          <p:cNvSpPr txBox="1">
            <a:spLocks noChangeArrowheads="1"/>
          </p:cNvSpPr>
          <p:nvPr/>
        </p:nvSpPr>
        <p:spPr bwMode="auto">
          <a:xfrm>
            <a:off x="1371600" y="304800"/>
            <a:ext cx="7010400" cy="671513"/>
          </a:xfrm>
          <a:prstGeom prst="rect">
            <a:avLst/>
          </a:prstGeom>
          <a:noFill/>
          <a:ln w="9525">
            <a:noFill/>
            <a:miter lim="800000"/>
            <a:headEnd/>
            <a:tailEnd/>
          </a:ln>
        </p:spPr>
        <p:txBody>
          <a:bodyPr>
            <a:spAutoFit/>
          </a:bodyPr>
          <a:lstStyle/>
          <a:p>
            <a:r>
              <a:rPr lang="en-US" sz="2000" b="1"/>
              <a:t>Chemical problem with original Kekule structure</a:t>
            </a:r>
            <a:r>
              <a:rPr lang="en-US"/>
              <a:t> </a:t>
            </a:r>
          </a:p>
          <a:p>
            <a:endParaRPr lang="en-US"/>
          </a:p>
        </p:txBody>
      </p:sp>
      <p:sp>
        <p:nvSpPr>
          <p:cNvPr id="4102" name="Text Box 6"/>
          <p:cNvSpPr txBox="1">
            <a:spLocks noChangeArrowheads="1"/>
          </p:cNvSpPr>
          <p:nvPr/>
        </p:nvSpPr>
        <p:spPr bwMode="auto">
          <a:xfrm>
            <a:off x="5029200" y="1752600"/>
            <a:ext cx="4114800" cy="366713"/>
          </a:xfrm>
          <a:prstGeom prst="rect">
            <a:avLst/>
          </a:prstGeom>
          <a:solidFill>
            <a:srgbClr val="FFFF99"/>
          </a:solidFill>
          <a:ln w="9525">
            <a:noFill/>
            <a:miter lim="800000"/>
            <a:headEnd/>
            <a:tailEnd/>
          </a:ln>
        </p:spPr>
        <p:txBody>
          <a:bodyPr>
            <a:spAutoFit/>
          </a:bodyPr>
          <a:lstStyle/>
          <a:p>
            <a:pPr>
              <a:spcBef>
                <a:spcPct val="50000"/>
              </a:spcBef>
            </a:pPr>
            <a:r>
              <a:rPr lang="en-US" b="1">
                <a:solidFill>
                  <a:srgbClr val="FF0000"/>
                </a:solidFill>
              </a:rPr>
              <a:t> 1,2-dibromo-1,3,5-cyclohexatriene</a:t>
            </a:r>
          </a:p>
        </p:txBody>
      </p:sp>
      <p:sp>
        <p:nvSpPr>
          <p:cNvPr id="4103" name="Text Box 7"/>
          <p:cNvSpPr txBox="1">
            <a:spLocks noChangeArrowheads="1"/>
          </p:cNvSpPr>
          <p:nvPr/>
        </p:nvSpPr>
        <p:spPr bwMode="auto">
          <a:xfrm>
            <a:off x="5105400" y="3657600"/>
            <a:ext cx="3886200" cy="366713"/>
          </a:xfrm>
          <a:prstGeom prst="rect">
            <a:avLst/>
          </a:prstGeom>
          <a:solidFill>
            <a:srgbClr val="CCFFCC"/>
          </a:solidFill>
          <a:ln w="9525">
            <a:noFill/>
            <a:miter lim="800000"/>
            <a:headEnd/>
            <a:tailEnd/>
          </a:ln>
        </p:spPr>
        <p:txBody>
          <a:bodyPr>
            <a:spAutoFit/>
          </a:bodyPr>
          <a:lstStyle/>
          <a:p>
            <a:pPr>
              <a:spcBef>
                <a:spcPct val="50000"/>
              </a:spcBef>
            </a:pPr>
            <a:r>
              <a:rPr lang="en-US" b="1"/>
              <a:t>1,6-dibromo-1,3,5-cyclohexatriene</a:t>
            </a:r>
          </a:p>
        </p:txBody>
      </p:sp>
      <p:sp>
        <p:nvSpPr>
          <p:cNvPr id="4104" name="Text Box 8"/>
          <p:cNvSpPr txBox="1">
            <a:spLocks noChangeArrowheads="1"/>
          </p:cNvSpPr>
          <p:nvPr/>
        </p:nvSpPr>
        <p:spPr bwMode="auto">
          <a:xfrm>
            <a:off x="6019800" y="1371600"/>
            <a:ext cx="1905000" cy="366713"/>
          </a:xfrm>
          <a:prstGeom prst="rect">
            <a:avLst/>
          </a:prstGeom>
          <a:noFill/>
          <a:ln w="9525">
            <a:noFill/>
            <a:miter lim="800000"/>
            <a:headEnd/>
            <a:tailEnd/>
          </a:ln>
        </p:spPr>
        <p:txBody>
          <a:bodyPr>
            <a:spAutoFit/>
          </a:bodyPr>
          <a:lstStyle/>
          <a:p>
            <a:pPr>
              <a:spcBef>
                <a:spcPct val="50000"/>
              </a:spcBef>
            </a:pPr>
            <a:r>
              <a:rPr lang="en-US" b="1"/>
              <a:t>Compound A</a:t>
            </a:r>
          </a:p>
        </p:txBody>
      </p:sp>
      <p:sp>
        <p:nvSpPr>
          <p:cNvPr id="4105" name="Text Box 9"/>
          <p:cNvSpPr txBox="1">
            <a:spLocks noChangeArrowheads="1"/>
          </p:cNvSpPr>
          <p:nvPr/>
        </p:nvSpPr>
        <p:spPr bwMode="auto">
          <a:xfrm>
            <a:off x="6019800" y="3200400"/>
            <a:ext cx="1905000" cy="366713"/>
          </a:xfrm>
          <a:prstGeom prst="rect">
            <a:avLst/>
          </a:prstGeom>
          <a:noFill/>
          <a:ln w="9525">
            <a:noFill/>
            <a:miter lim="800000"/>
            <a:headEnd/>
            <a:tailEnd/>
          </a:ln>
        </p:spPr>
        <p:txBody>
          <a:bodyPr>
            <a:spAutoFit/>
          </a:bodyPr>
          <a:lstStyle/>
          <a:p>
            <a:pPr>
              <a:spcBef>
                <a:spcPct val="50000"/>
              </a:spcBef>
            </a:pPr>
            <a:r>
              <a:rPr lang="en-US" b="1"/>
              <a:t>Compound B</a:t>
            </a:r>
          </a:p>
        </p:txBody>
      </p:sp>
      <p:sp>
        <p:nvSpPr>
          <p:cNvPr id="4106" name="Text Box 10"/>
          <p:cNvSpPr txBox="1">
            <a:spLocks noChangeArrowheads="1"/>
          </p:cNvSpPr>
          <p:nvPr/>
        </p:nvSpPr>
        <p:spPr bwMode="auto">
          <a:xfrm>
            <a:off x="304800" y="914400"/>
            <a:ext cx="3505200" cy="641350"/>
          </a:xfrm>
          <a:prstGeom prst="rect">
            <a:avLst/>
          </a:prstGeom>
          <a:noFill/>
          <a:ln w="9525">
            <a:noFill/>
            <a:miter lim="800000"/>
            <a:headEnd/>
            <a:tailEnd/>
          </a:ln>
        </p:spPr>
        <p:txBody>
          <a:bodyPr>
            <a:spAutoFit/>
          </a:bodyPr>
          <a:lstStyle/>
          <a:p>
            <a:pPr>
              <a:spcBef>
                <a:spcPct val="50000"/>
              </a:spcBef>
            </a:pPr>
            <a:r>
              <a:rPr lang="en-US" b="1">
                <a:solidFill>
                  <a:srgbClr val="FF0000"/>
                </a:solidFill>
              </a:rPr>
              <a:t>Consequences of the original Kekule model</a:t>
            </a:r>
            <a:r>
              <a:rPr lang="en-US"/>
              <a:t>: </a:t>
            </a:r>
          </a:p>
        </p:txBody>
      </p:sp>
      <p:sp>
        <p:nvSpPr>
          <p:cNvPr id="4107" name="Text Box 11"/>
          <p:cNvSpPr txBox="1">
            <a:spLocks noChangeArrowheads="1"/>
          </p:cNvSpPr>
          <p:nvPr/>
        </p:nvSpPr>
        <p:spPr bwMode="auto">
          <a:xfrm>
            <a:off x="5029200" y="4343400"/>
            <a:ext cx="3581400" cy="641350"/>
          </a:xfrm>
          <a:prstGeom prst="rect">
            <a:avLst/>
          </a:prstGeom>
          <a:solidFill>
            <a:srgbClr val="FFFF00"/>
          </a:solidFill>
          <a:ln w="9525">
            <a:noFill/>
            <a:miter lim="800000"/>
            <a:headEnd/>
            <a:tailEnd/>
          </a:ln>
        </p:spPr>
        <p:txBody>
          <a:bodyPr>
            <a:spAutoFit/>
          </a:bodyPr>
          <a:lstStyle/>
          <a:p>
            <a:pPr>
              <a:spcBef>
                <a:spcPct val="50000"/>
              </a:spcBef>
            </a:pPr>
            <a:r>
              <a:rPr lang="en-US" b="1"/>
              <a:t>=&gt; 2 </a:t>
            </a:r>
            <a:r>
              <a:rPr lang="en-US" b="1" i="1">
                <a:solidFill>
                  <a:srgbClr val="FF0000"/>
                </a:solidFill>
              </a:rPr>
              <a:t>different</a:t>
            </a:r>
            <a:r>
              <a:rPr lang="en-US" b="1">
                <a:solidFill>
                  <a:schemeClr val="folHlink"/>
                </a:solidFill>
              </a:rPr>
              <a:t> </a:t>
            </a:r>
            <a:r>
              <a:rPr lang="en-US" b="1"/>
              <a:t>properties for 2  </a:t>
            </a:r>
            <a:r>
              <a:rPr lang="en-US" b="1" i="1">
                <a:solidFill>
                  <a:srgbClr val="FF0000"/>
                </a:solidFill>
              </a:rPr>
              <a:t>different</a:t>
            </a:r>
            <a:r>
              <a:rPr lang="en-US" b="1">
                <a:solidFill>
                  <a:srgbClr val="FF0000"/>
                </a:solidFill>
              </a:rPr>
              <a:t> </a:t>
            </a:r>
            <a:r>
              <a:rPr lang="en-US" b="1"/>
              <a:t>1,2 dibromo products</a:t>
            </a:r>
          </a:p>
        </p:txBody>
      </p:sp>
      <p:sp>
        <p:nvSpPr>
          <p:cNvPr id="4108" name="Text Box 12" descr="Recycled paper"/>
          <p:cNvSpPr txBox="1">
            <a:spLocks noChangeArrowheads="1"/>
          </p:cNvSpPr>
          <p:nvPr/>
        </p:nvSpPr>
        <p:spPr bwMode="auto">
          <a:xfrm>
            <a:off x="228600" y="5486400"/>
            <a:ext cx="6705600" cy="1192213"/>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a:spcBef>
                <a:spcPct val="50000"/>
              </a:spcBef>
            </a:pPr>
            <a:r>
              <a:rPr lang="en-US" b="1"/>
              <a:t>Experiment:  just </a:t>
            </a:r>
            <a:r>
              <a:rPr lang="en-US" b="1">
                <a:solidFill>
                  <a:srgbClr val="FF0000"/>
                </a:solidFill>
              </a:rPr>
              <a:t>one </a:t>
            </a:r>
            <a:r>
              <a:rPr lang="en-US" b="1"/>
              <a:t>set of physical properties observed</a:t>
            </a:r>
          </a:p>
          <a:p>
            <a:pPr>
              <a:spcBef>
                <a:spcPct val="50000"/>
              </a:spcBef>
            </a:pPr>
            <a:r>
              <a:rPr lang="en-US"/>
              <a:t>mp=1.8 </a:t>
            </a:r>
            <a:r>
              <a:rPr lang="en-US" baseline="30000"/>
              <a:t>o</a:t>
            </a:r>
            <a:r>
              <a:rPr lang="en-US"/>
              <a:t>C ; bp= 221-2 </a:t>
            </a:r>
            <a:r>
              <a:rPr lang="en-US" baseline="30000"/>
              <a:t>o</a:t>
            </a:r>
            <a:r>
              <a:rPr lang="en-US"/>
              <a:t>C ; d=1.956</a:t>
            </a:r>
            <a:r>
              <a:rPr lang="en-US" baseline="30000"/>
              <a:t>20  </a:t>
            </a:r>
            <a:r>
              <a:rPr lang="en-US"/>
              <a:t> g/cm</a:t>
            </a:r>
            <a:r>
              <a:rPr lang="en-US" baseline="30000"/>
              <a:t>3</a:t>
            </a:r>
            <a:r>
              <a:rPr lang="en-US"/>
              <a:t> </a:t>
            </a:r>
            <a:r>
              <a:rPr lang="en-US" baseline="30000"/>
              <a:t>  </a:t>
            </a:r>
            <a:r>
              <a:rPr lang="en-US"/>
              <a:t>n</a:t>
            </a:r>
            <a:r>
              <a:rPr lang="en-US" baseline="-25000"/>
              <a:t>d</a:t>
            </a:r>
            <a:r>
              <a:rPr lang="en-US"/>
              <a:t> =1.6155</a:t>
            </a:r>
          </a:p>
          <a:p>
            <a:pPr>
              <a:spcBef>
                <a:spcPct val="50000"/>
              </a:spcBef>
            </a:pPr>
            <a:r>
              <a:rPr lang="en-US"/>
              <a:t>	</a:t>
            </a:r>
          </a:p>
        </p:txBody>
      </p:sp>
      <p:sp>
        <p:nvSpPr>
          <p:cNvPr id="4109" name="Text Box 13" descr="Newsprint"/>
          <p:cNvSpPr txBox="1">
            <a:spLocks noChangeArrowheads="1"/>
          </p:cNvSpPr>
          <p:nvPr/>
        </p:nvSpPr>
        <p:spPr bwMode="auto">
          <a:xfrm>
            <a:off x="304800" y="4648200"/>
            <a:ext cx="3886200" cy="641350"/>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spcBef>
                <a:spcPct val="50000"/>
              </a:spcBef>
            </a:pPr>
            <a:r>
              <a:rPr lang="en-US" b="1"/>
              <a:t>2 </a:t>
            </a:r>
            <a:r>
              <a:rPr lang="en-US" b="1" i="1">
                <a:solidFill>
                  <a:srgbClr val="FF0000"/>
                </a:solidFill>
              </a:rPr>
              <a:t>different </a:t>
            </a:r>
            <a:r>
              <a:rPr lang="en-US" b="1"/>
              <a:t>1,2-dibromobenzenes predicted</a:t>
            </a:r>
            <a:endParaRPr lang="en-US"/>
          </a:p>
        </p:txBody>
      </p:sp>
      <p:pic>
        <p:nvPicPr>
          <p:cNvPr id="4111" name="Picture 15" descr="sad-face"/>
          <p:cNvPicPr>
            <a:picLocks noChangeAspect="1" noChangeArrowheads="1"/>
          </p:cNvPicPr>
          <p:nvPr/>
        </p:nvPicPr>
        <p:blipFill>
          <a:blip r:embed="rId5" cstate="print"/>
          <a:srcRect/>
          <a:stretch>
            <a:fillRect/>
          </a:stretch>
        </p:blipFill>
        <p:spPr bwMode="auto">
          <a:xfrm>
            <a:off x="6934200" y="5105400"/>
            <a:ext cx="184785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dissolve">
                                      <p:cBhvr>
                                        <p:cTn id="7" dur="500"/>
                                        <p:tgtEl>
                                          <p:spTgt spid="41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ssolv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dissolve">
                                      <p:cBhvr>
                                        <p:cTn id="17" dur="500"/>
                                        <p:tgtEl>
                                          <p:spTgt spid="410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dissolve">
                                      <p:cBhvr>
                                        <p:cTn id="20" dur="500"/>
                                        <p:tgtEl>
                                          <p:spTgt spid="410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05"/>
                                        </p:tgtEl>
                                        <p:attrNameLst>
                                          <p:attrName>style.visibility</p:attrName>
                                        </p:attrNameLst>
                                      </p:cBhvr>
                                      <p:to>
                                        <p:strVal val="visible"/>
                                      </p:to>
                                    </p:set>
                                    <p:animEffect transition="in" filter="dissolve">
                                      <p:cBhvr>
                                        <p:cTn id="25" dur="500"/>
                                        <p:tgtEl>
                                          <p:spTgt spid="410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03"/>
                                        </p:tgtEl>
                                        <p:attrNameLst>
                                          <p:attrName>style.visibility</p:attrName>
                                        </p:attrNameLst>
                                      </p:cBhvr>
                                      <p:to>
                                        <p:strVal val="visible"/>
                                      </p:to>
                                    </p:set>
                                    <p:animEffect transition="in" filter="dissolve">
                                      <p:cBhvr>
                                        <p:cTn id="28" dur="500"/>
                                        <p:tgtEl>
                                          <p:spTgt spid="410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109"/>
                                        </p:tgtEl>
                                        <p:attrNameLst>
                                          <p:attrName>style.visibility</p:attrName>
                                        </p:attrNameLst>
                                      </p:cBhvr>
                                      <p:to>
                                        <p:strVal val="visible"/>
                                      </p:to>
                                    </p:set>
                                    <p:animEffect transition="in" filter="dissolve">
                                      <p:cBhvr>
                                        <p:cTn id="33" dur="500"/>
                                        <p:tgtEl>
                                          <p:spTgt spid="410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107"/>
                                        </p:tgtEl>
                                        <p:attrNameLst>
                                          <p:attrName>style.visibility</p:attrName>
                                        </p:attrNameLst>
                                      </p:cBhvr>
                                      <p:to>
                                        <p:strVal val="visible"/>
                                      </p:to>
                                    </p:set>
                                    <p:animEffect transition="in" filter="dissolve">
                                      <p:cBhvr>
                                        <p:cTn id="38" dur="500"/>
                                        <p:tgtEl>
                                          <p:spTgt spid="410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108"/>
                                        </p:tgtEl>
                                        <p:attrNameLst>
                                          <p:attrName>style.visibility</p:attrName>
                                        </p:attrNameLst>
                                      </p:cBhvr>
                                      <p:to>
                                        <p:strVal val="visible"/>
                                      </p:to>
                                    </p:set>
                                    <p:animEffect transition="in" filter="dissolve">
                                      <p:cBhvr>
                                        <p:cTn id="43" dur="500"/>
                                        <p:tgtEl>
                                          <p:spTgt spid="410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111"/>
                                        </p:tgtEl>
                                        <p:attrNameLst>
                                          <p:attrName>style.visibility</p:attrName>
                                        </p:attrNameLst>
                                      </p:cBhvr>
                                      <p:to>
                                        <p:strVal val="visible"/>
                                      </p:to>
                                    </p:set>
                                    <p:animEffect transition="in" filter="dissolve">
                                      <p:cBhvr>
                                        <p:cTn id="48"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P spid="4104" grpId="0"/>
      <p:bldP spid="4105" grpId="0"/>
      <p:bldP spid="4106" grpId="0"/>
      <p:bldP spid="4107" grpId="0" animBg="1"/>
      <p:bldP spid="4108" grpId="0" animBg="1"/>
      <p:bldP spid="4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648200" y="228600"/>
          <a:ext cx="4279900" cy="3157538"/>
        </p:xfrm>
        <a:graphic>
          <a:graphicData uri="http://schemas.openxmlformats.org/presentationml/2006/ole">
            <p:oleObj spid="_x0000_s2050" name="ChemSketch" r:id="rId3" imgW="2615040" imgH="1929240" progId="ACD.ChemSketch.20">
              <p:embed/>
            </p:oleObj>
          </a:graphicData>
        </a:graphic>
      </p:graphicFrame>
      <p:pic>
        <p:nvPicPr>
          <p:cNvPr id="16387" name="Picture 3" descr="snake"/>
          <p:cNvPicPr>
            <a:picLocks noChangeAspect="1" noChangeArrowheads="1"/>
          </p:cNvPicPr>
          <p:nvPr/>
        </p:nvPicPr>
        <p:blipFill>
          <a:blip r:embed="rId4" cstate="print"/>
          <a:srcRect/>
          <a:stretch>
            <a:fillRect/>
          </a:stretch>
        </p:blipFill>
        <p:spPr bwMode="auto">
          <a:xfrm>
            <a:off x="6324600" y="4038600"/>
            <a:ext cx="2514600" cy="2503488"/>
          </a:xfrm>
          <a:prstGeom prst="rect">
            <a:avLst/>
          </a:prstGeom>
          <a:noFill/>
          <a:ln w="9525">
            <a:noFill/>
            <a:miter lim="800000"/>
            <a:headEnd/>
            <a:tailEnd/>
          </a:ln>
        </p:spPr>
      </p:pic>
      <p:sp>
        <p:nvSpPr>
          <p:cNvPr id="16388" name="Text Box 4"/>
          <p:cNvSpPr txBox="1">
            <a:spLocks noChangeArrowheads="1"/>
          </p:cNvSpPr>
          <p:nvPr/>
        </p:nvSpPr>
        <p:spPr bwMode="auto">
          <a:xfrm>
            <a:off x="0" y="609600"/>
            <a:ext cx="4267200" cy="5775325"/>
          </a:xfrm>
          <a:prstGeom prst="rect">
            <a:avLst/>
          </a:prstGeom>
          <a:noFill/>
          <a:ln w="9525">
            <a:noFill/>
            <a:miter lim="800000"/>
            <a:headEnd/>
            <a:tailEnd/>
          </a:ln>
        </p:spPr>
        <p:txBody>
          <a:bodyPr>
            <a:spAutoFit/>
          </a:bodyPr>
          <a:lstStyle/>
          <a:p>
            <a:pPr>
              <a:spcBef>
                <a:spcPct val="50000"/>
              </a:spcBef>
            </a:pPr>
            <a:endParaRPr lang="en-US" sz="1600" b="1"/>
          </a:p>
          <a:p>
            <a:pPr>
              <a:spcBef>
                <a:spcPct val="50000"/>
              </a:spcBef>
            </a:pPr>
            <a:r>
              <a:rPr lang="en-US" sz="1600" b="1"/>
              <a:t>“There I sat and wrote for my textbook; my mind was occupied with other matters. I turned the chair towards the fireplace and began to doze. Once again the atoms danced before my eyes. This time smaller groups modestly remained in the background. My mental eye, sharpened by repeated apparition of similar kind, now distinguished larger units of various shapes. Long rows, frequently joined more densely; everything in motion, twisting and turning like snakes. And behold, what was that ? One of the snakes caught hold  of its own tail and mockingly whirled round before my eyes. I awoke, as if by lightning; this time, too, I spent the rest of the night working out the consequences of this hypothesis</a:t>
            </a:r>
            <a:r>
              <a:rPr lang="en-US" sz="1600" b="1" i="1"/>
              <a:t>… </a:t>
            </a:r>
            <a:r>
              <a:rPr lang="en-US" b="1" i="1">
                <a:solidFill>
                  <a:schemeClr val="hlink"/>
                </a:solidFill>
              </a:rPr>
              <a:t>Let us learn to dream, then perhaps we shall find the truth.”</a:t>
            </a:r>
            <a:r>
              <a:rPr lang="en-US" sz="1600" b="1"/>
              <a:t> </a:t>
            </a:r>
          </a:p>
          <a:p>
            <a:pPr>
              <a:spcBef>
                <a:spcPct val="50000"/>
              </a:spcBef>
            </a:pPr>
            <a:r>
              <a:rPr lang="en-US" sz="1600" b="1">
                <a:solidFill>
                  <a:srgbClr val="FF0000"/>
                </a:solidFill>
              </a:rPr>
              <a:t>August Kekule, Chemist,  1891</a:t>
            </a:r>
            <a:r>
              <a:rPr lang="en-US" sz="1600" b="1"/>
              <a:t>   </a:t>
            </a:r>
          </a:p>
        </p:txBody>
      </p:sp>
      <p:pic>
        <p:nvPicPr>
          <p:cNvPr id="16389" name="Picture 5" descr="kekule"/>
          <p:cNvPicPr>
            <a:picLocks noChangeAspect="1" noChangeArrowheads="1"/>
          </p:cNvPicPr>
          <p:nvPr/>
        </p:nvPicPr>
        <p:blipFill>
          <a:blip r:embed="rId5" cstate="print"/>
          <a:srcRect/>
          <a:stretch>
            <a:fillRect/>
          </a:stretch>
        </p:blipFill>
        <p:spPr bwMode="auto">
          <a:xfrm>
            <a:off x="4267200" y="4419600"/>
            <a:ext cx="1841500" cy="1905000"/>
          </a:xfrm>
          <a:prstGeom prst="rect">
            <a:avLst/>
          </a:prstGeom>
          <a:noFill/>
          <a:ln w="9525">
            <a:noFill/>
            <a:miter lim="800000"/>
            <a:headEnd/>
            <a:tailEnd/>
          </a:ln>
        </p:spPr>
      </p:pic>
      <p:sp>
        <p:nvSpPr>
          <p:cNvPr id="16390" name="Text Box 6"/>
          <p:cNvSpPr txBox="1">
            <a:spLocks noChangeArrowheads="1"/>
          </p:cNvSpPr>
          <p:nvPr/>
        </p:nvSpPr>
        <p:spPr bwMode="auto">
          <a:xfrm>
            <a:off x="228600" y="533400"/>
            <a:ext cx="3733800" cy="396875"/>
          </a:xfrm>
          <a:prstGeom prst="rect">
            <a:avLst/>
          </a:prstGeom>
          <a:solidFill>
            <a:srgbClr val="CCFFCC"/>
          </a:solidFill>
          <a:ln w="9525">
            <a:noFill/>
            <a:miter lim="800000"/>
            <a:headEnd/>
            <a:tailEnd/>
          </a:ln>
        </p:spPr>
        <p:txBody>
          <a:bodyPr>
            <a:spAutoFit/>
          </a:bodyPr>
          <a:lstStyle/>
          <a:p>
            <a:pPr>
              <a:spcBef>
                <a:spcPct val="50000"/>
              </a:spcBef>
            </a:pPr>
            <a:r>
              <a:rPr lang="en-US" sz="2000" b="1">
                <a:solidFill>
                  <a:srgbClr val="FF0000"/>
                </a:solidFill>
              </a:rPr>
              <a:t>Kekule’s Big Breakthrough</a:t>
            </a:r>
          </a:p>
        </p:txBody>
      </p:sp>
      <p:sp>
        <p:nvSpPr>
          <p:cNvPr id="16391" name="Freeform 7"/>
          <p:cNvSpPr>
            <a:spLocks/>
          </p:cNvSpPr>
          <p:nvPr/>
        </p:nvSpPr>
        <p:spPr bwMode="auto">
          <a:xfrm>
            <a:off x="5410200" y="609600"/>
            <a:ext cx="330200" cy="381000"/>
          </a:xfrm>
          <a:custGeom>
            <a:avLst/>
            <a:gdLst>
              <a:gd name="T0" fmla="*/ 0 w 208"/>
              <a:gd name="T1" fmla="*/ 0 h 240"/>
              <a:gd name="T2" fmla="*/ 192 w 208"/>
              <a:gd name="T3" fmla="*/ 96 h 240"/>
              <a:gd name="T4" fmla="*/ 96 w 208"/>
              <a:gd name="T5" fmla="*/ 240 h 240"/>
              <a:gd name="T6" fmla="*/ 0 60000 65536"/>
              <a:gd name="T7" fmla="*/ 0 60000 65536"/>
              <a:gd name="T8" fmla="*/ 0 60000 65536"/>
              <a:gd name="T9" fmla="*/ 0 w 208"/>
              <a:gd name="T10" fmla="*/ 0 h 240"/>
              <a:gd name="T11" fmla="*/ 208 w 208"/>
              <a:gd name="T12" fmla="*/ 240 h 240"/>
            </a:gdLst>
            <a:ahLst/>
            <a:cxnLst>
              <a:cxn ang="T6">
                <a:pos x="T0" y="T1"/>
              </a:cxn>
              <a:cxn ang="T7">
                <a:pos x="T2" y="T3"/>
              </a:cxn>
              <a:cxn ang="T8">
                <a:pos x="T4" y="T5"/>
              </a:cxn>
            </a:cxnLst>
            <a:rect l="T9" t="T10" r="T11" b="T12"/>
            <a:pathLst>
              <a:path w="208" h="240">
                <a:moveTo>
                  <a:pt x="0" y="0"/>
                </a:moveTo>
                <a:cubicBezTo>
                  <a:pt x="88" y="28"/>
                  <a:pt x="176" y="56"/>
                  <a:pt x="192" y="96"/>
                </a:cubicBezTo>
                <a:cubicBezTo>
                  <a:pt x="208" y="136"/>
                  <a:pt x="112" y="216"/>
                  <a:pt x="96" y="240"/>
                </a:cubicBezTo>
              </a:path>
            </a:pathLst>
          </a:custGeom>
          <a:noFill/>
          <a:ln w="15875" cap="flat">
            <a:solidFill>
              <a:srgbClr val="FF0000"/>
            </a:solidFill>
            <a:prstDash val="dash"/>
            <a:round/>
            <a:headEnd/>
            <a:tailEnd type="triangle" w="med" len="med"/>
          </a:ln>
        </p:spPr>
        <p:txBody>
          <a:bodyPr/>
          <a:lstStyle/>
          <a:p>
            <a:endParaRPr lang="en-US"/>
          </a:p>
        </p:txBody>
      </p:sp>
      <p:sp>
        <p:nvSpPr>
          <p:cNvPr id="16392" name="Freeform 8"/>
          <p:cNvSpPr>
            <a:spLocks/>
          </p:cNvSpPr>
          <p:nvPr/>
        </p:nvSpPr>
        <p:spPr bwMode="auto">
          <a:xfrm>
            <a:off x="5029200" y="1295400"/>
            <a:ext cx="381000" cy="152400"/>
          </a:xfrm>
          <a:custGeom>
            <a:avLst/>
            <a:gdLst>
              <a:gd name="T0" fmla="*/ 240 w 240"/>
              <a:gd name="T1" fmla="*/ 0 h 96"/>
              <a:gd name="T2" fmla="*/ 96 w 240"/>
              <a:gd name="T3" fmla="*/ 96 h 96"/>
              <a:gd name="T4" fmla="*/ 0 w 240"/>
              <a:gd name="T5" fmla="*/ 0 h 96"/>
              <a:gd name="T6" fmla="*/ 0 60000 65536"/>
              <a:gd name="T7" fmla="*/ 0 60000 65536"/>
              <a:gd name="T8" fmla="*/ 0 60000 65536"/>
              <a:gd name="T9" fmla="*/ 0 w 240"/>
              <a:gd name="T10" fmla="*/ 0 h 96"/>
              <a:gd name="T11" fmla="*/ 240 w 240"/>
              <a:gd name="T12" fmla="*/ 96 h 96"/>
            </a:gdLst>
            <a:ahLst/>
            <a:cxnLst>
              <a:cxn ang="T6">
                <a:pos x="T0" y="T1"/>
              </a:cxn>
              <a:cxn ang="T7">
                <a:pos x="T2" y="T3"/>
              </a:cxn>
              <a:cxn ang="T8">
                <a:pos x="T4" y="T5"/>
              </a:cxn>
            </a:cxnLst>
            <a:rect l="T9" t="T10" r="T11" b="T12"/>
            <a:pathLst>
              <a:path w="240" h="96">
                <a:moveTo>
                  <a:pt x="240" y="0"/>
                </a:moveTo>
                <a:cubicBezTo>
                  <a:pt x="188" y="48"/>
                  <a:pt x="136" y="96"/>
                  <a:pt x="96" y="96"/>
                </a:cubicBezTo>
                <a:cubicBezTo>
                  <a:pt x="56" y="96"/>
                  <a:pt x="16" y="16"/>
                  <a:pt x="0" y="0"/>
                </a:cubicBezTo>
              </a:path>
            </a:pathLst>
          </a:custGeom>
          <a:noFill/>
          <a:ln w="19050" cap="flat">
            <a:solidFill>
              <a:srgbClr val="FF0000"/>
            </a:solidFill>
            <a:prstDash val="dash"/>
            <a:round/>
            <a:headEnd/>
            <a:tailEnd type="triangle" w="med" len="med"/>
          </a:ln>
        </p:spPr>
        <p:txBody>
          <a:bodyPr/>
          <a:lstStyle/>
          <a:p>
            <a:endParaRPr lang="en-US"/>
          </a:p>
        </p:txBody>
      </p:sp>
      <p:sp>
        <p:nvSpPr>
          <p:cNvPr id="16393" name="Freeform 9"/>
          <p:cNvSpPr>
            <a:spLocks/>
          </p:cNvSpPr>
          <p:nvPr/>
        </p:nvSpPr>
        <p:spPr bwMode="auto">
          <a:xfrm>
            <a:off x="4622800" y="381000"/>
            <a:ext cx="330200" cy="609600"/>
          </a:xfrm>
          <a:custGeom>
            <a:avLst/>
            <a:gdLst>
              <a:gd name="T0" fmla="*/ 112 w 208"/>
              <a:gd name="T1" fmla="*/ 384 h 384"/>
              <a:gd name="T2" fmla="*/ 16 w 208"/>
              <a:gd name="T3" fmla="*/ 48 h 384"/>
              <a:gd name="T4" fmla="*/ 208 w 208"/>
              <a:gd name="T5" fmla="*/ 96 h 384"/>
              <a:gd name="T6" fmla="*/ 0 60000 65536"/>
              <a:gd name="T7" fmla="*/ 0 60000 65536"/>
              <a:gd name="T8" fmla="*/ 0 60000 65536"/>
              <a:gd name="T9" fmla="*/ 0 w 208"/>
              <a:gd name="T10" fmla="*/ 0 h 384"/>
              <a:gd name="T11" fmla="*/ 208 w 208"/>
              <a:gd name="T12" fmla="*/ 384 h 384"/>
            </a:gdLst>
            <a:ahLst/>
            <a:cxnLst>
              <a:cxn ang="T6">
                <a:pos x="T0" y="T1"/>
              </a:cxn>
              <a:cxn ang="T7">
                <a:pos x="T2" y="T3"/>
              </a:cxn>
              <a:cxn ang="T8">
                <a:pos x="T4" y="T5"/>
              </a:cxn>
            </a:cxnLst>
            <a:rect l="T9" t="T10" r="T11" b="T12"/>
            <a:pathLst>
              <a:path w="208" h="384">
                <a:moveTo>
                  <a:pt x="112" y="384"/>
                </a:moveTo>
                <a:cubicBezTo>
                  <a:pt x="56" y="240"/>
                  <a:pt x="0" y="96"/>
                  <a:pt x="16" y="48"/>
                </a:cubicBezTo>
                <a:cubicBezTo>
                  <a:pt x="32" y="0"/>
                  <a:pt x="176" y="88"/>
                  <a:pt x="208" y="96"/>
                </a:cubicBezTo>
              </a:path>
            </a:pathLst>
          </a:custGeom>
          <a:noFill/>
          <a:ln w="19050" cap="flat">
            <a:solidFill>
              <a:srgbClr val="FF0000"/>
            </a:solidFill>
            <a:prstDash val="dash"/>
            <a:round/>
            <a:headEnd/>
            <a:tailEnd type="triangle" w="med" len="med"/>
          </a:ln>
        </p:spPr>
        <p:txBody>
          <a:bodyPr/>
          <a:lstStyle/>
          <a:p>
            <a:endParaRPr lang="en-US"/>
          </a:p>
        </p:txBody>
      </p:sp>
      <p:sp>
        <p:nvSpPr>
          <p:cNvPr id="16394" name="Freeform 10"/>
          <p:cNvSpPr>
            <a:spLocks/>
          </p:cNvSpPr>
          <p:nvPr/>
        </p:nvSpPr>
        <p:spPr bwMode="auto">
          <a:xfrm>
            <a:off x="8153400" y="228600"/>
            <a:ext cx="381000" cy="381000"/>
          </a:xfrm>
          <a:custGeom>
            <a:avLst/>
            <a:gdLst>
              <a:gd name="T0" fmla="*/ 0 w 240"/>
              <a:gd name="T1" fmla="*/ 240 h 240"/>
              <a:gd name="T2" fmla="*/ 48 w 240"/>
              <a:gd name="T3" fmla="*/ 0 h 240"/>
              <a:gd name="T4" fmla="*/ 240 w 240"/>
              <a:gd name="T5" fmla="*/ 24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0" y="240"/>
                </a:moveTo>
                <a:cubicBezTo>
                  <a:pt x="4" y="120"/>
                  <a:pt x="8" y="0"/>
                  <a:pt x="48" y="0"/>
                </a:cubicBezTo>
                <a:cubicBezTo>
                  <a:pt x="88" y="0"/>
                  <a:pt x="208" y="192"/>
                  <a:pt x="240" y="240"/>
                </a:cubicBezTo>
              </a:path>
            </a:pathLst>
          </a:custGeom>
          <a:noFill/>
          <a:ln w="22225" cap="flat">
            <a:solidFill>
              <a:srgbClr val="3366FF"/>
            </a:solidFill>
            <a:prstDash val="dash"/>
            <a:round/>
            <a:headEnd/>
            <a:tailEnd type="triangle" w="med" len="med"/>
          </a:ln>
        </p:spPr>
        <p:txBody>
          <a:bodyPr/>
          <a:lstStyle/>
          <a:p>
            <a:endParaRPr lang="en-US"/>
          </a:p>
        </p:txBody>
      </p:sp>
      <p:sp>
        <p:nvSpPr>
          <p:cNvPr id="16395" name="Freeform 11"/>
          <p:cNvSpPr>
            <a:spLocks/>
          </p:cNvSpPr>
          <p:nvPr/>
        </p:nvSpPr>
        <p:spPr bwMode="auto">
          <a:xfrm>
            <a:off x="8534400" y="990600"/>
            <a:ext cx="254000" cy="431800"/>
          </a:xfrm>
          <a:custGeom>
            <a:avLst/>
            <a:gdLst>
              <a:gd name="T0" fmla="*/ 96 w 160"/>
              <a:gd name="T1" fmla="*/ 0 h 272"/>
              <a:gd name="T2" fmla="*/ 144 w 160"/>
              <a:gd name="T3" fmla="*/ 240 h 272"/>
              <a:gd name="T4" fmla="*/ 0 w 160"/>
              <a:gd name="T5" fmla="*/ 192 h 272"/>
              <a:gd name="T6" fmla="*/ 0 60000 65536"/>
              <a:gd name="T7" fmla="*/ 0 60000 65536"/>
              <a:gd name="T8" fmla="*/ 0 60000 65536"/>
              <a:gd name="T9" fmla="*/ 0 w 160"/>
              <a:gd name="T10" fmla="*/ 0 h 272"/>
              <a:gd name="T11" fmla="*/ 160 w 160"/>
              <a:gd name="T12" fmla="*/ 272 h 272"/>
            </a:gdLst>
            <a:ahLst/>
            <a:cxnLst>
              <a:cxn ang="T6">
                <a:pos x="T0" y="T1"/>
              </a:cxn>
              <a:cxn ang="T7">
                <a:pos x="T2" y="T3"/>
              </a:cxn>
              <a:cxn ang="T8">
                <a:pos x="T4" y="T5"/>
              </a:cxn>
            </a:cxnLst>
            <a:rect l="T9" t="T10" r="T11" b="T12"/>
            <a:pathLst>
              <a:path w="160" h="272">
                <a:moveTo>
                  <a:pt x="96" y="0"/>
                </a:moveTo>
                <a:cubicBezTo>
                  <a:pt x="128" y="104"/>
                  <a:pt x="160" y="208"/>
                  <a:pt x="144" y="240"/>
                </a:cubicBezTo>
                <a:cubicBezTo>
                  <a:pt x="128" y="272"/>
                  <a:pt x="24" y="200"/>
                  <a:pt x="0" y="192"/>
                </a:cubicBezTo>
              </a:path>
            </a:pathLst>
          </a:custGeom>
          <a:noFill/>
          <a:ln w="22225" cap="flat">
            <a:solidFill>
              <a:srgbClr val="0000FF"/>
            </a:solidFill>
            <a:prstDash val="dashDot"/>
            <a:round/>
            <a:headEnd/>
            <a:tailEnd type="triangle" w="med" len="med"/>
          </a:ln>
        </p:spPr>
        <p:txBody>
          <a:bodyPr/>
          <a:lstStyle/>
          <a:p>
            <a:endParaRPr lang="en-US"/>
          </a:p>
        </p:txBody>
      </p:sp>
      <p:sp>
        <p:nvSpPr>
          <p:cNvPr id="16396" name="Freeform 12"/>
          <p:cNvSpPr>
            <a:spLocks/>
          </p:cNvSpPr>
          <p:nvPr/>
        </p:nvSpPr>
        <p:spPr bwMode="auto">
          <a:xfrm>
            <a:off x="7670800" y="990600"/>
            <a:ext cx="406400" cy="304800"/>
          </a:xfrm>
          <a:custGeom>
            <a:avLst/>
            <a:gdLst>
              <a:gd name="T0" fmla="*/ 256 w 256"/>
              <a:gd name="T1" fmla="*/ 192 h 192"/>
              <a:gd name="T2" fmla="*/ 16 w 256"/>
              <a:gd name="T3" fmla="*/ 48 h 192"/>
              <a:gd name="T4" fmla="*/ 160 w 256"/>
              <a:gd name="T5" fmla="*/ 0 h 192"/>
              <a:gd name="T6" fmla="*/ 0 60000 65536"/>
              <a:gd name="T7" fmla="*/ 0 60000 65536"/>
              <a:gd name="T8" fmla="*/ 0 60000 65536"/>
              <a:gd name="T9" fmla="*/ 0 w 256"/>
              <a:gd name="T10" fmla="*/ 0 h 192"/>
              <a:gd name="T11" fmla="*/ 256 w 256"/>
              <a:gd name="T12" fmla="*/ 192 h 192"/>
            </a:gdLst>
            <a:ahLst/>
            <a:cxnLst>
              <a:cxn ang="T6">
                <a:pos x="T0" y="T1"/>
              </a:cxn>
              <a:cxn ang="T7">
                <a:pos x="T2" y="T3"/>
              </a:cxn>
              <a:cxn ang="T8">
                <a:pos x="T4" y="T5"/>
              </a:cxn>
            </a:cxnLst>
            <a:rect l="T9" t="T10" r="T11" b="T12"/>
            <a:pathLst>
              <a:path w="256" h="192">
                <a:moveTo>
                  <a:pt x="256" y="192"/>
                </a:moveTo>
                <a:cubicBezTo>
                  <a:pt x="144" y="136"/>
                  <a:pt x="32" y="80"/>
                  <a:pt x="16" y="48"/>
                </a:cubicBezTo>
                <a:cubicBezTo>
                  <a:pt x="0" y="16"/>
                  <a:pt x="136" y="8"/>
                  <a:pt x="160" y="0"/>
                </a:cubicBezTo>
              </a:path>
            </a:pathLst>
          </a:custGeom>
          <a:noFill/>
          <a:ln w="19050" cap="flat">
            <a:solidFill>
              <a:srgbClr val="0000FF"/>
            </a:solidFill>
            <a:prstDash val="dashDot"/>
            <a:round/>
            <a:headEnd/>
            <a:tailEnd type="triangle" w="med" len="med"/>
          </a:ln>
        </p:spPr>
        <p:txBody>
          <a:bodyPr/>
          <a:lstStyle/>
          <a:p>
            <a:endParaRPr lang="en-US"/>
          </a:p>
        </p:txBody>
      </p:sp>
      <p:sp>
        <p:nvSpPr>
          <p:cNvPr id="16397" name="Text Box 13"/>
          <p:cNvSpPr txBox="1">
            <a:spLocks noChangeArrowheads="1"/>
          </p:cNvSpPr>
          <p:nvPr/>
        </p:nvSpPr>
        <p:spPr bwMode="auto">
          <a:xfrm>
            <a:off x="6477000" y="1828800"/>
            <a:ext cx="762000" cy="457200"/>
          </a:xfrm>
          <a:prstGeom prst="rect">
            <a:avLst/>
          </a:prstGeom>
          <a:noFill/>
          <a:ln w="9525">
            <a:noFill/>
            <a:miter lim="800000"/>
            <a:headEnd/>
            <a:tailEnd/>
          </a:ln>
        </p:spPr>
        <p:txBody>
          <a:bodyPr>
            <a:spAutoFit/>
          </a:bodyPr>
          <a:lstStyle/>
          <a:p>
            <a:pPr>
              <a:spcBef>
                <a:spcPct val="50000"/>
              </a:spcBef>
            </a:pPr>
            <a:r>
              <a:rPr lang="en-US" sz="2400"/>
              <a:t>???</a:t>
            </a:r>
          </a:p>
        </p:txBody>
      </p:sp>
      <p:sp>
        <p:nvSpPr>
          <p:cNvPr id="2063" name="Text Box 14"/>
          <p:cNvSpPr txBox="1">
            <a:spLocks noChangeArrowheads="1"/>
          </p:cNvSpPr>
          <p:nvPr/>
        </p:nvSpPr>
        <p:spPr bwMode="auto">
          <a:xfrm>
            <a:off x="6096000" y="2514600"/>
            <a:ext cx="1371600" cy="1192213"/>
          </a:xfrm>
          <a:prstGeom prst="rect">
            <a:avLst/>
          </a:prstGeom>
          <a:solidFill>
            <a:schemeClr val="bg1"/>
          </a:solid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p:txBody>
      </p:sp>
      <p:graphicFrame>
        <p:nvGraphicFramePr>
          <p:cNvPr id="16399" name="Object 15"/>
          <p:cNvGraphicFramePr>
            <a:graphicFrameLocks noChangeAspect="1"/>
          </p:cNvGraphicFramePr>
          <p:nvPr/>
        </p:nvGraphicFramePr>
        <p:xfrm>
          <a:off x="6248400" y="2362200"/>
          <a:ext cx="1371600" cy="914400"/>
        </p:xfrm>
        <a:graphic>
          <a:graphicData uri="http://schemas.openxmlformats.org/presentationml/2006/ole">
            <p:oleObj spid="_x0000_s2051" name="ChemSketch" r:id="rId6" imgW="789480" imgH="438840" progId="ACD.ChemSketch.20">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5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dissolve">
                                      <p:cBhvr>
                                        <p:cTn id="12" dur="500"/>
                                        <p:tgtEl>
                                          <p:spTgt spid="16388"/>
                                        </p:tgtEl>
                                      </p:cBhvr>
                                    </p:animEffect>
                                  </p:childTnLst>
                                </p:cTn>
                              </p:par>
                              <p:par>
                                <p:cTn id="13" presetID="9"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dissolve">
                                      <p:cBhvr>
                                        <p:cTn id="15" dur="500"/>
                                        <p:tgtEl>
                                          <p:spTgt spid="1638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386"/>
                                        </p:tgtEl>
                                        <p:attrNameLst>
                                          <p:attrName>style.visibility</p:attrName>
                                        </p:attrNameLst>
                                      </p:cBhvr>
                                      <p:to>
                                        <p:strVal val="visible"/>
                                      </p:to>
                                    </p:set>
                                    <p:animEffect transition="in" filter="dissolve">
                                      <p:cBhvr>
                                        <p:cTn id="20" dur="500"/>
                                        <p:tgtEl>
                                          <p:spTgt spid="1638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6397"/>
                                        </p:tgtEl>
                                        <p:attrNameLst>
                                          <p:attrName>style.visibility</p:attrName>
                                        </p:attrNameLst>
                                      </p:cBhvr>
                                      <p:to>
                                        <p:strVal val="visible"/>
                                      </p:to>
                                    </p:set>
                                    <p:animEffect transition="in" filter="dissolve">
                                      <p:cBhvr>
                                        <p:cTn id="23" dur="500"/>
                                        <p:tgtEl>
                                          <p:spTgt spid="1639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393"/>
                                        </p:tgtEl>
                                        <p:attrNameLst>
                                          <p:attrName>style.visibility</p:attrName>
                                        </p:attrNameLst>
                                      </p:cBhvr>
                                      <p:to>
                                        <p:strVal val="visible"/>
                                      </p:to>
                                    </p:set>
                                    <p:animEffect transition="in" filter="dissolve">
                                      <p:cBhvr>
                                        <p:cTn id="28" dur="500"/>
                                        <p:tgtEl>
                                          <p:spTgt spid="1639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391"/>
                                        </p:tgtEl>
                                        <p:attrNameLst>
                                          <p:attrName>style.visibility</p:attrName>
                                        </p:attrNameLst>
                                      </p:cBhvr>
                                      <p:to>
                                        <p:strVal val="visible"/>
                                      </p:to>
                                    </p:set>
                                    <p:animEffect transition="in" filter="dissolve">
                                      <p:cBhvr>
                                        <p:cTn id="31" dur="500"/>
                                        <p:tgtEl>
                                          <p:spTgt spid="1639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dissolve">
                                      <p:cBhvr>
                                        <p:cTn id="34" dur="500"/>
                                        <p:tgtEl>
                                          <p:spTgt spid="1639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1" nodeType="clickEffect">
                                  <p:stCondLst>
                                    <p:cond delay="0"/>
                                  </p:stCondLst>
                                  <p:childTnLst>
                                    <p:set>
                                      <p:cBhvr>
                                        <p:cTn id="38" dur="1" fill="hold">
                                          <p:stCondLst>
                                            <p:cond delay="0"/>
                                          </p:stCondLst>
                                        </p:cTn>
                                        <p:tgtEl>
                                          <p:spTgt spid="16393"/>
                                        </p:tgtEl>
                                        <p:attrNameLst>
                                          <p:attrName>style.visibility</p:attrName>
                                        </p:attrNameLst>
                                      </p:cBhvr>
                                      <p:to>
                                        <p:strVal val="visible"/>
                                      </p:to>
                                    </p:set>
                                    <p:animEffect transition="in" filter="dissolve">
                                      <p:cBhvr>
                                        <p:cTn id="39" dur="500"/>
                                        <p:tgtEl>
                                          <p:spTgt spid="16393"/>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16391"/>
                                        </p:tgtEl>
                                        <p:attrNameLst>
                                          <p:attrName>style.visibility</p:attrName>
                                        </p:attrNameLst>
                                      </p:cBhvr>
                                      <p:to>
                                        <p:strVal val="visible"/>
                                      </p:to>
                                    </p:set>
                                    <p:animEffect transition="in" filter="dissolve">
                                      <p:cBhvr>
                                        <p:cTn id="42" dur="500"/>
                                        <p:tgtEl>
                                          <p:spTgt spid="16391"/>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16392"/>
                                        </p:tgtEl>
                                        <p:attrNameLst>
                                          <p:attrName>style.visibility</p:attrName>
                                        </p:attrNameLst>
                                      </p:cBhvr>
                                      <p:to>
                                        <p:strVal val="visible"/>
                                      </p:to>
                                    </p:set>
                                    <p:animEffect transition="in" filter="dissolve">
                                      <p:cBhvr>
                                        <p:cTn id="45" dur="500"/>
                                        <p:tgtEl>
                                          <p:spTgt spid="1639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6396"/>
                                        </p:tgtEl>
                                        <p:attrNameLst>
                                          <p:attrName>style.visibility</p:attrName>
                                        </p:attrNameLst>
                                      </p:cBhvr>
                                      <p:to>
                                        <p:strVal val="visible"/>
                                      </p:to>
                                    </p:set>
                                    <p:animEffect transition="in" filter="dissolve">
                                      <p:cBhvr>
                                        <p:cTn id="48" dur="500"/>
                                        <p:tgtEl>
                                          <p:spTgt spid="1639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394"/>
                                        </p:tgtEl>
                                        <p:attrNameLst>
                                          <p:attrName>style.visibility</p:attrName>
                                        </p:attrNameLst>
                                      </p:cBhvr>
                                      <p:to>
                                        <p:strVal val="visible"/>
                                      </p:to>
                                    </p:set>
                                    <p:animEffect transition="in" filter="dissolve">
                                      <p:cBhvr>
                                        <p:cTn id="51" dur="500"/>
                                        <p:tgtEl>
                                          <p:spTgt spid="1639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6395"/>
                                        </p:tgtEl>
                                        <p:attrNameLst>
                                          <p:attrName>style.visibility</p:attrName>
                                        </p:attrNameLst>
                                      </p:cBhvr>
                                      <p:to>
                                        <p:strVal val="visible"/>
                                      </p:to>
                                    </p:set>
                                    <p:animEffect transition="in" filter="dissolve">
                                      <p:cBhvr>
                                        <p:cTn id="54" dur="500"/>
                                        <p:tgtEl>
                                          <p:spTgt spid="1639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16399"/>
                                        </p:tgtEl>
                                        <p:attrNameLst>
                                          <p:attrName>style.visibility</p:attrName>
                                        </p:attrNameLst>
                                      </p:cBhvr>
                                      <p:to>
                                        <p:strVal val="visible"/>
                                      </p:to>
                                    </p:set>
                                    <p:animEffect transition="in" filter="dissolve">
                                      <p:cBhvr>
                                        <p:cTn id="59" dur="500"/>
                                        <p:tgtEl>
                                          <p:spTgt spid="16399"/>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6387"/>
                                        </p:tgtEl>
                                        <p:attrNameLst>
                                          <p:attrName>style.visibility</p:attrName>
                                        </p:attrNameLst>
                                      </p:cBhvr>
                                      <p:to>
                                        <p:strVal val="visible"/>
                                      </p:to>
                                    </p:set>
                                    <p:animEffect transition="in" filter="dissolve">
                                      <p:cBhvr>
                                        <p:cTn id="64"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90" grpId="0" animBg="1"/>
      <p:bldP spid="16391" grpId="0" animBg="1"/>
      <p:bldP spid="16391" grpId="1" animBg="1"/>
      <p:bldP spid="16392" grpId="0" animBg="1"/>
      <p:bldP spid="16392" grpId="1" animBg="1"/>
      <p:bldP spid="16393" grpId="0" animBg="1"/>
      <p:bldP spid="16393" grpId="1" animBg="1"/>
      <p:bldP spid="16394" grpId="0" animBg="1"/>
      <p:bldP spid="16395" grpId="0" animBg="1"/>
      <p:bldP spid="16396" grpId="0" animBg="1"/>
      <p:bldP spid="163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 descr="tigers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51" name="Picture 7" descr="tigers1"/>
          <p:cNvPicPr>
            <a:picLocks noChangeAspect="1" noChangeArrowheads="1"/>
          </p:cNvPicPr>
          <p:nvPr/>
        </p:nvPicPr>
        <p:blipFill>
          <a:blip r:embed="rId2" cstate="print"/>
          <a:srcRect/>
          <a:stretch>
            <a:fillRect/>
          </a:stretch>
        </p:blipFill>
        <p:spPr bwMode="auto">
          <a:xfrm>
            <a:off x="2895600" y="2667000"/>
            <a:ext cx="5486400" cy="3967163"/>
          </a:xfrm>
          <a:prstGeom prst="rect">
            <a:avLst/>
          </a:prstGeom>
          <a:noFill/>
          <a:ln w="9525">
            <a:noFill/>
            <a:miter lim="800000"/>
            <a:headEnd/>
            <a:tailEnd/>
          </a:ln>
        </p:spPr>
      </p:pic>
      <p:pic>
        <p:nvPicPr>
          <p:cNvPr id="6152" name="Picture 8" descr="sambostory"/>
          <p:cNvPicPr>
            <a:picLocks noChangeAspect="1" noChangeArrowheads="1"/>
          </p:cNvPicPr>
          <p:nvPr/>
        </p:nvPicPr>
        <p:blipFill>
          <a:blip r:embed="rId3" cstate="print"/>
          <a:srcRect/>
          <a:stretch>
            <a:fillRect/>
          </a:stretch>
        </p:blipFill>
        <p:spPr bwMode="auto">
          <a:xfrm>
            <a:off x="609600" y="457200"/>
            <a:ext cx="3657600" cy="2308225"/>
          </a:xfrm>
          <a:prstGeom prst="rect">
            <a:avLst/>
          </a:prstGeom>
          <a:noFill/>
          <a:ln w="9525">
            <a:noFill/>
            <a:miter lim="800000"/>
            <a:headEnd/>
            <a:tailEnd/>
          </a:ln>
        </p:spPr>
      </p:pic>
      <p:sp>
        <p:nvSpPr>
          <p:cNvPr id="6154" name="Text Box 10"/>
          <p:cNvSpPr txBox="1">
            <a:spLocks noChangeArrowheads="1"/>
          </p:cNvSpPr>
          <p:nvPr/>
        </p:nvSpPr>
        <p:spPr bwMode="auto">
          <a:xfrm>
            <a:off x="4495800" y="609600"/>
            <a:ext cx="3886200" cy="1328738"/>
          </a:xfrm>
          <a:prstGeom prst="rect">
            <a:avLst/>
          </a:prstGeom>
          <a:noFill/>
          <a:ln w="9525">
            <a:noFill/>
            <a:miter lim="800000"/>
            <a:headEnd/>
            <a:tailEnd/>
          </a:ln>
        </p:spPr>
        <p:txBody>
          <a:bodyPr>
            <a:spAutoFit/>
          </a:bodyPr>
          <a:lstStyle/>
          <a:p>
            <a:pPr>
              <a:spcBef>
                <a:spcPct val="50000"/>
              </a:spcBef>
            </a:pPr>
            <a:r>
              <a:rPr lang="en-US"/>
              <a:t>Pictures from children’s story about the tigers, clothes and buttermilk (or pancakes…)</a:t>
            </a:r>
          </a:p>
          <a:p>
            <a:pPr>
              <a:spcBef>
                <a:spcPct val="50000"/>
              </a:spcBef>
            </a:pPr>
            <a:r>
              <a:rPr lang="en-US" b="1" u="sng"/>
              <a:t>Little Sambo and the Tigers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54">
                                            <p:txEl>
                                              <p:pRg st="1" end="1"/>
                                            </p:txEl>
                                          </p:spTgt>
                                        </p:tgtEl>
                                        <p:attrNameLst>
                                          <p:attrName>style.visibility</p:attrName>
                                        </p:attrNameLst>
                                      </p:cBhvr>
                                      <p:to>
                                        <p:strVal val="visible"/>
                                      </p:to>
                                    </p:set>
                                    <p:animEffect transition="in" filter="dissolve">
                                      <p:cBhvr>
                                        <p:cTn id="7" dur="500"/>
                                        <p:tgtEl>
                                          <p:spTgt spid="61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dissolve">
                                      <p:cBhvr>
                                        <p:cTn id="12" dur="500"/>
                                        <p:tgtEl>
                                          <p:spTgt spid="61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dissolve">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1676400"/>
            <a:ext cx="8547533"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 	strict planarity</a:t>
            </a:r>
            <a:r>
              <a:rPr kumimoji="0" lang="en-US" sz="2400" b="1"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 	alternate double/single bonds </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3) 	4n +2 </a:t>
            </a:r>
            <a:r>
              <a:rPr kumimoji="0" lang="en-US" sz="2400" b="1" i="0" u="none" strike="noStrike" cap="none" normalizeH="0" baseline="0" dirty="0" smtClean="0">
                <a:ln>
                  <a:noFill/>
                </a:ln>
                <a:solidFill>
                  <a:schemeClr val="tx1"/>
                </a:solidFill>
                <a:effectLst/>
                <a:latin typeface="Arial" pitchFamily="34" charset="0"/>
                <a:ea typeface="Times New Roman" pitchFamily="18" charset="0"/>
                <a:sym typeface="Symbol" pitchFamily="18" charset="2"/>
              </a:rPr>
              <a:t></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electrons perpendicular to the</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  plane</a:t>
            </a:r>
            <a:endParaRPr kumimoji="0" lang="en-US" sz="24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Arial" pitchFamily="34" charset="0"/>
                <a:ea typeface="Times New Roman" pitchFamily="18" charset="0"/>
                <a:sym typeface="Symbol" pitchFamily="18" charset="2"/>
              </a:rPr>
              <a:t>		</a:t>
            </a: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sym typeface="Symbol" pitchFamily="18" charset="2"/>
              </a:rPr>
              <a:t>(n=0,1,2...)</a:t>
            </a:r>
            <a:endParaRPr kumimoji="0" lang="en-US" sz="2400" b="0" i="0" u="none" strike="noStrike" cap="none" normalizeH="0" baseline="0" dirty="0" smtClean="0">
              <a:ln>
                <a:noFill/>
              </a:ln>
              <a:solidFill>
                <a:schemeClr val="tx1"/>
              </a:solidFill>
              <a:effectLst/>
              <a:latin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30000" dirty="0" smtClean="0">
                <a:ln>
                  <a:noFill/>
                </a:ln>
                <a:solidFill>
                  <a:schemeClr val="tx1"/>
                </a:solidFill>
                <a:effectLst/>
                <a:latin typeface="Arial" pitchFamily="34" charset="0"/>
                <a:ea typeface="Times New Roman" pitchFamily="18" charset="0"/>
                <a:sym typeface="Symbol" pitchFamily="18" charset="2"/>
              </a:rPr>
              <a:t>		1</a:t>
            </a:r>
            <a:r>
              <a:rPr kumimoji="0" lang="en-US" sz="2400" b="0" i="0" u="none" strike="noStrike" cap="none" normalizeH="0" baseline="0" dirty="0" smtClean="0">
                <a:ln>
                  <a:noFill/>
                </a:ln>
                <a:solidFill>
                  <a:schemeClr val="tx1"/>
                </a:solidFill>
                <a:effectLst/>
                <a:latin typeface="Arial" pitchFamily="34" charset="0"/>
                <a:ea typeface="Times New Roman" pitchFamily="18" charset="0"/>
                <a:sym typeface="Symbol" pitchFamily="18" charset="2"/>
              </a:rPr>
              <a:t>essentially restricts aromatics to rings</a:t>
            </a:r>
            <a:endParaRPr kumimoji="0" lang="en-US" sz="2400" b="1" i="0" u="none" strike="noStrike" cap="none" normalizeH="0" baseline="0" dirty="0" smtClean="0">
              <a:ln>
                <a:noFill/>
              </a:ln>
              <a:solidFill>
                <a:schemeClr val="tx1"/>
              </a:solidFill>
              <a:effectLst/>
              <a:latin typeface="Arial" pitchFamily="34" charset="0"/>
              <a:ea typeface="Times New Roman" pitchFamily="18" charset="0"/>
              <a:sym typeface="Symbol" pitchFamily="18" charset="2"/>
            </a:endParaRPr>
          </a:p>
        </p:txBody>
      </p:sp>
      <p:sp>
        <p:nvSpPr>
          <p:cNvPr id="5" name="TextBox 4"/>
          <p:cNvSpPr txBox="1"/>
          <p:nvPr/>
        </p:nvSpPr>
        <p:spPr>
          <a:xfrm>
            <a:off x="0" y="685800"/>
            <a:ext cx="9144000" cy="584775"/>
          </a:xfrm>
          <a:prstGeom prst="rect">
            <a:avLst/>
          </a:prstGeom>
          <a:noFill/>
        </p:spPr>
        <p:txBody>
          <a:bodyPr wrap="square" rtlCol="0">
            <a:spAutoFit/>
          </a:bodyPr>
          <a:lstStyle/>
          <a:p>
            <a:r>
              <a:rPr lang="en-US" sz="3200" dirty="0" smtClean="0"/>
              <a:t>Criteria for appearance of aromatic behavior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nvGraphicFramePr>
        <p:xfrm>
          <a:off x="1066800" y="990600"/>
          <a:ext cx="2438400" cy="1900238"/>
        </p:xfrm>
        <a:graphic>
          <a:graphicData uri="http://schemas.openxmlformats.org/presentationml/2006/ole">
            <p:oleObj spid="_x0000_s3074" name="ChemSketch" r:id="rId3" imgW="1639800" imgH="1277280" progId="ACD.ChemSketch.20">
              <p:embed/>
            </p:oleObj>
          </a:graphicData>
        </a:graphic>
      </p:graphicFrame>
      <p:graphicFrame>
        <p:nvGraphicFramePr>
          <p:cNvPr id="8197" name="Object 5"/>
          <p:cNvGraphicFramePr>
            <a:graphicFrameLocks noChangeAspect="1"/>
          </p:cNvGraphicFramePr>
          <p:nvPr/>
        </p:nvGraphicFramePr>
        <p:xfrm>
          <a:off x="4876800" y="1485900"/>
          <a:ext cx="2849563" cy="1425575"/>
        </p:xfrm>
        <a:graphic>
          <a:graphicData uri="http://schemas.openxmlformats.org/presentationml/2006/ole">
            <p:oleObj spid="_x0000_s3075" name="ChemSketch" r:id="rId4" imgW="2011680" imgH="1005840" progId="ACD.ChemSketch.20">
              <p:embed/>
            </p:oleObj>
          </a:graphicData>
        </a:graphic>
      </p:graphicFrame>
      <p:sp>
        <p:nvSpPr>
          <p:cNvPr id="8202" name="Freeform 10"/>
          <p:cNvSpPr>
            <a:spLocks/>
          </p:cNvSpPr>
          <p:nvPr/>
        </p:nvSpPr>
        <p:spPr bwMode="auto">
          <a:xfrm>
            <a:off x="1905000" y="1155700"/>
            <a:ext cx="1143000" cy="1511300"/>
          </a:xfrm>
          <a:custGeom>
            <a:avLst/>
            <a:gdLst>
              <a:gd name="T0" fmla="*/ 336 w 720"/>
              <a:gd name="T1" fmla="*/ 952 h 952"/>
              <a:gd name="T2" fmla="*/ 672 w 720"/>
              <a:gd name="T3" fmla="*/ 760 h 952"/>
              <a:gd name="T4" fmla="*/ 624 w 720"/>
              <a:gd name="T5" fmla="*/ 376 h 952"/>
              <a:gd name="T6" fmla="*/ 144 w 720"/>
              <a:gd name="T7" fmla="*/ 40 h 952"/>
              <a:gd name="T8" fmla="*/ 0 w 720"/>
              <a:gd name="T9" fmla="*/ 136 h 952"/>
              <a:gd name="T10" fmla="*/ 0 60000 65536"/>
              <a:gd name="T11" fmla="*/ 0 60000 65536"/>
              <a:gd name="T12" fmla="*/ 0 60000 65536"/>
              <a:gd name="T13" fmla="*/ 0 60000 65536"/>
              <a:gd name="T14" fmla="*/ 0 60000 65536"/>
              <a:gd name="T15" fmla="*/ 0 w 720"/>
              <a:gd name="T16" fmla="*/ 0 h 952"/>
              <a:gd name="T17" fmla="*/ 720 w 720"/>
              <a:gd name="T18" fmla="*/ 952 h 952"/>
            </a:gdLst>
            <a:ahLst/>
            <a:cxnLst>
              <a:cxn ang="T10">
                <a:pos x="T0" y="T1"/>
              </a:cxn>
              <a:cxn ang="T11">
                <a:pos x="T2" y="T3"/>
              </a:cxn>
              <a:cxn ang="T12">
                <a:pos x="T4" y="T5"/>
              </a:cxn>
              <a:cxn ang="T13">
                <a:pos x="T6" y="T7"/>
              </a:cxn>
              <a:cxn ang="T14">
                <a:pos x="T8" y="T9"/>
              </a:cxn>
            </a:cxnLst>
            <a:rect l="T15" t="T16" r="T17" b="T18"/>
            <a:pathLst>
              <a:path w="720" h="952">
                <a:moveTo>
                  <a:pt x="336" y="952"/>
                </a:moveTo>
                <a:cubicBezTo>
                  <a:pt x="480" y="904"/>
                  <a:pt x="624" y="856"/>
                  <a:pt x="672" y="760"/>
                </a:cubicBezTo>
                <a:cubicBezTo>
                  <a:pt x="720" y="664"/>
                  <a:pt x="712" y="496"/>
                  <a:pt x="624" y="376"/>
                </a:cubicBezTo>
                <a:cubicBezTo>
                  <a:pt x="536" y="256"/>
                  <a:pt x="248" y="80"/>
                  <a:pt x="144" y="40"/>
                </a:cubicBezTo>
                <a:cubicBezTo>
                  <a:pt x="40" y="0"/>
                  <a:pt x="24" y="120"/>
                  <a:pt x="0" y="136"/>
                </a:cubicBezTo>
              </a:path>
            </a:pathLst>
          </a:custGeom>
          <a:noFill/>
          <a:ln w="22225">
            <a:solidFill>
              <a:srgbClr val="FF0000"/>
            </a:solidFill>
            <a:round/>
            <a:headEnd/>
            <a:tailEnd type="triangle" w="med" len="med"/>
          </a:ln>
        </p:spPr>
        <p:txBody>
          <a:bodyPr/>
          <a:lstStyle/>
          <a:p>
            <a:endParaRPr lang="en-US"/>
          </a:p>
        </p:txBody>
      </p:sp>
      <p:sp>
        <p:nvSpPr>
          <p:cNvPr id="8203" name="Line 11"/>
          <p:cNvSpPr>
            <a:spLocks noChangeShapeType="1"/>
          </p:cNvSpPr>
          <p:nvPr/>
        </p:nvSpPr>
        <p:spPr bwMode="auto">
          <a:xfrm>
            <a:off x="1219200" y="2590800"/>
            <a:ext cx="762000" cy="0"/>
          </a:xfrm>
          <a:prstGeom prst="line">
            <a:avLst/>
          </a:prstGeom>
          <a:noFill/>
          <a:ln w="38100">
            <a:solidFill>
              <a:srgbClr val="000080"/>
            </a:solidFill>
            <a:round/>
            <a:headEnd/>
            <a:tailEnd type="triangle" w="med" len="med"/>
          </a:ln>
        </p:spPr>
        <p:txBody>
          <a:bodyPr/>
          <a:lstStyle/>
          <a:p>
            <a:endParaRPr lang="en-US"/>
          </a:p>
        </p:txBody>
      </p:sp>
      <p:sp>
        <p:nvSpPr>
          <p:cNvPr id="8204" name="Line 12"/>
          <p:cNvSpPr>
            <a:spLocks noChangeShapeType="1"/>
          </p:cNvSpPr>
          <p:nvPr/>
        </p:nvSpPr>
        <p:spPr bwMode="auto">
          <a:xfrm flipV="1">
            <a:off x="2133600" y="2133600"/>
            <a:ext cx="533400" cy="457200"/>
          </a:xfrm>
          <a:prstGeom prst="line">
            <a:avLst/>
          </a:prstGeom>
          <a:noFill/>
          <a:ln w="28575">
            <a:solidFill>
              <a:schemeClr val="accent2"/>
            </a:solidFill>
            <a:round/>
            <a:headEnd/>
            <a:tailEnd type="triangle" w="med" len="med"/>
          </a:ln>
        </p:spPr>
        <p:txBody>
          <a:bodyPr/>
          <a:lstStyle/>
          <a:p>
            <a:endParaRPr lang="en-US"/>
          </a:p>
        </p:txBody>
      </p:sp>
      <p:sp>
        <p:nvSpPr>
          <p:cNvPr id="8205" name="Line 13"/>
          <p:cNvSpPr>
            <a:spLocks noChangeShapeType="1"/>
          </p:cNvSpPr>
          <p:nvPr/>
        </p:nvSpPr>
        <p:spPr bwMode="auto">
          <a:xfrm>
            <a:off x="2743200" y="2133600"/>
            <a:ext cx="609600" cy="0"/>
          </a:xfrm>
          <a:prstGeom prst="line">
            <a:avLst/>
          </a:prstGeom>
          <a:noFill/>
          <a:ln w="38100">
            <a:solidFill>
              <a:srgbClr val="003366"/>
            </a:solidFill>
            <a:round/>
            <a:headEnd/>
            <a:tailEnd type="triangle" w="med" len="med"/>
          </a:ln>
        </p:spPr>
        <p:txBody>
          <a:bodyPr/>
          <a:lstStyle/>
          <a:p>
            <a:endParaRPr lang="en-US"/>
          </a:p>
        </p:txBody>
      </p:sp>
      <p:sp>
        <p:nvSpPr>
          <p:cNvPr id="8206" name="Line 14"/>
          <p:cNvSpPr>
            <a:spLocks noChangeShapeType="1"/>
          </p:cNvSpPr>
          <p:nvPr/>
        </p:nvSpPr>
        <p:spPr bwMode="auto">
          <a:xfrm>
            <a:off x="5181600" y="2590800"/>
            <a:ext cx="685800" cy="0"/>
          </a:xfrm>
          <a:prstGeom prst="line">
            <a:avLst/>
          </a:prstGeom>
          <a:noFill/>
          <a:ln w="38100">
            <a:solidFill>
              <a:srgbClr val="000080"/>
            </a:solidFill>
            <a:round/>
            <a:headEnd/>
            <a:tailEnd type="triangle" w="med" len="med"/>
          </a:ln>
        </p:spPr>
        <p:txBody>
          <a:bodyPr/>
          <a:lstStyle/>
          <a:p>
            <a:endParaRPr lang="en-US"/>
          </a:p>
        </p:txBody>
      </p:sp>
      <p:sp>
        <p:nvSpPr>
          <p:cNvPr id="8208" name="Line 16"/>
          <p:cNvSpPr>
            <a:spLocks noChangeShapeType="1"/>
          </p:cNvSpPr>
          <p:nvPr/>
        </p:nvSpPr>
        <p:spPr bwMode="auto">
          <a:xfrm flipV="1">
            <a:off x="5867400" y="2362200"/>
            <a:ext cx="762000" cy="228600"/>
          </a:xfrm>
          <a:prstGeom prst="line">
            <a:avLst/>
          </a:prstGeom>
          <a:noFill/>
          <a:ln w="9525">
            <a:solidFill>
              <a:schemeClr val="tx1"/>
            </a:solidFill>
            <a:prstDash val="dash"/>
            <a:round/>
            <a:headEnd/>
            <a:tailEnd type="triangle" w="med" len="med"/>
          </a:ln>
        </p:spPr>
        <p:txBody>
          <a:bodyPr/>
          <a:lstStyle/>
          <a:p>
            <a:endParaRPr lang="en-US"/>
          </a:p>
        </p:txBody>
      </p:sp>
      <p:sp>
        <p:nvSpPr>
          <p:cNvPr id="8209" name="Line 17"/>
          <p:cNvSpPr>
            <a:spLocks noChangeShapeType="1"/>
          </p:cNvSpPr>
          <p:nvPr/>
        </p:nvSpPr>
        <p:spPr bwMode="auto">
          <a:xfrm flipH="1">
            <a:off x="6248400" y="2286000"/>
            <a:ext cx="76200" cy="457200"/>
          </a:xfrm>
          <a:prstGeom prst="line">
            <a:avLst/>
          </a:prstGeom>
          <a:noFill/>
          <a:ln w="28575">
            <a:solidFill>
              <a:srgbClr val="FF0000"/>
            </a:solidFill>
            <a:round/>
            <a:headEnd/>
            <a:tailEnd/>
          </a:ln>
        </p:spPr>
        <p:txBody>
          <a:bodyPr/>
          <a:lstStyle/>
          <a:p>
            <a:endParaRPr lang="en-US"/>
          </a:p>
        </p:txBody>
      </p:sp>
      <p:sp>
        <p:nvSpPr>
          <p:cNvPr id="8210" name="Line 18"/>
          <p:cNvSpPr>
            <a:spLocks noChangeShapeType="1"/>
          </p:cNvSpPr>
          <p:nvPr/>
        </p:nvSpPr>
        <p:spPr bwMode="auto">
          <a:xfrm>
            <a:off x="6096000" y="2362200"/>
            <a:ext cx="304800" cy="304800"/>
          </a:xfrm>
          <a:prstGeom prst="line">
            <a:avLst/>
          </a:prstGeom>
          <a:noFill/>
          <a:ln w="28575">
            <a:solidFill>
              <a:srgbClr val="FF0000"/>
            </a:solidFill>
            <a:round/>
            <a:headEnd/>
            <a:tailEnd/>
          </a:ln>
        </p:spPr>
        <p:txBody>
          <a:bodyPr/>
          <a:lstStyle/>
          <a:p>
            <a:endParaRPr lang="en-US"/>
          </a:p>
        </p:txBody>
      </p:sp>
      <p:graphicFrame>
        <p:nvGraphicFramePr>
          <p:cNvPr id="8211" name="Object 19"/>
          <p:cNvGraphicFramePr>
            <a:graphicFrameLocks noChangeAspect="1"/>
          </p:cNvGraphicFramePr>
          <p:nvPr/>
        </p:nvGraphicFramePr>
        <p:xfrm>
          <a:off x="685800" y="3581400"/>
          <a:ext cx="2057400" cy="1935163"/>
        </p:xfrm>
        <a:graphic>
          <a:graphicData uri="http://schemas.openxmlformats.org/presentationml/2006/ole">
            <p:oleObj spid="_x0000_s3076" name="ChemSketch" r:id="rId5" imgW="1328760" imgH="1249560" progId="ACD.ChemSketch.20">
              <p:embed/>
            </p:oleObj>
          </a:graphicData>
        </a:graphic>
      </p:graphicFrame>
      <p:sp>
        <p:nvSpPr>
          <p:cNvPr id="8212" name="Text Box 20"/>
          <p:cNvSpPr txBox="1">
            <a:spLocks noChangeArrowheads="1"/>
          </p:cNvSpPr>
          <p:nvPr/>
        </p:nvSpPr>
        <p:spPr bwMode="auto">
          <a:xfrm>
            <a:off x="2133600" y="4876800"/>
            <a:ext cx="1371600" cy="1190625"/>
          </a:xfrm>
          <a:prstGeom prst="rect">
            <a:avLst/>
          </a:prstGeom>
          <a:noFill/>
          <a:ln w="9525">
            <a:noFill/>
            <a:miter lim="800000"/>
            <a:headEnd/>
            <a:tailEnd/>
          </a:ln>
        </p:spPr>
        <p:txBody>
          <a:bodyPr>
            <a:spAutoFit/>
          </a:bodyPr>
          <a:lstStyle/>
          <a:p>
            <a:pPr>
              <a:spcBef>
                <a:spcPct val="50000"/>
              </a:spcBef>
            </a:pPr>
            <a:r>
              <a:rPr lang="en-US"/>
              <a:t>No free p orbital to move electrons to</a:t>
            </a:r>
          </a:p>
        </p:txBody>
      </p:sp>
      <p:sp>
        <p:nvSpPr>
          <p:cNvPr id="8213" name="Line 21"/>
          <p:cNvSpPr>
            <a:spLocks noChangeShapeType="1"/>
          </p:cNvSpPr>
          <p:nvPr/>
        </p:nvSpPr>
        <p:spPr bwMode="auto">
          <a:xfrm>
            <a:off x="1066800" y="5257800"/>
            <a:ext cx="685800" cy="0"/>
          </a:xfrm>
          <a:prstGeom prst="line">
            <a:avLst/>
          </a:prstGeom>
          <a:noFill/>
          <a:ln w="38100">
            <a:solidFill>
              <a:srgbClr val="003366"/>
            </a:solidFill>
            <a:round/>
            <a:headEnd/>
            <a:tailEnd type="triangle" w="med" len="med"/>
          </a:ln>
        </p:spPr>
        <p:txBody>
          <a:bodyPr/>
          <a:lstStyle/>
          <a:p>
            <a:endParaRPr lang="en-US"/>
          </a:p>
        </p:txBody>
      </p:sp>
      <p:graphicFrame>
        <p:nvGraphicFramePr>
          <p:cNvPr id="8214" name="Object 22"/>
          <p:cNvGraphicFramePr>
            <a:graphicFrameLocks noChangeAspect="1"/>
          </p:cNvGraphicFramePr>
          <p:nvPr/>
        </p:nvGraphicFramePr>
        <p:xfrm>
          <a:off x="4419600" y="3962400"/>
          <a:ext cx="2106613" cy="1957388"/>
        </p:xfrm>
        <a:graphic>
          <a:graphicData uri="http://schemas.openxmlformats.org/presentationml/2006/ole">
            <p:oleObj spid="_x0000_s3077" name="ChemSketch" r:id="rId6" imgW="1496520" imgH="1389960" progId="ACD.ChemSketch.20">
              <p:embed/>
            </p:oleObj>
          </a:graphicData>
        </a:graphic>
      </p:graphicFrame>
      <p:sp>
        <p:nvSpPr>
          <p:cNvPr id="3089" name="Text Box 23"/>
          <p:cNvSpPr txBox="1">
            <a:spLocks noChangeArrowheads="1"/>
          </p:cNvSpPr>
          <p:nvPr/>
        </p:nvSpPr>
        <p:spPr bwMode="auto">
          <a:xfrm>
            <a:off x="533400" y="381000"/>
            <a:ext cx="4038600" cy="366713"/>
          </a:xfrm>
          <a:prstGeom prst="rect">
            <a:avLst/>
          </a:prstGeom>
          <a:solidFill>
            <a:srgbClr val="FFFF00"/>
          </a:solidFill>
          <a:ln w="9525">
            <a:noFill/>
            <a:miter lim="800000"/>
            <a:headEnd/>
            <a:tailEnd/>
          </a:ln>
        </p:spPr>
        <p:txBody>
          <a:bodyPr>
            <a:spAutoFit/>
          </a:bodyPr>
          <a:lstStyle/>
          <a:p>
            <a:pPr>
              <a:spcBef>
                <a:spcPct val="50000"/>
              </a:spcBef>
            </a:pPr>
            <a:r>
              <a:rPr lang="en-US" b="1" dirty="0"/>
              <a:t>1,3-butadiene and strict planarity</a:t>
            </a:r>
          </a:p>
        </p:txBody>
      </p:sp>
      <p:sp>
        <p:nvSpPr>
          <p:cNvPr id="8216" name="Text Box 24"/>
          <p:cNvSpPr txBox="1">
            <a:spLocks noChangeArrowheads="1"/>
          </p:cNvSpPr>
          <p:nvPr/>
        </p:nvSpPr>
        <p:spPr bwMode="auto">
          <a:xfrm>
            <a:off x="381000" y="3124200"/>
            <a:ext cx="3429000" cy="366713"/>
          </a:xfrm>
          <a:prstGeom prst="rect">
            <a:avLst/>
          </a:prstGeom>
          <a:solidFill>
            <a:srgbClr val="FFFF00"/>
          </a:solidFill>
          <a:ln w="9525">
            <a:noFill/>
            <a:miter lim="800000"/>
            <a:headEnd/>
            <a:tailEnd/>
          </a:ln>
        </p:spPr>
        <p:txBody>
          <a:bodyPr>
            <a:spAutoFit/>
          </a:bodyPr>
          <a:lstStyle/>
          <a:p>
            <a:pPr>
              <a:spcBef>
                <a:spcPct val="50000"/>
              </a:spcBef>
            </a:pPr>
            <a:r>
              <a:rPr lang="en-US" b="1"/>
              <a:t>Propene and strict planarity</a:t>
            </a:r>
          </a:p>
        </p:txBody>
      </p:sp>
      <p:sp>
        <p:nvSpPr>
          <p:cNvPr id="8217" name="Line 25"/>
          <p:cNvSpPr>
            <a:spLocks noChangeShapeType="1"/>
          </p:cNvSpPr>
          <p:nvPr/>
        </p:nvSpPr>
        <p:spPr bwMode="auto">
          <a:xfrm flipV="1">
            <a:off x="1828800" y="4800600"/>
            <a:ext cx="381000" cy="381000"/>
          </a:xfrm>
          <a:prstGeom prst="line">
            <a:avLst/>
          </a:prstGeom>
          <a:noFill/>
          <a:ln w="9525">
            <a:solidFill>
              <a:schemeClr val="tx1"/>
            </a:solidFill>
            <a:prstDash val="dash"/>
            <a:round/>
            <a:headEnd/>
            <a:tailEnd type="triangle" w="med" len="med"/>
          </a:ln>
        </p:spPr>
        <p:txBody>
          <a:bodyPr/>
          <a:lstStyle/>
          <a:p>
            <a:endParaRPr lang="en-US"/>
          </a:p>
        </p:txBody>
      </p:sp>
      <p:sp>
        <p:nvSpPr>
          <p:cNvPr id="8218" name="Line 26"/>
          <p:cNvSpPr>
            <a:spLocks noChangeShapeType="1"/>
          </p:cNvSpPr>
          <p:nvPr/>
        </p:nvSpPr>
        <p:spPr bwMode="auto">
          <a:xfrm flipH="1">
            <a:off x="1981200" y="4800600"/>
            <a:ext cx="76200" cy="381000"/>
          </a:xfrm>
          <a:prstGeom prst="line">
            <a:avLst/>
          </a:prstGeom>
          <a:noFill/>
          <a:ln w="28575">
            <a:solidFill>
              <a:srgbClr val="FF0000"/>
            </a:solidFill>
            <a:round/>
            <a:headEnd/>
            <a:tailEnd/>
          </a:ln>
        </p:spPr>
        <p:txBody>
          <a:bodyPr/>
          <a:lstStyle/>
          <a:p>
            <a:endParaRPr lang="en-US"/>
          </a:p>
        </p:txBody>
      </p:sp>
      <p:sp>
        <p:nvSpPr>
          <p:cNvPr id="8219" name="Line 27"/>
          <p:cNvSpPr>
            <a:spLocks noChangeShapeType="1"/>
          </p:cNvSpPr>
          <p:nvPr/>
        </p:nvSpPr>
        <p:spPr bwMode="auto">
          <a:xfrm>
            <a:off x="1905000" y="4876800"/>
            <a:ext cx="228600" cy="228600"/>
          </a:xfrm>
          <a:prstGeom prst="line">
            <a:avLst/>
          </a:prstGeom>
          <a:noFill/>
          <a:ln w="28575">
            <a:solidFill>
              <a:srgbClr val="FF0000"/>
            </a:solidFill>
            <a:round/>
            <a:headEnd/>
            <a:tailEnd/>
          </a:ln>
        </p:spPr>
        <p:txBody>
          <a:bodyPr/>
          <a:lstStyle/>
          <a:p>
            <a:endParaRPr lang="en-US"/>
          </a:p>
        </p:txBody>
      </p:sp>
      <p:graphicFrame>
        <p:nvGraphicFramePr>
          <p:cNvPr id="8220" name="Object 28"/>
          <p:cNvGraphicFramePr>
            <a:graphicFrameLocks noChangeAspect="1"/>
          </p:cNvGraphicFramePr>
          <p:nvPr/>
        </p:nvGraphicFramePr>
        <p:xfrm>
          <a:off x="6858000" y="4221163"/>
          <a:ext cx="1755775" cy="1520825"/>
        </p:xfrm>
        <a:graphic>
          <a:graphicData uri="http://schemas.openxmlformats.org/presentationml/2006/ole">
            <p:oleObj spid="_x0000_s3078" name="ChemSketch" r:id="rId7" imgW="1527120" imgH="1323000" progId="ACD.ChemSketch.20">
              <p:embed/>
            </p:oleObj>
          </a:graphicData>
        </a:graphic>
      </p:graphicFrame>
      <p:sp>
        <p:nvSpPr>
          <p:cNvPr id="8221" name="Text Box 29"/>
          <p:cNvSpPr txBox="1">
            <a:spLocks noChangeArrowheads="1"/>
          </p:cNvSpPr>
          <p:nvPr/>
        </p:nvSpPr>
        <p:spPr bwMode="auto">
          <a:xfrm>
            <a:off x="4495800" y="3200400"/>
            <a:ext cx="4267200" cy="366713"/>
          </a:xfrm>
          <a:prstGeom prst="rect">
            <a:avLst/>
          </a:prstGeom>
          <a:solidFill>
            <a:srgbClr val="FFFF00"/>
          </a:solidFill>
          <a:ln w="9525">
            <a:noFill/>
            <a:miter lim="800000"/>
            <a:headEnd/>
            <a:tailEnd/>
          </a:ln>
        </p:spPr>
        <p:txBody>
          <a:bodyPr>
            <a:spAutoFit/>
          </a:bodyPr>
          <a:lstStyle/>
          <a:p>
            <a:pPr>
              <a:spcBef>
                <a:spcPct val="50000"/>
              </a:spcBef>
            </a:pPr>
            <a:r>
              <a:rPr lang="en-US" b="1"/>
              <a:t>Allyl carbocation and strict planarity</a:t>
            </a:r>
          </a:p>
        </p:txBody>
      </p:sp>
      <p:sp>
        <p:nvSpPr>
          <p:cNvPr id="8222" name="Line 30"/>
          <p:cNvSpPr>
            <a:spLocks noChangeShapeType="1"/>
          </p:cNvSpPr>
          <p:nvPr/>
        </p:nvSpPr>
        <p:spPr bwMode="auto">
          <a:xfrm>
            <a:off x="4953000" y="5715000"/>
            <a:ext cx="609600" cy="0"/>
          </a:xfrm>
          <a:prstGeom prst="line">
            <a:avLst/>
          </a:prstGeom>
          <a:noFill/>
          <a:ln w="38100">
            <a:solidFill>
              <a:srgbClr val="000080"/>
            </a:solidFill>
            <a:round/>
            <a:headEnd/>
            <a:tailEnd type="triangle" w="med" len="med"/>
          </a:ln>
        </p:spPr>
        <p:txBody>
          <a:bodyPr/>
          <a:lstStyle/>
          <a:p>
            <a:endParaRPr lang="en-US"/>
          </a:p>
        </p:txBody>
      </p:sp>
      <p:sp>
        <p:nvSpPr>
          <p:cNvPr id="8223" name="Line 31"/>
          <p:cNvSpPr>
            <a:spLocks noChangeShapeType="1"/>
          </p:cNvSpPr>
          <p:nvPr/>
        </p:nvSpPr>
        <p:spPr bwMode="auto">
          <a:xfrm flipV="1">
            <a:off x="5562600" y="5181600"/>
            <a:ext cx="533400" cy="533400"/>
          </a:xfrm>
          <a:prstGeom prst="line">
            <a:avLst/>
          </a:prstGeom>
          <a:noFill/>
          <a:ln w="38100">
            <a:solidFill>
              <a:schemeClr val="tx1"/>
            </a:solidFill>
            <a:round/>
            <a:headEnd/>
            <a:tailEnd type="triangle" w="med" len="med"/>
          </a:ln>
        </p:spPr>
        <p:txBody>
          <a:bodyPr/>
          <a:lstStyle/>
          <a:p>
            <a:endParaRPr lang="en-US"/>
          </a:p>
        </p:txBody>
      </p:sp>
      <p:sp>
        <p:nvSpPr>
          <p:cNvPr id="8225" name="Freeform 33"/>
          <p:cNvSpPr>
            <a:spLocks/>
          </p:cNvSpPr>
          <p:nvPr/>
        </p:nvSpPr>
        <p:spPr bwMode="auto">
          <a:xfrm>
            <a:off x="5562600" y="3962400"/>
            <a:ext cx="1066800" cy="1511300"/>
          </a:xfrm>
          <a:custGeom>
            <a:avLst/>
            <a:gdLst>
              <a:gd name="T0" fmla="*/ 0 w 672"/>
              <a:gd name="T1" fmla="*/ 376 h 952"/>
              <a:gd name="T2" fmla="*/ 96 w 672"/>
              <a:gd name="T3" fmla="*/ 184 h 952"/>
              <a:gd name="T4" fmla="*/ 528 w 672"/>
              <a:gd name="T5" fmla="*/ 88 h 952"/>
              <a:gd name="T6" fmla="*/ 672 w 672"/>
              <a:gd name="T7" fmla="*/ 712 h 952"/>
              <a:gd name="T8" fmla="*/ 528 w 672"/>
              <a:gd name="T9" fmla="*/ 904 h 952"/>
              <a:gd name="T10" fmla="*/ 192 w 672"/>
              <a:gd name="T11" fmla="*/ 952 h 952"/>
              <a:gd name="T12" fmla="*/ 0 60000 65536"/>
              <a:gd name="T13" fmla="*/ 0 60000 65536"/>
              <a:gd name="T14" fmla="*/ 0 60000 65536"/>
              <a:gd name="T15" fmla="*/ 0 60000 65536"/>
              <a:gd name="T16" fmla="*/ 0 60000 65536"/>
              <a:gd name="T17" fmla="*/ 0 60000 65536"/>
              <a:gd name="T18" fmla="*/ 0 w 672"/>
              <a:gd name="T19" fmla="*/ 0 h 952"/>
              <a:gd name="T20" fmla="*/ 672 w 672"/>
              <a:gd name="T21" fmla="*/ 952 h 952"/>
            </a:gdLst>
            <a:ahLst/>
            <a:cxnLst>
              <a:cxn ang="T12">
                <a:pos x="T0" y="T1"/>
              </a:cxn>
              <a:cxn ang="T13">
                <a:pos x="T2" y="T3"/>
              </a:cxn>
              <a:cxn ang="T14">
                <a:pos x="T4" y="T5"/>
              </a:cxn>
              <a:cxn ang="T15">
                <a:pos x="T6" y="T7"/>
              </a:cxn>
              <a:cxn ang="T16">
                <a:pos x="T8" y="T9"/>
              </a:cxn>
              <a:cxn ang="T17">
                <a:pos x="T10" y="T11"/>
              </a:cxn>
            </a:cxnLst>
            <a:rect l="T18" t="T19" r="T20" b="T21"/>
            <a:pathLst>
              <a:path w="672" h="952">
                <a:moveTo>
                  <a:pt x="0" y="376"/>
                </a:moveTo>
                <a:cubicBezTo>
                  <a:pt x="4" y="304"/>
                  <a:pt x="8" y="232"/>
                  <a:pt x="96" y="184"/>
                </a:cubicBezTo>
                <a:cubicBezTo>
                  <a:pt x="184" y="136"/>
                  <a:pt x="432" y="0"/>
                  <a:pt x="528" y="88"/>
                </a:cubicBezTo>
                <a:cubicBezTo>
                  <a:pt x="624" y="176"/>
                  <a:pt x="672" y="576"/>
                  <a:pt x="672" y="712"/>
                </a:cubicBezTo>
                <a:cubicBezTo>
                  <a:pt x="672" y="848"/>
                  <a:pt x="608" y="864"/>
                  <a:pt x="528" y="904"/>
                </a:cubicBezTo>
                <a:cubicBezTo>
                  <a:pt x="448" y="944"/>
                  <a:pt x="248" y="944"/>
                  <a:pt x="192" y="952"/>
                </a:cubicBezTo>
              </a:path>
            </a:pathLst>
          </a:custGeom>
          <a:noFill/>
          <a:ln w="19050">
            <a:solidFill>
              <a:srgbClr val="FF0000"/>
            </a:solidFill>
            <a:round/>
            <a:headEnd/>
            <a:tailEnd type="triangle" w="med" len="med"/>
          </a:ln>
        </p:spPr>
        <p:txBody>
          <a:bodyPr/>
          <a:lstStyle/>
          <a:p>
            <a:endParaRPr lang="en-US"/>
          </a:p>
        </p:txBody>
      </p:sp>
      <p:sp>
        <p:nvSpPr>
          <p:cNvPr id="8226" name="Line 34"/>
          <p:cNvSpPr>
            <a:spLocks noChangeShapeType="1"/>
          </p:cNvSpPr>
          <p:nvPr/>
        </p:nvSpPr>
        <p:spPr bwMode="auto">
          <a:xfrm>
            <a:off x="7239000" y="5638800"/>
            <a:ext cx="609600" cy="0"/>
          </a:xfrm>
          <a:prstGeom prst="line">
            <a:avLst/>
          </a:prstGeom>
          <a:noFill/>
          <a:ln w="57150">
            <a:solidFill>
              <a:schemeClr val="tx1"/>
            </a:solidFill>
            <a:round/>
            <a:headEnd/>
            <a:tailEnd type="triangle" w="med" len="med"/>
          </a:ln>
        </p:spPr>
        <p:txBody>
          <a:bodyPr/>
          <a:lstStyle/>
          <a:p>
            <a:endParaRPr lang="en-US"/>
          </a:p>
        </p:txBody>
      </p:sp>
      <p:sp>
        <p:nvSpPr>
          <p:cNvPr id="8227" name="Line 35"/>
          <p:cNvSpPr>
            <a:spLocks noChangeShapeType="1"/>
          </p:cNvSpPr>
          <p:nvPr/>
        </p:nvSpPr>
        <p:spPr bwMode="auto">
          <a:xfrm flipV="1">
            <a:off x="8001000" y="5181600"/>
            <a:ext cx="381000" cy="381000"/>
          </a:xfrm>
          <a:prstGeom prst="line">
            <a:avLst/>
          </a:prstGeom>
          <a:noFill/>
          <a:ln w="9525">
            <a:solidFill>
              <a:schemeClr val="tx1"/>
            </a:solidFill>
            <a:prstDash val="lgDash"/>
            <a:round/>
            <a:headEnd/>
            <a:tailEnd type="triangle" w="med" len="med"/>
          </a:ln>
        </p:spPr>
        <p:txBody>
          <a:bodyPr/>
          <a:lstStyle/>
          <a:p>
            <a:endParaRPr lang="en-US"/>
          </a:p>
        </p:txBody>
      </p:sp>
      <p:sp>
        <p:nvSpPr>
          <p:cNvPr id="8229" name="Line 37"/>
          <p:cNvSpPr>
            <a:spLocks noChangeShapeType="1"/>
          </p:cNvSpPr>
          <p:nvPr/>
        </p:nvSpPr>
        <p:spPr bwMode="auto">
          <a:xfrm>
            <a:off x="8153400" y="5181600"/>
            <a:ext cx="0" cy="457200"/>
          </a:xfrm>
          <a:prstGeom prst="line">
            <a:avLst/>
          </a:prstGeom>
          <a:noFill/>
          <a:ln w="28575">
            <a:solidFill>
              <a:srgbClr val="FF0000"/>
            </a:solidFill>
            <a:round/>
            <a:headEnd/>
            <a:tailEnd/>
          </a:ln>
        </p:spPr>
        <p:txBody>
          <a:bodyPr/>
          <a:lstStyle/>
          <a:p>
            <a:endParaRPr lang="en-US"/>
          </a:p>
        </p:txBody>
      </p:sp>
      <p:sp>
        <p:nvSpPr>
          <p:cNvPr id="8230" name="Line 38"/>
          <p:cNvSpPr>
            <a:spLocks noChangeShapeType="1"/>
          </p:cNvSpPr>
          <p:nvPr/>
        </p:nvSpPr>
        <p:spPr bwMode="auto">
          <a:xfrm>
            <a:off x="8077200" y="5257800"/>
            <a:ext cx="228600" cy="228600"/>
          </a:xfrm>
          <a:prstGeom prst="line">
            <a:avLst/>
          </a:prstGeom>
          <a:noFill/>
          <a:ln w="38100">
            <a:solidFill>
              <a:srgbClr val="FF0000"/>
            </a:solidFill>
            <a:round/>
            <a:headEnd/>
            <a:tailEnd/>
          </a:ln>
        </p:spPr>
        <p:txBody>
          <a:bodyPr/>
          <a:lstStyle/>
          <a:p>
            <a:endParaRPr lang="en-US"/>
          </a:p>
        </p:txBody>
      </p:sp>
      <p:sp>
        <p:nvSpPr>
          <p:cNvPr id="8231" name="Text Box 39"/>
          <p:cNvSpPr txBox="1">
            <a:spLocks noChangeArrowheads="1"/>
          </p:cNvSpPr>
          <p:nvPr/>
        </p:nvSpPr>
        <p:spPr bwMode="auto">
          <a:xfrm>
            <a:off x="4191000" y="6172200"/>
            <a:ext cx="3886200" cy="641350"/>
          </a:xfrm>
          <a:prstGeom prst="rect">
            <a:avLst/>
          </a:prstGeom>
          <a:noFill/>
          <a:ln w="9525">
            <a:noFill/>
            <a:miter lim="800000"/>
            <a:headEnd/>
            <a:tailEnd/>
          </a:ln>
        </p:spPr>
        <p:txBody>
          <a:bodyPr>
            <a:spAutoFit/>
          </a:bodyPr>
          <a:lstStyle/>
          <a:p>
            <a:pPr>
              <a:spcBef>
                <a:spcPct val="50000"/>
              </a:spcBef>
            </a:pPr>
            <a:r>
              <a:rPr lang="en-US"/>
              <a:t>Free p orbital exists in plane only sometimes…no free circulation</a:t>
            </a:r>
          </a:p>
        </p:txBody>
      </p:sp>
      <p:sp>
        <p:nvSpPr>
          <p:cNvPr id="8232" name="Text Box 40"/>
          <p:cNvSpPr txBox="1">
            <a:spLocks noChangeArrowheads="1"/>
          </p:cNvSpPr>
          <p:nvPr/>
        </p:nvSpPr>
        <p:spPr bwMode="auto">
          <a:xfrm>
            <a:off x="5715000" y="228600"/>
            <a:ext cx="2667000" cy="915988"/>
          </a:xfrm>
          <a:prstGeom prst="rect">
            <a:avLst/>
          </a:prstGeom>
          <a:noFill/>
          <a:ln w="9525">
            <a:noFill/>
            <a:miter lim="800000"/>
            <a:headEnd/>
            <a:tailEnd/>
          </a:ln>
        </p:spPr>
        <p:txBody>
          <a:bodyPr>
            <a:spAutoFit/>
          </a:bodyPr>
          <a:lstStyle/>
          <a:p>
            <a:pPr>
              <a:spcBef>
                <a:spcPct val="50000"/>
              </a:spcBef>
            </a:pPr>
            <a:r>
              <a:rPr lang="en-US"/>
              <a:t>But pi electrons don’t flow freely after rotation around C2-C3</a:t>
            </a:r>
          </a:p>
        </p:txBody>
      </p:sp>
      <p:sp>
        <p:nvSpPr>
          <p:cNvPr id="8233" name="Text Box 41"/>
          <p:cNvSpPr txBox="1">
            <a:spLocks noChangeArrowheads="1"/>
          </p:cNvSpPr>
          <p:nvPr/>
        </p:nvSpPr>
        <p:spPr bwMode="auto">
          <a:xfrm>
            <a:off x="2514600" y="2514600"/>
            <a:ext cx="2438400" cy="641350"/>
          </a:xfrm>
          <a:prstGeom prst="rect">
            <a:avLst/>
          </a:prstGeom>
          <a:noFill/>
          <a:ln w="9525">
            <a:noFill/>
            <a:miter lim="800000"/>
            <a:headEnd/>
            <a:tailEnd/>
          </a:ln>
        </p:spPr>
        <p:txBody>
          <a:bodyPr>
            <a:spAutoFit/>
          </a:bodyPr>
          <a:lstStyle/>
          <a:p>
            <a:pPr>
              <a:spcBef>
                <a:spcPct val="50000"/>
              </a:spcBef>
            </a:pPr>
            <a:r>
              <a:rPr lang="en-US"/>
              <a:t>Pi electrons flow in this configuration</a:t>
            </a:r>
          </a:p>
        </p:txBody>
      </p:sp>
      <p:sp>
        <p:nvSpPr>
          <p:cNvPr id="8234" name="Text Box 42"/>
          <p:cNvSpPr txBox="1">
            <a:spLocks noChangeArrowheads="1"/>
          </p:cNvSpPr>
          <p:nvPr/>
        </p:nvSpPr>
        <p:spPr bwMode="auto">
          <a:xfrm>
            <a:off x="533400" y="6003925"/>
            <a:ext cx="8077200" cy="822325"/>
          </a:xfrm>
          <a:prstGeom prst="rect">
            <a:avLst/>
          </a:prstGeom>
          <a:solidFill>
            <a:srgbClr val="99CCFF"/>
          </a:solidFill>
          <a:ln w="9525">
            <a:noFill/>
            <a:miter lim="800000"/>
            <a:headEnd/>
            <a:tailEnd/>
          </a:ln>
        </p:spPr>
        <p:txBody>
          <a:bodyPr>
            <a:spAutoFit/>
          </a:bodyPr>
          <a:lstStyle/>
          <a:p>
            <a:r>
              <a:rPr lang="en-US">
                <a:sym typeface="Symbol" pitchFamily="18" charset="2"/>
              </a:rPr>
              <a:t></a:t>
            </a:r>
            <a:r>
              <a:rPr lang="en-US" sz="2400" b="1">
                <a:solidFill>
                  <a:srgbClr val="FF0000"/>
                </a:solidFill>
              </a:rPr>
              <a:t>Strict planarity  means any aromatic structure </a:t>
            </a:r>
          </a:p>
          <a:p>
            <a:r>
              <a:rPr lang="en-US" sz="2400" b="1">
                <a:solidFill>
                  <a:srgbClr val="FF0000"/>
                </a:solidFill>
              </a:rPr>
              <a:t>			</a:t>
            </a:r>
            <a:r>
              <a:rPr lang="en-US" sz="2400" b="1" u="sng">
                <a:solidFill>
                  <a:srgbClr val="FF0000"/>
                </a:solidFill>
              </a:rPr>
              <a:t>must</a:t>
            </a:r>
            <a:r>
              <a:rPr lang="en-US" sz="2400" b="1">
                <a:solidFill>
                  <a:srgbClr val="FF0000"/>
                </a:solidFill>
              </a:rPr>
              <a:t> be a 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33"/>
                                        </p:tgtEl>
                                        <p:attrNameLst>
                                          <p:attrName>style.visibility</p:attrName>
                                        </p:attrNameLst>
                                      </p:cBhvr>
                                      <p:to>
                                        <p:strVal val="visible"/>
                                      </p:to>
                                    </p:set>
                                    <p:animEffect transition="in" filter="dissolve">
                                      <p:cBhvr>
                                        <p:cTn id="12" dur="500"/>
                                        <p:tgtEl>
                                          <p:spTgt spid="82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dissolve">
                                      <p:cBhvr>
                                        <p:cTn id="17" dur="500"/>
                                        <p:tgtEl>
                                          <p:spTgt spid="820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204"/>
                                        </p:tgtEl>
                                        <p:attrNameLst>
                                          <p:attrName>style.visibility</p:attrName>
                                        </p:attrNameLst>
                                      </p:cBhvr>
                                      <p:to>
                                        <p:strVal val="visible"/>
                                      </p:to>
                                    </p:set>
                                    <p:animEffect transition="in" filter="dissolve">
                                      <p:cBhvr>
                                        <p:cTn id="20" dur="500"/>
                                        <p:tgtEl>
                                          <p:spTgt spid="820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205"/>
                                        </p:tgtEl>
                                        <p:attrNameLst>
                                          <p:attrName>style.visibility</p:attrName>
                                        </p:attrNameLst>
                                      </p:cBhvr>
                                      <p:to>
                                        <p:strVal val="visible"/>
                                      </p:to>
                                    </p:set>
                                    <p:animEffect transition="in" filter="dissolve">
                                      <p:cBhvr>
                                        <p:cTn id="23" dur="500"/>
                                        <p:tgtEl>
                                          <p:spTgt spid="820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dissolve">
                                      <p:cBhvr>
                                        <p:cTn id="28" dur="500"/>
                                        <p:tgtEl>
                                          <p:spTgt spid="820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197"/>
                                        </p:tgtEl>
                                        <p:attrNameLst>
                                          <p:attrName>style.visibility</p:attrName>
                                        </p:attrNameLst>
                                      </p:cBhvr>
                                      <p:to>
                                        <p:strVal val="visible"/>
                                      </p:to>
                                    </p:set>
                                    <p:animEffect transition="in" filter="dissolve">
                                      <p:cBhvr>
                                        <p:cTn id="33" dur="500"/>
                                        <p:tgtEl>
                                          <p:spTgt spid="819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232"/>
                                        </p:tgtEl>
                                        <p:attrNameLst>
                                          <p:attrName>style.visibility</p:attrName>
                                        </p:attrNameLst>
                                      </p:cBhvr>
                                      <p:to>
                                        <p:strVal val="visible"/>
                                      </p:to>
                                    </p:set>
                                    <p:animEffect transition="in" filter="dissolve">
                                      <p:cBhvr>
                                        <p:cTn id="38" dur="500"/>
                                        <p:tgtEl>
                                          <p:spTgt spid="823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206"/>
                                        </p:tgtEl>
                                        <p:attrNameLst>
                                          <p:attrName>style.visibility</p:attrName>
                                        </p:attrNameLst>
                                      </p:cBhvr>
                                      <p:to>
                                        <p:strVal val="visible"/>
                                      </p:to>
                                    </p:set>
                                    <p:animEffect transition="in" filter="dissolve">
                                      <p:cBhvr>
                                        <p:cTn id="43" dur="500"/>
                                        <p:tgtEl>
                                          <p:spTgt spid="820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8208"/>
                                        </p:tgtEl>
                                        <p:attrNameLst>
                                          <p:attrName>style.visibility</p:attrName>
                                        </p:attrNameLst>
                                      </p:cBhvr>
                                      <p:to>
                                        <p:strVal val="visible"/>
                                      </p:to>
                                    </p:set>
                                    <p:animEffect transition="in" filter="dissolve">
                                      <p:cBhvr>
                                        <p:cTn id="46" dur="500"/>
                                        <p:tgtEl>
                                          <p:spTgt spid="820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8210"/>
                                        </p:tgtEl>
                                        <p:attrNameLst>
                                          <p:attrName>style.visibility</p:attrName>
                                        </p:attrNameLst>
                                      </p:cBhvr>
                                      <p:to>
                                        <p:strVal val="visible"/>
                                      </p:to>
                                    </p:set>
                                    <p:animEffect transition="in" filter="dissolve">
                                      <p:cBhvr>
                                        <p:cTn id="51" dur="500"/>
                                        <p:tgtEl>
                                          <p:spTgt spid="821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8209"/>
                                        </p:tgtEl>
                                        <p:attrNameLst>
                                          <p:attrName>style.visibility</p:attrName>
                                        </p:attrNameLst>
                                      </p:cBhvr>
                                      <p:to>
                                        <p:strVal val="visible"/>
                                      </p:to>
                                    </p:set>
                                    <p:animEffect transition="in" filter="dissolve">
                                      <p:cBhvr>
                                        <p:cTn id="54" dur="500"/>
                                        <p:tgtEl>
                                          <p:spTgt spid="820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8216"/>
                                        </p:tgtEl>
                                        <p:attrNameLst>
                                          <p:attrName>style.visibility</p:attrName>
                                        </p:attrNameLst>
                                      </p:cBhvr>
                                      <p:to>
                                        <p:strVal val="visible"/>
                                      </p:to>
                                    </p:set>
                                    <p:animEffect transition="in" filter="dissolve">
                                      <p:cBhvr>
                                        <p:cTn id="59" dur="500"/>
                                        <p:tgtEl>
                                          <p:spTgt spid="821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8211"/>
                                        </p:tgtEl>
                                        <p:attrNameLst>
                                          <p:attrName>style.visibility</p:attrName>
                                        </p:attrNameLst>
                                      </p:cBhvr>
                                      <p:to>
                                        <p:strVal val="visible"/>
                                      </p:to>
                                    </p:set>
                                    <p:animEffect transition="in" filter="dissolve">
                                      <p:cBhvr>
                                        <p:cTn id="64" dur="500"/>
                                        <p:tgtEl>
                                          <p:spTgt spid="821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213"/>
                                        </p:tgtEl>
                                        <p:attrNameLst>
                                          <p:attrName>style.visibility</p:attrName>
                                        </p:attrNameLst>
                                      </p:cBhvr>
                                      <p:to>
                                        <p:strVal val="visible"/>
                                      </p:to>
                                    </p:set>
                                    <p:animEffect transition="in" filter="dissolve">
                                      <p:cBhvr>
                                        <p:cTn id="69" dur="500"/>
                                        <p:tgtEl>
                                          <p:spTgt spid="821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8217"/>
                                        </p:tgtEl>
                                        <p:attrNameLst>
                                          <p:attrName>style.visibility</p:attrName>
                                        </p:attrNameLst>
                                      </p:cBhvr>
                                      <p:to>
                                        <p:strVal val="visible"/>
                                      </p:to>
                                    </p:set>
                                    <p:animEffect transition="in" filter="dissolve">
                                      <p:cBhvr>
                                        <p:cTn id="72" dur="500"/>
                                        <p:tgtEl>
                                          <p:spTgt spid="8217"/>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8219"/>
                                        </p:tgtEl>
                                        <p:attrNameLst>
                                          <p:attrName>style.visibility</p:attrName>
                                        </p:attrNameLst>
                                      </p:cBhvr>
                                      <p:to>
                                        <p:strVal val="visible"/>
                                      </p:to>
                                    </p:set>
                                    <p:animEffect transition="in" filter="dissolve">
                                      <p:cBhvr>
                                        <p:cTn id="77" dur="500"/>
                                        <p:tgtEl>
                                          <p:spTgt spid="8219"/>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218"/>
                                        </p:tgtEl>
                                        <p:attrNameLst>
                                          <p:attrName>style.visibility</p:attrName>
                                        </p:attrNameLst>
                                      </p:cBhvr>
                                      <p:to>
                                        <p:strVal val="visible"/>
                                      </p:to>
                                    </p:set>
                                    <p:animEffect transition="in" filter="dissolve">
                                      <p:cBhvr>
                                        <p:cTn id="80" dur="500"/>
                                        <p:tgtEl>
                                          <p:spTgt spid="8218"/>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8212"/>
                                        </p:tgtEl>
                                        <p:attrNameLst>
                                          <p:attrName>style.visibility</p:attrName>
                                        </p:attrNameLst>
                                      </p:cBhvr>
                                      <p:to>
                                        <p:strVal val="visible"/>
                                      </p:to>
                                    </p:set>
                                    <p:animEffect transition="in" filter="dissolve">
                                      <p:cBhvr>
                                        <p:cTn id="83" dur="500"/>
                                        <p:tgtEl>
                                          <p:spTgt spid="8212"/>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221"/>
                                        </p:tgtEl>
                                        <p:attrNameLst>
                                          <p:attrName>style.visibility</p:attrName>
                                        </p:attrNameLst>
                                      </p:cBhvr>
                                      <p:to>
                                        <p:strVal val="visible"/>
                                      </p:to>
                                    </p:set>
                                    <p:animEffect transition="in" filter="dissolve">
                                      <p:cBhvr>
                                        <p:cTn id="88" dur="500"/>
                                        <p:tgtEl>
                                          <p:spTgt spid="8221"/>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8214"/>
                                        </p:tgtEl>
                                        <p:attrNameLst>
                                          <p:attrName>style.visibility</p:attrName>
                                        </p:attrNameLst>
                                      </p:cBhvr>
                                      <p:to>
                                        <p:strVal val="visible"/>
                                      </p:to>
                                    </p:set>
                                    <p:animEffect transition="in" filter="dissolve">
                                      <p:cBhvr>
                                        <p:cTn id="93" dur="500"/>
                                        <p:tgtEl>
                                          <p:spTgt spid="8214"/>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8222"/>
                                        </p:tgtEl>
                                        <p:attrNameLst>
                                          <p:attrName>style.visibility</p:attrName>
                                        </p:attrNameLst>
                                      </p:cBhvr>
                                      <p:to>
                                        <p:strVal val="visible"/>
                                      </p:to>
                                    </p:set>
                                    <p:animEffect transition="in" filter="dissolve">
                                      <p:cBhvr>
                                        <p:cTn id="98" dur="500"/>
                                        <p:tgtEl>
                                          <p:spTgt spid="8222"/>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223"/>
                                        </p:tgtEl>
                                        <p:attrNameLst>
                                          <p:attrName>style.visibility</p:attrName>
                                        </p:attrNameLst>
                                      </p:cBhvr>
                                      <p:to>
                                        <p:strVal val="visible"/>
                                      </p:to>
                                    </p:set>
                                    <p:animEffect transition="in" filter="dissolve">
                                      <p:cBhvr>
                                        <p:cTn id="101" dur="500"/>
                                        <p:tgtEl>
                                          <p:spTgt spid="8223"/>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8225"/>
                                        </p:tgtEl>
                                        <p:attrNameLst>
                                          <p:attrName>style.visibility</p:attrName>
                                        </p:attrNameLst>
                                      </p:cBhvr>
                                      <p:to>
                                        <p:strVal val="visible"/>
                                      </p:to>
                                    </p:set>
                                    <p:animEffect transition="in" filter="dissolve">
                                      <p:cBhvr>
                                        <p:cTn id="106" dur="500"/>
                                        <p:tgtEl>
                                          <p:spTgt spid="8225"/>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8226"/>
                                        </p:tgtEl>
                                        <p:attrNameLst>
                                          <p:attrName>style.visibility</p:attrName>
                                        </p:attrNameLst>
                                      </p:cBhvr>
                                      <p:to>
                                        <p:strVal val="visible"/>
                                      </p:to>
                                    </p:set>
                                    <p:animEffect transition="in" filter="dissolve">
                                      <p:cBhvr>
                                        <p:cTn id="111" dur="500"/>
                                        <p:tgtEl>
                                          <p:spTgt spid="8226"/>
                                        </p:tgtEl>
                                      </p:cBhvr>
                                    </p:animEffect>
                                  </p:childTnLst>
                                </p:cTn>
                              </p:par>
                              <p:par>
                                <p:cTn id="112" presetID="9" presetClass="entr" presetSubtype="0" fill="hold" nodeType="withEffect">
                                  <p:stCondLst>
                                    <p:cond delay="0"/>
                                  </p:stCondLst>
                                  <p:childTnLst>
                                    <p:set>
                                      <p:cBhvr>
                                        <p:cTn id="113" dur="1" fill="hold">
                                          <p:stCondLst>
                                            <p:cond delay="0"/>
                                          </p:stCondLst>
                                        </p:cTn>
                                        <p:tgtEl>
                                          <p:spTgt spid="8220"/>
                                        </p:tgtEl>
                                        <p:attrNameLst>
                                          <p:attrName>style.visibility</p:attrName>
                                        </p:attrNameLst>
                                      </p:cBhvr>
                                      <p:to>
                                        <p:strVal val="visible"/>
                                      </p:to>
                                    </p:set>
                                    <p:animEffect transition="in" filter="dissolve">
                                      <p:cBhvr>
                                        <p:cTn id="114" dur="500"/>
                                        <p:tgtEl>
                                          <p:spTgt spid="8220"/>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8227"/>
                                        </p:tgtEl>
                                        <p:attrNameLst>
                                          <p:attrName>style.visibility</p:attrName>
                                        </p:attrNameLst>
                                      </p:cBhvr>
                                      <p:to>
                                        <p:strVal val="visible"/>
                                      </p:to>
                                    </p:set>
                                    <p:animEffect transition="in" filter="dissolve">
                                      <p:cBhvr>
                                        <p:cTn id="117" dur="500"/>
                                        <p:tgtEl>
                                          <p:spTgt spid="8227"/>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8229"/>
                                        </p:tgtEl>
                                        <p:attrNameLst>
                                          <p:attrName>style.visibility</p:attrName>
                                        </p:attrNameLst>
                                      </p:cBhvr>
                                      <p:to>
                                        <p:strVal val="visible"/>
                                      </p:to>
                                    </p:set>
                                    <p:animEffect transition="in" filter="dissolve">
                                      <p:cBhvr>
                                        <p:cTn id="122" dur="500"/>
                                        <p:tgtEl>
                                          <p:spTgt spid="8229"/>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8230"/>
                                        </p:tgtEl>
                                        <p:attrNameLst>
                                          <p:attrName>style.visibility</p:attrName>
                                        </p:attrNameLst>
                                      </p:cBhvr>
                                      <p:to>
                                        <p:strVal val="visible"/>
                                      </p:to>
                                    </p:set>
                                    <p:animEffect transition="in" filter="dissolve">
                                      <p:cBhvr>
                                        <p:cTn id="125" dur="500"/>
                                        <p:tgtEl>
                                          <p:spTgt spid="8230"/>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8231"/>
                                        </p:tgtEl>
                                        <p:attrNameLst>
                                          <p:attrName>style.visibility</p:attrName>
                                        </p:attrNameLst>
                                      </p:cBhvr>
                                      <p:to>
                                        <p:strVal val="visible"/>
                                      </p:to>
                                    </p:set>
                                    <p:animEffect transition="in" filter="dissolve">
                                      <p:cBhvr>
                                        <p:cTn id="128" dur="500"/>
                                        <p:tgtEl>
                                          <p:spTgt spid="8231"/>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8234"/>
                                        </p:tgtEl>
                                        <p:attrNameLst>
                                          <p:attrName>style.visibility</p:attrName>
                                        </p:attrNameLst>
                                      </p:cBhvr>
                                      <p:to>
                                        <p:strVal val="visible"/>
                                      </p:to>
                                    </p:set>
                                    <p:animEffect transition="in" filter="dissolve">
                                      <p:cBhvr>
                                        <p:cTn id="133" dur="500"/>
                                        <p:tgtEl>
                                          <p:spTgt spid="8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4" grpId="0" animBg="1"/>
      <p:bldP spid="8205" grpId="0" animBg="1"/>
      <p:bldP spid="8206" grpId="0" animBg="1"/>
      <p:bldP spid="8208" grpId="0" animBg="1"/>
      <p:bldP spid="8209" grpId="0" animBg="1"/>
      <p:bldP spid="8210" grpId="0" animBg="1"/>
      <p:bldP spid="8212" grpId="0"/>
      <p:bldP spid="8213" grpId="0" animBg="1"/>
      <p:bldP spid="8216" grpId="0" animBg="1"/>
      <p:bldP spid="8217" grpId="0" animBg="1"/>
      <p:bldP spid="8218" grpId="0" animBg="1"/>
      <p:bldP spid="8219" grpId="0" animBg="1"/>
      <p:bldP spid="8221" grpId="0" animBg="1"/>
      <p:bldP spid="8222" grpId="0" animBg="1"/>
      <p:bldP spid="8223" grpId="0" animBg="1"/>
      <p:bldP spid="8225" grpId="0" animBg="1"/>
      <p:bldP spid="8226" grpId="0" animBg="1"/>
      <p:bldP spid="8227" grpId="0" animBg="1"/>
      <p:bldP spid="8229" grpId="0" animBg="1"/>
      <p:bldP spid="8230" grpId="0" animBg="1"/>
      <p:bldP spid="8231" grpId="0"/>
      <p:bldP spid="8232" grpId="0"/>
      <p:bldP spid="8233" grpId="0"/>
      <p:bldP spid="82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1600200"/>
            <a:ext cx="9094408" cy="3429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1" name="Object 5"/>
          <p:cNvGraphicFramePr>
            <a:graphicFrameLocks noChangeAspect="1"/>
          </p:cNvGraphicFramePr>
          <p:nvPr/>
        </p:nvGraphicFramePr>
        <p:xfrm>
          <a:off x="838200" y="1066800"/>
          <a:ext cx="1549400" cy="1774825"/>
        </p:xfrm>
        <a:graphic>
          <a:graphicData uri="http://schemas.openxmlformats.org/presentationml/2006/ole">
            <p:oleObj spid="_x0000_s4098" name="ChemSketch" r:id="rId4" imgW="435960" imgH="500040" progId="ACD.ChemSketch.20">
              <p:embed/>
            </p:oleObj>
          </a:graphicData>
        </a:graphic>
      </p:graphicFrame>
      <p:sp>
        <p:nvSpPr>
          <p:cNvPr id="9222" name="Oval 6"/>
          <p:cNvSpPr>
            <a:spLocks noChangeArrowheads="1"/>
          </p:cNvSpPr>
          <p:nvPr/>
        </p:nvSpPr>
        <p:spPr bwMode="auto">
          <a:xfrm>
            <a:off x="1524000" y="2819400"/>
            <a:ext cx="76200" cy="76200"/>
          </a:xfrm>
          <a:prstGeom prst="ellipse">
            <a:avLst/>
          </a:prstGeom>
          <a:solidFill>
            <a:schemeClr val="tx2"/>
          </a:solidFill>
          <a:ln w="9525">
            <a:solidFill>
              <a:schemeClr val="tx1"/>
            </a:solidFill>
            <a:round/>
            <a:headEnd/>
            <a:tailEnd/>
          </a:ln>
        </p:spPr>
        <p:txBody>
          <a:bodyPr wrap="none" anchor="ctr"/>
          <a:lstStyle/>
          <a:p>
            <a:endParaRPr lang="en-US"/>
          </a:p>
        </p:txBody>
      </p:sp>
      <p:sp>
        <p:nvSpPr>
          <p:cNvPr id="9223" name="Oval 7"/>
          <p:cNvSpPr>
            <a:spLocks noChangeArrowheads="1"/>
          </p:cNvSpPr>
          <p:nvPr/>
        </p:nvSpPr>
        <p:spPr bwMode="auto">
          <a:xfrm>
            <a:off x="1600200" y="2819400"/>
            <a:ext cx="76200" cy="76200"/>
          </a:xfrm>
          <a:prstGeom prst="ellipse">
            <a:avLst/>
          </a:prstGeom>
          <a:solidFill>
            <a:schemeClr val="tx2"/>
          </a:solidFill>
          <a:ln w="9525">
            <a:solidFill>
              <a:schemeClr val="tx1"/>
            </a:solidFill>
            <a:round/>
            <a:headEnd/>
            <a:tailEnd/>
          </a:ln>
        </p:spPr>
        <p:txBody>
          <a:bodyPr wrap="none" anchor="ctr"/>
          <a:lstStyle/>
          <a:p>
            <a:endParaRPr lang="en-US"/>
          </a:p>
        </p:txBody>
      </p:sp>
      <p:graphicFrame>
        <p:nvGraphicFramePr>
          <p:cNvPr id="9224" name="Object 8"/>
          <p:cNvGraphicFramePr>
            <a:graphicFrameLocks noChangeAspect="1"/>
          </p:cNvGraphicFramePr>
          <p:nvPr/>
        </p:nvGraphicFramePr>
        <p:xfrm>
          <a:off x="3657600" y="1066800"/>
          <a:ext cx="2217738" cy="2301875"/>
        </p:xfrm>
        <a:graphic>
          <a:graphicData uri="http://schemas.openxmlformats.org/presentationml/2006/ole">
            <p:oleObj spid="_x0000_s4099" name="ChemSketch" r:id="rId5" imgW="1350360" imgH="1402200" progId="ACD.ChemSketch.20">
              <p:embed/>
            </p:oleObj>
          </a:graphicData>
        </a:graphic>
      </p:graphicFrame>
      <p:sp>
        <p:nvSpPr>
          <p:cNvPr id="9226" name="Oval 10"/>
          <p:cNvSpPr>
            <a:spLocks noChangeArrowheads="1"/>
          </p:cNvSpPr>
          <p:nvPr/>
        </p:nvSpPr>
        <p:spPr bwMode="auto">
          <a:xfrm>
            <a:off x="4648200" y="27432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9227" name="Oval 11"/>
          <p:cNvSpPr>
            <a:spLocks noChangeArrowheads="1"/>
          </p:cNvSpPr>
          <p:nvPr/>
        </p:nvSpPr>
        <p:spPr bwMode="auto">
          <a:xfrm>
            <a:off x="4724400" y="2667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4105" name="Text Box 12"/>
          <p:cNvSpPr txBox="1">
            <a:spLocks noChangeArrowheads="1"/>
          </p:cNvSpPr>
          <p:nvPr/>
        </p:nvSpPr>
        <p:spPr bwMode="auto">
          <a:xfrm>
            <a:off x="4648200" y="3505200"/>
            <a:ext cx="22860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9229" name="Object 13"/>
          <p:cNvGraphicFramePr>
            <a:graphicFrameLocks noChangeAspect="1"/>
          </p:cNvGraphicFramePr>
          <p:nvPr/>
        </p:nvGraphicFramePr>
        <p:xfrm>
          <a:off x="6324600" y="1447800"/>
          <a:ext cx="2590800" cy="2062163"/>
        </p:xfrm>
        <a:graphic>
          <a:graphicData uri="http://schemas.openxmlformats.org/presentationml/2006/ole">
            <p:oleObj spid="_x0000_s4100" name="ChemSketch" r:id="rId6" imgW="1956960" imgH="1557360" progId="ACD.ChemSketch.20">
              <p:embed/>
            </p:oleObj>
          </a:graphicData>
        </a:graphic>
      </p:graphicFrame>
      <p:sp>
        <p:nvSpPr>
          <p:cNvPr id="9230" name="Text Box 14"/>
          <p:cNvSpPr txBox="1">
            <a:spLocks noChangeArrowheads="1"/>
          </p:cNvSpPr>
          <p:nvPr/>
        </p:nvSpPr>
        <p:spPr bwMode="auto">
          <a:xfrm>
            <a:off x="4343400" y="2286000"/>
            <a:ext cx="304800" cy="457200"/>
          </a:xfrm>
          <a:prstGeom prst="rect">
            <a:avLst/>
          </a:prstGeom>
          <a:noFill/>
          <a:ln w="9525">
            <a:noFill/>
            <a:miter lim="800000"/>
            <a:headEnd/>
            <a:tailEnd/>
          </a:ln>
        </p:spPr>
        <p:txBody>
          <a:bodyPr>
            <a:spAutoFit/>
          </a:bodyPr>
          <a:lstStyle/>
          <a:p>
            <a:pPr>
              <a:spcBef>
                <a:spcPct val="50000"/>
              </a:spcBef>
            </a:pPr>
            <a:r>
              <a:rPr lang="en-US" sz="2400" b="1"/>
              <a:t>-</a:t>
            </a:r>
          </a:p>
        </p:txBody>
      </p:sp>
      <p:sp>
        <p:nvSpPr>
          <p:cNvPr id="9231" name="Text Box 15"/>
          <p:cNvSpPr txBox="1">
            <a:spLocks noChangeArrowheads="1"/>
          </p:cNvSpPr>
          <p:nvPr/>
        </p:nvSpPr>
        <p:spPr bwMode="auto">
          <a:xfrm>
            <a:off x="8153400" y="2133600"/>
            <a:ext cx="304800" cy="366713"/>
          </a:xfrm>
          <a:prstGeom prst="rect">
            <a:avLst/>
          </a:prstGeom>
          <a:noFill/>
          <a:ln w="9525">
            <a:noFill/>
            <a:miter lim="800000"/>
            <a:headEnd/>
            <a:tailEnd/>
          </a:ln>
        </p:spPr>
        <p:txBody>
          <a:bodyPr>
            <a:spAutoFit/>
          </a:bodyPr>
          <a:lstStyle/>
          <a:p>
            <a:pPr>
              <a:spcBef>
                <a:spcPct val="50000"/>
              </a:spcBef>
            </a:pPr>
            <a:r>
              <a:rPr lang="en-US" b="1"/>
              <a:t>+</a:t>
            </a:r>
          </a:p>
        </p:txBody>
      </p:sp>
      <p:sp>
        <p:nvSpPr>
          <p:cNvPr id="4108" name="Text Box 17"/>
          <p:cNvSpPr txBox="1">
            <a:spLocks noChangeArrowheads="1"/>
          </p:cNvSpPr>
          <p:nvPr/>
        </p:nvSpPr>
        <p:spPr bwMode="auto">
          <a:xfrm>
            <a:off x="990600" y="4495800"/>
            <a:ext cx="1447800" cy="366713"/>
          </a:xfrm>
          <a:prstGeom prst="rect">
            <a:avLst/>
          </a:prstGeom>
          <a:noFill/>
          <a:ln w="9525">
            <a:noFill/>
            <a:miter lim="800000"/>
            <a:headEnd/>
            <a:tailEnd/>
          </a:ln>
        </p:spPr>
        <p:txBody>
          <a:bodyPr>
            <a:spAutoFit/>
          </a:bodyPr>
          <a:lstStyle/>
          <a:p>
            <a:pPr>
              <a:spcBef>
                <a:spcPct val="50000"/>
              </a:spcBef>
            </a:pPr>
            <a:endParaRPr lang="en-US"/>
          </a:p>
        </p:txBody>
      </p:sp>
      <p:sp>
        <p:nvSpPr>
          <p:cNvPr id="4109" name="Text Box 18"/>
          <p:cNvSpPr txBox="1">
            <a:spLocks noChangeArrowheads="1"/>
          </p:cNvSpPr>
          <p:nvPr/>
        </p:nvSpPr>
        <p:spPr bwMode="auto">
          <a:xfrm>
            <a:off x="1219200" y="762000"/>
            <a:ext cx="6629400" cy="366713"/>
          </a:xfrm>
          <a:prstGeom prst="rect">
            <a:avLst/>
          </a:prstGeom>
          <a:solidFill>
            <a:srgbClr val="CCFFCC"/>
          </a:solidFill>
          <a:ln w="9525">
            <a:noFill/>
            <a:miter lim="800000"/>
            <a:headEnd/>
            <a:tailEnd/>
          </a:ln>
        </p:spPr>
        <p:txBody>
          <a:bodyPr>
            <a:spAutoFit/>
          </a:bodyPr>
          <a:lstStyle/>
          <a:p>
            <a:pPr>
              <a:spcBef>
                <a:spcPct val="50000"/>
              </a:spcBef>
            </a:pPr>
            <a:r>
              <a:rPr lang="en-US" b="1" dirty="0"/>
              <a:t>How many pi (</a:t>
            </a:r>
            <a:r>
              <a:rPr lang="en-US" b="1" dirty="0">
                <a:sym typeface="Symbol" pitchFamily="18" charset="2"/>
              </a:rPr>
              <a:t>) electrons in ….. </a:t>
            </a:r>
          </a:p>
        </p:txBody>
      </p:sp>
      <p:sp>
        <p:nvSpPr>
          <p:cNvPr id="9235" name="Text Box 19"/>
          <p:cNvSpPr txBox="1">
            <a:spLocks noChangeArrowheads="1"/>
          </p:cNvSpPr>
          <p:nvPr/>
        </p:nvSpPr>
        <p:spPr bwMode="auto">
          <a:xfrm>
            <a:off x="1066800" y="3505200"/>
            <a:ext cx="838200" cy="823913"/>
          </a:xfrm>
          <a:prstGeom prst="rect">
            <a:avLst/>
          </a:prstGeom>
          <a:noFill/>
          <a:ln w="9525">
            <a:noFill/>
            <a:miter lim="800000"/>
            <a:headEnd/>
            <a:tailEnd/>
          </a:ln>
        </p:spPr>
        <p:txBody>
          <a:bodyPr>
            <a:spAutoFit/>
          </a:bodyPr>
          <a:lstStyle/>
          <a:p>
            <a:pPr>
              <a:spcBef>
                <a:spcPct val="50000"/>
              </a:spcBef>
            </a:pPr>
            <a:r>
              <a:rPr lang="en-US" sz="4800" b="1"/>
              <a:t>6</a:t>
            </a:r>
          </a:p>
        </p:txBody>
      </p:sp>
      <p:sp>
        <p:nvSpPr>
          <p:cNvPr id="9236" name="Text Box 20"/>
          <p:cNvSpPr txBox="1">
            <a:spLocks noChangeArrowheads="1"/>
          </p:cNvSpPr>
          <p:nvPr/>
        </p:nvSpPr>
        <p:spPr bwMode="auto">
          <a:xfrm>
            <a:off x="4038600" y="3429000"/>
            <a:ext cx="990600" cy="823913"/>
          </a:xfrm>
          <a:prstGeom prst="rect">
            <a:avLst/>
          </a:prstGeom>
          <a:noFill/>
          <a:ln w="9525">
            <a:noFill/>
            <a:miter lim="800000"/>
            <a:headEnd/>
            <a:tailEnd/>
          </a:ln>
        </p:spPr>
        <p:txBody>
          <a:bodyPr>
            <a:spAutoFit/>
          </a:bodyPr>
          <a:lstStyle/>
          <a:p>
            <a:pPr>
              <a:spcBef>
                <a:spcPct val="50000"/>
              </a:spcBef>
            </a:pPr>
            <a:r>
              <a:rPr lang="en-US" sz="4800" b="1"/>
              <a:t>4</a:t>
            </a:r>
          </a:p>
        </p:txBody>
      </p:sp>
      <p:sp>
        <p:nvSpPr>
          <p:cNvPr id="9237" name="Text Box 21"/>
          <p:cNvSpPr txBox="1">
            <a:spLocks noChangeArrowheads="1"/>
          </p:cNvSpPr>
          <p:nvPr/>
        </p:nvSpPr>
        <p:spPr bwMode="auto">
          <a:xfrm>
            <a:off x="7162800" y="3429000"/>
            <a:ext cx="1219200" cy="823913"/>
          </a:xfrm>
          <a:prstGeom prst="rect">
            <a:avLst/>
          </a:prstGeom>
          <a:noFill/>
          <a:ln w="9525">
            <a:noFill/>
            <a:miter lim="800000"/>
            <a:headEnd/>
            <a:tailEnd/>
          </a:ln>
        </p:spPr>
        <p:txBody>
          <a:bodyPr>
            <a:spAutoFit/>
          </a:bodyPr>
          <a:lstStyle/>
          <a:p>
            <a:pPr>
              <a:spcBef>
                <a:spcPct val="50000"/>
              </a:spcBef>
            </a:pPr>
            <a:r>
              <a:rPr lang="en-US" sz="4800" b="1" dirty="0"/>
              <a:t>6</a:t>
            </a:r>
          </a:p>
        </p:txBody>
      </p:sp>
      <p:sp>
        <p:nvSpPr>
          <p:cNvPr id="9238" name="Text Box 22"/>
          <p:cNvSpPr txBox="1">
            <a:spLocks noChangeArrowheads="1"/>
          </p:cNvSpPr>
          <p:nvPr/>
        </p:nvSpPr>
        <p:spPr bwMode="auto">
          <a:xfrm>
            <a:off x="1219200" y="4343400"/>
            <a:ext cx="6400800" cy="366713"/>
          </a:xfrm>
          <a:prstGeom prst="rect">
            <a:avLst/>
          </a:prstGeom>
          <a:solidFill>
            <a:srgbClr val="00FFFF"/>
          </a:solidFill>
          <a:ln w="9525">
            <a:noFill/>
            <a:miter lim="800000"/>
            <a:headEnd/>
            <a:tailEnd/>
          </a:ln>
        </p:spPr>
        <p:txBody>
          <a:bodyPr>
            <a:spAutoFit/>
          </a:bodyPr>
          <a:lstStyle/>
          <a:p>
            <a:pPr>
              <a:spcBef>
                <a:spcPct val="50000"/>
              </a:spcBef>
            </a:pPr>
            <a:r>
              <a:rPr lang="en-US" b="1" dirty="0"/>
              <a:t>What is the `hybridization’ of …</a:t>
            </a:r>
          </a:p>
        </p:txBody>
      </p:sp>
      <p:sp>
        <p:nvSpPr>
          <p:cNvPr id="9240" name="Line 24"/>
          <p:cNvSpPr>
            <a:spLocks noChangeShapeType="1"/>
          </p:cNvSpPr>
          <p:nvPr/>
        </p:nvSpPr>
        <p:spPr bwMode="auto">
          <a:xfrm flipH="1" flipV="1">
            <a:off x="1676400" y="2971800"/>
            <a:ext cx="228600" cy="228600"/>
          </a:xfrm>
          <a:prstGeom prst="line">
            <a:avLst/>
          </a:prstGeom>
          <a:noFill/>
          <a:ln w="76200">
            <a:solidFill>
              <a:srgbClr val="FF0000"/>
            </a:solidFill>
            <a:round/>
            <a:headEnd/>
            <a:tailEnd type="triangle" w="med" len="med"/>
          </a:ln>
        </p:spPr>
        <p:txBody>
          <a:bodyPr/>
          <a:lstStyle/>
          <a:p>
            <a:endParaRPr lang="en-US"/>
          </a:p>
        </p:txBody>
      </p:sp>
      <p:sp>
        <p:nvSpPr>
          <p:cNvPr id="9241" name="Text Box 25"/>
          <p:cNvSpPr txBox="1">
            <a:spLocks noChangeArrowheads="1"/>
          </p:cNvSpPr>
          <p:nvPr/>
        </p:nvSpPr>
        <p:spPr bwMode="auto">
          <a:xfrm>
            <a:off x="2057400" y="3276600"/>
            <a:ext cx="838200" cy="457200"/>
          </a:xfrm>
          <a:prstGeom prst="rect">
            <a:avLst/>
          </a:prstGeom>
          <a:noFill/>
          <a:ln w="9525">
            <a:noFill/>
            <a:miter lim="800000"/>
            <a:headEnd/>
            <a:tailEnd/>
          </a:ln>
        </p:spPr>
        <p:txBody>
          <a:bodyPr>
            <a:spAutoFit/>
          </a:bodyPr>
          <a:lstStyle/>
          <a:p>
            <a:pPr>
              <a:spcBef>
                <a:spcPct val="50000"/>
              </a:spcBef>
            </a:pPr>
            <a:r>
              <a:rPr lang="en-US" sz="2400" b="1"/>
              <a:t>sp</a:t>
            </a:r>
            <a:r>
              <a:rPr lang="en-US" sz="2400" b="1" baseline="30000"/>
              <a:t>2</a:t>
            </a:r>
            <a:endParaRPr lang="en-US" sz="2400" b="1"/>
          </a:p>
        </p:txBody>
      </p:sp>
      <p:sp>
        <p:nvSpPr>
          <p:cNvPr id="9242" name="Line 26"/>
          <p:cNvSpPr>
            <a:spLocks noChangeShapeType="1"/>
          </p:cNvSpPr>
          <p:nvPr/>
        </p:nvSpPr>
        <p:spPr bwMode="auto">
          <a:xfrm flipH="1">
            <a:off x="4876800" y="2590800"/>
            <a:ext cx="228600" cy="76200"/>
          </a:xfrm>
          <a:prstGeom prst="line">
            <a:avLst/>
          </a:prstGeom>
          <a:noFill/>
          <a:ln w="57150">
            <a:solidFill>
              <a:srgbClr val="FF0000"/>
            </a:solidFill>
            <a:round/>
            <a:headEnd/>
            <a:tailEnd type="triangle" w="med" len="med"/>
          </a:ln>
        </p:spPr>
        <p:txBody>
          <a:bodyPr/>
          <a:lstStyle/>
          <a:p>
            <a:endParaRPr lang="en-US"/>
          </a:p>
        </p:txBody>
      </p:sp>
      <p:sp>
        <p:nvSpPr>
          <p:cNvPr id="9243" name="Text Box 27"/>
          <p:cNvSpPr txBox="1">
            <a:spLocks noChangeArrowheads="1"/>
          </p:cNvSpPr>
          <p:nvPr/>
        </p:nvSpPr>
        <p:spPr bwMode="auto">
          <a:xfrm>
            <a:off x="5181600" y="2209800"/>
            <a:ext cx="914400" cy="457200"/>
          </a:xfrm>
          <a:prstGeom prst="rect">
            <a:avLst/>
          </a:prstGeom>
          <a:noFill/>
          <a:ln w="9525">
            <a:noFill/>
            <a:miter lim="800000"/>
            <a:headEnd/>
            <a:tailEnd/>
          </a:ln>
        </p:spPr>
        <p:txBody>
          <a:bodyPr>
            <a:spAutoFit/>
          </a:bodyPr>
          <a:lstStyle/>
          <a:p>
            <a:pPr>
              <a:spcBef>
                <a:spcPct val="50000"/>
              </a:spcBef>
            </a:pPr>
            <a:r>
              <a:rPr lang="en-US" sz="2400" b="1"/>
              <a:t>sp</a:t>
            </a:r>
            <a:r>
              <a:rPr lang="en-US" sz="2400" b="1" baseline="30000"/>
              <a:t>3</a:t>
            </a:r>
            <a:endParaRPr lang="en-US" sz="2400" b="1"/>
          </a:p>
        </p:txBody>
      </p:sp>
      <p:sp>
        <p:nvSpPr>
          <p:cNvPr id="9244" name="Line 28"/>
          <p:cNvSpPr>
            <a:spLocks noChangeShapeType="1"/>
          </p:cNvSpPr>
          <p:nvPr/>
        </p:nvSpPr>
        <p:spPr bwMode="auto">
          <a:xfrm>
            <a:off x="8077200" y="1752600"/>
            <a:ext cx="228600" cy="304800"/>
          </a:xfrm>
          <a:prstGeom prst="line">
            <a:avLst/>
          </a:prstGeom>
          <a:noFill/>
          <a:ln w="57150">
            <a:solidFill>
              <a:srgbClr val="FF0000"/>
            </a:solidFill>
            <a:round/>
            <a:headEnd/>
            <a:tailEnd type="triangle" w="med" len="med"/>
          </a:ln>
        </p:spPr>
        <p:txBody>
          <a:bodyPr/>
          <a:lstStyle/>
          <a:p>
            <a:endParaRPr lang="en-US"/>
          </a:p>
        </p:txBody>
      </p:sp>
      <p:sp>
        <p:nvSpPr>
          <p:cNvPr id="9245" name="Text Box 29"/>
          <p:cNvSpPr txBox="1">
            <a:spLocks noChangeArrowheads="1"/>
          </p:cNvSpPr>
          <p:nvPr/>
        </p:nvSpPr>
        <p:spPr bwMode="auto">
          <a:xfrm>
            <a:off x="7467600" y="1219200"/>
            <a:ext cx="685800" cy="457200"/>
          </a:xfrm>
          <a:prstGeom prst="rect">
            <a:avLst/>
          </a:prstGeom>
          <a:noFill/>
          <a:ln w="9525">
            <a:noFill/>
            <a:miter lim="800000"/>
            <a:headEnd/>
            <a:tailEnd/>
          </a:ln>
        </p:spPr>
        <p:txBody>
          <a:bodyPr>
            <a:spAutoFit/>
          </a:bodyPr>
          <a:lstStyle/>
          <a:p>
            <a:pPr>
              <a:spcBef>
                <a:spcPct val="50000"/>
              </a:spcBef>
            </a:pPr>
            <a:r>
              <a:rPr lang="en-US" sz="2400" b="1"/>
              <a:t>sp</a:t>
            </a:r>
            <a:r>
              <a:rPr lang="en-US" sz="2400" b="1" baseline="30000"/>
              <a:t>2</a:t>
            </a:r>
            <a:endParaRPr lang="en-US" sz="2400" b="1"/>
          </a:p>
        </p:txBody>
      </p:sp>
      <p:sp>
        <p:nvSpPr>
          <p:cNvPr id="24" name="TextBox 23"/>
          <p:cNvSpPr txBox="1"/>
          <p:nvPr/>
        </p:nvSpPr>
        <p:spPr>
          <a:xfrm>
            <a:off x="609600" y="152400"/>
            <a:ext cx="5943600" cy="707886"/>
          </a:xfrm>
          <a:prstGeom prst="rect">
            <a:avLst/>
          </a:prstGeom>
          <a:noFill/>
        </p:spPr>
        <p:txBody>
          <a:bodyPr wrap="square" rtlCol="0">
            <a:spAutoFit/>
          </a:bodyPr>
          <a:lstStyle/>
          <a:p>
            <a:r>
              <a:rPr lang="en-US" sz="4000" b="1" dirty="0" smtClean="0"/>
              <a:t>4n +2 rule explained</a:t>
            </a:r>
            <a:endParaRPr lang="en-US" sz="4000" b="1" dirty="0"/>
          </a:p>
        </p:txBody>
      </p:sp>
      <p:sp>
        <p:nvSpPr>
          <p:cNvPr id="25" name="TextBox 24"/>
          <p:cNvSpPr txBox="1"/>
          <p:nvPr/>
        </p:nvSpPr>
        <p:spPr>
          <a:xfrm>
            <a:off x="457200" y="4876800"/>
            <a:ext cx="80010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n</a:t>
            </a:r>
            <a:r>
              <a:rPr lang="en-US" sz="2800" b="1" dirty="0" smtClean="0"/>
              <a:t> +2 = </a:t>
            </a:r>
            <a:r>
              <a:rPr lang="en-US" sz="2800" b="1" dirty="0" smtClean="0">
                <a:solidFill>
                  <a:srgbClr val="0070C0"/>
                </a:solidFill>
              </a:rPr>
              <a:t>#</a:t>
            </a:r>
            <a:r>
              <a:rPr lang="en-US" sz="2800" b="1" dirty="0" smtClean="0">
                <a:solidFill>
                  <a:srgbClr val="0070C0"/>
                </a:solidFill>
                <a:sym typeface="Symbol"/>
              </a:rPr>
              <a:t> </a:t>
            </a:r>
            <a:r>
              <a:rPr lang="en-US" sz="2800" b="1" dirty="0" smtClean="0">
                <a:sym typeface="Symbol"/>
              </a:rPr>
              <a:t>electrons;   n=0,1,2…(an integer)</a:t>
            </a:r>
            <a:endParaRPr lang="en-US" sz="2800" b="1" dirty="0"/>
          </a:p>
        </p:txBody>
      </p:sp>
      <p:sp>
        <p:nvSpPr>
          <p:cNvPr id="27" name="TextBox 26"/>
          <p:cNvSpPr txBox="1"/>
          <p:nvPr/>
        </p:nvSpPr>
        <p:spPr>
          <a:xfrm>
            <a:off x="1066800" y="5410200"/>
            <a:ext cx="3505200" cy="523220"/>
          </a:xfrm>
          <a:prstGeom prst="rect">
            <a:avLst/>
          </a:prstGeom>
          <a:noFill/>
        </p:spPr>
        <p:txBody>
          <a:bodyPr wrap="square" rtlCol="0">
            <a:spAutoFit/>
          </a:bodyPr>
          <a:lstStyle/>
          <a:p>
            <a:r>
              <a:rPr lang="en-US" sz="2800" b="1" dirty="0" smtClean="0">
                <a:solidFill>
                  <a:srgbClr val="FF0000"/>
                </a:solidFill>
              </a:rPr>
              <a:t>n	</a:t>
            </a:r>
            <a:r>
              <a:rPr lang="en-US" sz="2800" b="1" dirty="0" smtClean="0"/>
              <a:t>=	</a:t>
            </a:r>
            <a:r>
              <a:rPr lang="en-US" sz="2800" b="1" dirty="0" smtClean="0">
                <a:solidFill>
                  <a:srgbClr val="FF0000"/>
                </a:solidFill>
              </a:rPr>
              <a:t>0</a:t>
            </a:r>
            <a:endParaRPr lang="en-US" sz="2800" b="1" dirty="0">
              <a:solidFill>
                <a:srgbClr val="FF0000"/>
              </a:solidFill>
            </a:endParaRPr>
          </a:p>
        </p:txBody>
      </p:sp>
      <p:sp>
        <p:nvSpPr>
          <p:cNvPr id="28" name="TextBox 27"/>
          <p:cNvSpPr txBox="1"/>
          <p:nvPr/>
        </p:nvSpPr>
        <p:spPr>
          <a:xfrm>
            <a:off x="304800" y="5791200"/>
            <a:ext cx="2362200" cy="707886"/>
          </a:xfrm>
          <a:prstGeom prst="rect">
            <a:avLst/>
          </a:prstGeom>
          <a:noFill/>
        </p:spPr>
        <p:txBody>
          <a:bodyPr wrap="square" rtlCol="0">
            <a:spAutoFit/>
          </a:bodyPr>
          <a:lstStyle/>
          <a:p>
            <a:r>
              <a:rPr lang="en-US" sz="2000" b="1" dirty="0" smtClean="0">
                <a:solidFill>
                  <a:srgbClr val="0070C0"/>
                </a:solidFill>
                <a:sym typeface="Symbol"/>
              </a:rPr>
              <a:t> count </a:t>
            </a:r>
            <a:r>
              <a:rPr lang="en-US" sz="2000" b="1" dirty="0" smtClean="0">
                <a:sym typeface="Symbol"/>
              </a:rPr>
              <a:t>allowing </a:t>
            </a:r>
            <a:r>
              <a:rPr lang="en-US" sz="2000" b="1" dirty="0" err="1" smtClean="0">
                <a:sym typeface="Symbol"/>
              </a:rPr>
              <a:t>aromaticity</a:t>
            </a:r>
            <a:r>
              <a:rPr lang="en-US" sz="2000" b="1" dirty="0" smtClean="0">
                <a:sym typeface="Symbol"/>
              </a:rPr>
              <a:t>      = </a:t>
            </a:r>
            <a:endParaRPr lang="en-US" sz="2000" b="1" dirty="0"/>
          </a:p>
        </p:txBody>
      </p:sp>
      <p:sp>
        <p:nvSpPr>
          <p:cNvPr id="29" name="TextBox 28"/>
          <p:cNvSpPr txBox="1"/>
          <p:nvPr/>
        </p:nvSpPr>
        <p:spPr>
          <a:xfrm>
            <a:off x="2819400" y="6019800"/>
            <a:ext cx="16764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0</a:t>
            </a:r>
            <a:r>
              <a:rPr lang="en-US" sz="2800" b="1" dirty="0" smtClean="0"/>
              <a:t>+ 2=</a:t>
            </a:r>
            <a:r>
              <a:rPr lang="en-US" sz="2800" b="1" dirty="0" smtClean="0">
                <a:solidFill>
                  <a:srgbClr val="0070C0"/>
                </a:solidFill>
              </a:rPr>
              <a:t>2</a:t>
            </a:r>
            <a:endParaRPr lang="en-US" sz="2800" b="1" dirty="0">
              <a:solidFill>
                <a:srgbClr val="0070C0"/>
              </a:solidFill>
            </a:endParaRPr>
          </a:p>
        </p:txBody>
      </p:sp>
      <p:sp>
        <p:nvSpPr>
          <p:cNvPr id="30" name="TextBox 29"/>
          <p:cNvSpPr txBox="1"/>
          <p:nvPr/>
        </p:nvSpPr>
        <p:spPr>
          <a:xfrm>
            <a:off x="5029200" y="5410200"/>
            <a:ext cx="9906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33" name="TextBox 32"/>
          <p:cNvSpPr txBox="1"/>
          <p:nvPr/>
        </p:nvSpPr>
        <p:spPr>
          <a:xfrm>
            <a:off x="4724400" y="6019800"/>
            <a:ext cx="16764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1</a:t>
            </a:r>
            <a:r>
              <a:rPr lang="en-US" sz="2800" b="1" dirty="0" smtClean="0"/>
              <a:t>+ 2=</a:t>
            </a:r>
            <a:r>
              <a:rPr lang="en-US" sz="2800" b="1" dirty="0" smtClean="0">
                <a:solidFill>
                  <a:srgbClr val="0070C0"/>
                </a:solidFill>
              </a:rPr>
              <a:t>6</a:t>
            </a:r>
            <a:endParaRPr lang="en-US" sz="2800" b="1" dirty="0">
              <a:solidFill>
                <a:srgbClr val="0070C0"/>
              </a:solidFill>
            </a:endParaRPr>
          </a:p>
        </p:txBody>
      </p:sp>
      <p:sp>
        <p:nvSpPr>
          <p:cNvPr id="34" name="TextBox 33"/>
          <p:cNvSpPr txBox="1"/>
          <p:nvPr/>
        </p:nvSpPr>
        <p:spPr>
          <a:xfrm>
            <a:off x="7239000" y="5486400"/>
            <a:ext cx="838200" cy="369332"/>
          </a:xfrm>
          <a:prstGeom prst="rect">
            <a:avLst/>
          </a:prstGeom>
          <a:noFill/>
        </p:spPr>
        <p:txBody>
          <a:bodyPr wrap="square" rtlCol="0">
            <a:spAutoFit/>
          </a:bodyPr>
          <a:lstStyle/>
          <a:p>
            <a:endParaRPr lang="en-US" dirty="0"/>
          </a:p>
        </p:txBody>
      </p:sp>
      <p:sp>
        <p:nvSpPr>
          <p:cNvPr id="36" name="TextBox 35"/>
          <p:cNvSpPr txBox="1"/>
          <p:nvPr/>
        </p:nvSpPr>
        <p:spPr>
          <a:xfrm>
            <a:off x="7239000" y="5410200"/>
            <a:ext cx="9906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37" name="TextBox 36"/>
          <p:cNvSpPr txBox="1"/>
          <p:nvPr/>
        </p:nvSpPr>
        <p:spPr>
          <a:xfrm>
            <a:off x="7010400" y="6019800"/>
            <a:ext cx="2133600" cy="523220"/>
          </a:xfrm>
          <a:prstGeom prst="rect">
            <a:avLst/>
          </a:prstGeom>
          <a:noFill/>
        </p:spPr>
        <p:txBody>
          <a:bodyPr wrap="square" rtlCol="0">
            <a:spAutoFit/>
          </a:bodyPr>
          <a:lstStyle/>
          <a:p>
            <a:r>
              <a:rPr lang="en-US" sz="2800" b="1" dirty="0" smtClean="0"/>
              <a:t>4*</a:t>
            </a:r>
            <a:r>
              <a:rPr lang="en-US" sz="2800" b="1" dirty="0" smtClean="0">
                <a:solidFill>
                  <a:srgbClr val="FF0000"/>
                </a:solidFill>
              </a:rPr>
              <a:t>2</a:t>
            </a:r>
            <a:r>
              <a:rPr lang="en-US" sz="2800" b="1" dirty="0" smtClean="0"/>
              <a:t>+ 2=</a:t>
            </a:r>
            <a:r>
              <a:rPr lang="en-US" sz="2800" b="1" dirty="0" smtClean="0">
                <a:solidFill>
                  <a:srgbClr val="0070C0"/>
                </a:solidFill>
              </a:rPr>
              <a:t>10</a:t>
            </a:r>
            <a:endParaRPr lang="en-US" sz="28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ssolve">
                                      <p:cBhvr>
                                        <p:cTn id="7" dur="500"/>
                                        <p:tgtEl>
                                          <p:spTgt spid="92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dissolve">
                                      <p:cBhvr>
                                        <p:cTn id="10" dur="500"/>
                                        <p:tgtEl>
                                          <p:spTgt spid="9222"/>
                                        </p:tgtEl>
                                      </p:cBhvr>
                                    </p:animEffect>
                                  </p:childTnLst>
                                </p:cTn>
                              </p:par>
                              <p:par>
                                <p:cTn id="11" presetID="9"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animEffect transition="in" filter="dissolve">
                                      <p:cBhvr>
                                        <p:cTn id="13" dur="500"/>
                                        <p:tgtEl>
                                          <p:spTgt spid="92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35"/>
                                        </p:tgtEl>
                                        <p:attrNameLst>
                                          <p:attrName>style.visibility</p:attrName>
                                        </p:attrNameLst>
                                      </p:cBhvr>
                                      <p:to>
                                        <p:strVal val="visible"/>
                                      </p:to>
                                    </p:set>
                                    <p:animEffect transition="in" filter="dissolve">
                                      <p:cBhvr>
                                        <p:cTn id="18" dur="500"/>
                                        <p:tgtEl>
                                          <p:spTgt spid="923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dissolve">
                                      <p:cBhvr>
                                        <p:cTn id="23" dur="500"/>
                                        <p:tgtEl>
                                          <p:spTgt spid="92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227"/>
                                        </p:tgtEl>
                                        <p:attrNameLst>
                                          <p:attrName>style.visibility</p:attrName>
                                        </p:attrNameLst>
                                      </p:cBhvr>
                                      <p:to>
                                        <p:strVal val="visible"/>
                                      </p:to>
                                    </p:set>
                                    <p:animEffect transition="in" filter="dissolve">
                                      <p:cBhvr>
                                        <p:cTn id="26" dur="500"/>
                                        <p:tgtEl>
                                          <p:spTgt spid="922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dissolve">
                                      <p:cBhvr>
                                        <p:cTn id="29" dur="500"/>
                                        <p:tgtEl>
                                          <p:spTgt spid="9230"/>
                                        </p:tgtEl>
                                      </p:cBhvr>
                                    </p:animEffect>
                                  </p:childTnLst>
                                </p:cTn>
                              </p:par>
                              <p:par>
                                <p:cTn id="30" presetID="9" presetClass="entr" presetSubtype="0" fill="hold" nodeType="with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dissolve">
                                      <p:cBhvr>
                                        <p:cTn id="32" dur="500"/>
                                        <p:tgtEl>
                                          <p:spTgt spid="922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36"/>
                                        </p:tgtEl>
                                        <p:attrNameLst>
                                          <p:attrName>style.visibility</p:attrName>
                                        </p:attrNameLst>
                                      </p:cBhvr>
                                      <p:to>
                                        <p:strVal val="visible"/>
                                      </p:to>
                                    </p:set>
                                    <p:animEffect transition="in" filter="dissolve">
                                      <p:cBhvr>
                                        <p:cTn id="37" dur="500"/>
                                        <p:tgtEl>
                                          <p:spTgt spid="923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229"/>
                                        </p:tgtEl>
                                        <p:attrNameLst>
                                          <p:attrName>style.visibility</p:attrName>
                                        </p:attrNameLst>
                                      </p:cBhvr>
                                      <p:to>
                                        <p:strVal val="visible"/>
                                      </p:to>
                                    </p:set>
                                    <p:animEffect transition="in" filter="dissolve">
                                      <p:cBhvr>
                                        <p:cTn id="42" dur="500"/>
                                        <p:tgtEl>
                                          <p:spTgt spid="9229"/>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9231"/>
                                        </p:tgtEl>
                                        <p:attrNameLst>
                                          <p:attrName>style.visibility</p:attrName>
                                        </p:attrNameLst>
                                      </p:cBhvr>
                                      <p:to>
                                        <p:strVal val="visible"/>
                                      </p:to>
                                    </p:set>
                                    <p:animEffect transition="in" filter="dissolve">
                                      <p:cBhvr>
                                        <p:cTn id="45" dur="500"/>
                                        <p:tgtEl>
                                          <p:spTgt spid="9231"/>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237"/>
                                        </p:tgtEl>
                                        <p:attrNameLst>
                                          <p:attrName>style.visibility</p:attrName>
                                        </p:attrNameLst>
                                      </p:cBhvr>
                                      <p:to>
                                        <p:strVal val="visible"/>
                                      </p:to>
                                    </p:set>
                                    <p:animEffect transition="in" filter="dissolve">
                                      <p:cBhvr>
                                        <p:cTn id="50" dur="500"/>
                                        <p:tgtEl>
                                          <p:spTgt spid="9237"/>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238"/>
                                        </p:tgtEl>
                                        <p:attrNameLst>
                                          <p:attrName>style.visibility</p:attrName>
                                        </p:attrNameLst>
                                      </p:cBhvr>
                                      <p:to>
                                        <p:strVal val="visible"/>
                                      </p:to>
                                    </p:set>
                                    <p:animEffect transition="in" filter="dissolve">
                                      <p:cBhvr>
                                        <p:cTn id="55" dur="500"/>
                                        <p:tgtEl>
                                          <p:spTgt spid="923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240"/>
                                        </p:tgtEl>
                                        <p:attrNameLst>
                                          <p:attrName>style.visibility</p:attrName>
                                        </p:attrNameLst>
                                      </p:cBhvr>
                                      <p:to>
                                        <p:strVal val="visible"/>
                                      </p:to>
                                    </p:set>
                                    <p:animEffect transition="in" filter="dissolve">
                                      <p:cBhvr>
                                        <p:cTn id="60" dur="500"/>
                                        <p:tgtEl>
                                          <p:spTgt spid="9240"/>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9241"/>
                                        </p:tgtEl>
                                        <p:attrNameLst>
                                          <p:attrName>style.visibility</p:attrName>
                                        </p:attrNameLst>
                                      </p:cBhvr>
                                      <p:to>
                                        <p:strVal val="visible"/>
                                      </p:to>
                                    </p:set>
                                    <p:animEffect transition="in" filter="dissolve">
                                      <p:cBhvr>
                                        <p:cTn id="65" dur="500"/>
                                        <p:tgtEl>
                                          <p:spTgt spid="9241"/>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9242"/>
                                        </p:tgtEl>
                                        <p:attrNameLst>
                                          <p:attrName>style.visibility</p:attrName>
                                        </p:attrNameLst>
                                      </p:cBhvr>
                                      <p:to>
                                        <p:strVal val="visible"/>
                                      </p:to>
                                    </p:set>
                                    <p:animEffect transition="in" filter="dissolve">
                                      <p:cBhvr>
                                        <p:cTn id="70" dur="500"/>
                                        <p:tgtEl>
                                          <p:spTgt spid="924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9243"/>
                                        </p:tgtEl>
                                        <p:attrNameLst>
                                          <p:attrName>style.visibility</p:attrName>
                                        </p:attrNameLst>
                                      </p:cBhvr>
                                      <p:to>
                                        <p:strVal val="visible"/>
                                      </p:to>
                                    </p:set>
                                    <p:animEffect transition="in" filter="dissolve">
                                      <p:cBhvr>
                                        <p:cTn id="75" dur="500"/>
                                        <p:tgtEl>
                                          <p:spTgt spid="9243"/>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9244"/>
                                        </p:tgtEl>
                                        <p:attrNameLst>
                                          <p:attrName>style.visibility</p:attrName>
                                        </p:attrNameLst>
                                      </p:cBhvr>
                                      <p:to>
                                        <p:strVal val="visible"/>
                                      </p:to>
                                    </p:set>
                                    <p:animEffect transition="in" filter="dissolve">
                                      <p:cBhvr>
                                        <p:cTn id="80" dur="500"/>
                                        <p:tgtEl>
                                          <p:spTgt spid="924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9245"/>
                                        </p:tgtEl>
                                        <p:attrNameLst>
                                          <p:attrName>style.visibility</p:attrName>
                                        </p:attrNameLst>
                                      </p:cBhvr>
                                      <p:to>
                                        <p:strVal val="visible"/>
                                      </p:to>
                                    </p:set>
                                    <p:animEffect transition="in" filter="dissolve">
                                      <p:cBhvr>
                                        <p:cTn id="85" dur="500"/>
                                        <p:tgtEl>
                                          <p:spTgt spid="924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blinds(horizontal)">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blinds(horizontal)">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linds(horizontal)">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blinds(horizontal)">
                                      <p:cBhvr>
                                        <p:cTn id="105" dur="500"/>
                                        <p:tgtEl>
                                          <p:spTgt spid="2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blinds(horizontal)">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blinds(horizontal)">
                                      <p:cBhvr>
                                        <p:cTn id="115" dur="500"/>
                                        <p:tgtEl>
                                          <p:spTgt spid="3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blinds(horizontal)">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box(in)">
                                      <p:cBhvr>
                                        <p:cTn id="1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26" grpId="0" animBg="1"/>
      <p:bldP spid="9227" grpId="0" animBg="1"/>
      <p:bldP spid="9230" grpId="0"/>
      <p:bldP spid="9231" grpId="0"/>
      <p:bldP spid="9235" grpId="0"/>
      <p:bldP spid="9236" grpId="0"/>
      <p:bldP spid="9237" grpId="0"/>
      <p:bldP spid="9238" grpId="0" animBg="1"/>
      <p:bldP spid="9240" grpId="0" animBg="1"/>
      <p:bldP spid="9241" grpId="0"/>
      <p:bldP spid="9242" grpId="0" animBg="1"/>
      <p:bldP spid="9243" grpId="0"/>
      <p:bldP spid="9244" grpId="0" animBg="1"/>
      <p:bldP spid="9245" grpId="0"/>
      <p:bldP spid="25" grpId="0"/>
      <p:bldP spid="27" grpId="0"/>
      <p:bldP spid="28" grpId="0"/>
      <p:bldP spid="29" grpId="0"/>
      <p:bldP spid="30" grpId="0"/>
      <p:bldP spid="33" grpId="0"/>
      <p:bldP spid="36" grpId="0"/>
      <p:bldP spid="3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1090</Words>
  <Application>Microsoft Office PowerPoint</Application>
  <PresentationFormat>On-screen Show (4:3)</PresentationFormat>
  <Paragraphs>144</Paragraphs>
  <Slides>18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ChemSketch</vt:lpstr>
      <vt:lpstr>Slide 1</vt:lpstr>
      <vt:lpstr>Slide 2</vt:lpstr>
      <vt:lpstr>Slide 3</vt:lpstr>
      <vt:lpstr>Slide 4</vt:lpstr>
      <vt:lpstr>Slide 5</vt:lpstr>
      <vt:lpstr>Slide 6</vt:lpstr>
      <vt:lpstr>Slide 7</vt:lpstr>
      <vt:lpstr>Slide 8</vt:lpstr>
      <vt:lpstr>Slide 9</vt:lpstr>
      <vt:lpstr> 4n+2 rule</vt:lpstr>
      <vt:lpstr>MO description of C3H3+ (more math than picture)</vt:lpstr>
      <vt:lpstr>Slide 12</vt:lpstr>
      <vt:lpstr>Slide 13</vt:lpstr>
      <vt:lpstr>Slide 14</vt:lpstr>
      <vt:lpstr>Slide 15</vt:lpstr>
      <vt:lpstr>Slide 16</vt:lpstr>
      <vt:lpstr>Slide 17</vt:lpstr>
      <vt:lpstr>Slide 18</vt:lpstr>
    </vt:vector>
  </TitlesOfParts>
  <Company>Alfred State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 Desk</dc:creator>
  <cp:lastModifiedBy>fong</cp:lastModifiedBy>
  <cp:revision>39</cp:revision>
  <dcterms:created xsi:type="dcterms:W3CDTF">2008-03-24T20:10:52Z</dcterms:created>
  <dcterms:modified xsi:type="dcterms:W3CDTF">2013-03-02T04:14:00Z</dcterms:modified>
</cp:coreProperties>
</file>