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14BC"/>
    <a:srgbClr val="FF3300"/>
    <a:srgbClr val="CC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45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4187B-5537-4007-94A5-3F75E206A306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42E49-1343-4560-97DC-D07B5BBE9A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35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42E49-1343-4560-97DC-D07B5BBE9A0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2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56D96-553C-472F-A642-0A89173B5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564-6B97-4925-B084-1246DAA42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3D31E-7D68-45EF-ACEB-EA47AE218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EBF94-581B-450F-BA88-9035ECB45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37AB-F24D-40A4-8258-8CB0F5A1A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DFB2-4F2E-456F-9F94-61B4AD783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4981D-19C6-4B41-9D95-7DA9CCF5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422E-817F-4D04-9163-0BED0EDB4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F810A-B813-455E-8CCF-99D086FB5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CEF17-5011-4341-9FBB-3643406EA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9959C-6882-4865-AA4D-608A2C56D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E4CF02-3DF5-4EB9-A358-584029A0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1219200" cy="7635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    C=C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66"/>
                </a:solidFill>
              </a:rPr>
              <a:t>   alkene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52600" y="1524000"/>
            <a:ext cx="2895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Easy electrophilic addition across </a:t>
            </a:r>
            <a:r>
              <a:rPr lang="en-US" sz="1600" b="1">
                <a:solidFill>
                  <a:schemeClr val="accent2"/>
                </a:solidFill>
                <a:sym typeface="Symbol" pitchFamily="18" charset="2"/>
              </a:rPr>
              <a:t> system</a:t>
            </a: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676400" y="1066800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chemeClr val="accent2"/>
                </a:solidFill>
              </a:rPr>
              <a:t>Main reaction character</a:t>
            </a:r>
          </a:p>
        </p:txBody>
      </p:sp>
      <p:sp>
        <p:nvSpPr>
          <p:cNvPr id="1034" name="Text Box 8"/>
          <p:cNvSpPr txBox="1">
            <a:spLocks noChangeArrowheads="1"/>
          </p:cNvSpPr>
          <p:nvPr/>
        </p:nvSpPr>
        <p:spPr bwMode="auto">
          <a:xfrm>
            <a:off x="3200400" y="762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5029200" y="1066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Classic Example</a:t>
            </a:r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4953000" y="1477963"/>
          <a:ext cx="381793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hemSketch" r:id="rId3" imgW="3063240" imgH="627840" progId="ACD.ChemSketch.20">
                  <p:embed/>
                </p:oleObj>
              </mc:Choice>
              <mc:Fallback>
                <p:oleObj name="ChemSketch" r:id="rId3" imgW="3063240" imgH="627840" progId="ACD.ChemSketch.20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77963"/>
                        <a:ext cx="3817938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Text Box 14"/>
          <p:cNvSpPr txBox="1">
            <a:spLocks noChangeArrowheads="1"/>
          </p:cNvSpPr>
          <p:nvPr/>
        </p:nvSpPr>
        <p:spPr bwMode="auto">
          <a:xfrm>
            <a:off x="228600" y="1066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0066"/>
                </a:solidFill>
                <a:sym typeface="Symbol" pitchFamily="18" charset="2"/>
              </a:rPr>
              <a:t> system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96000" y="2209800"/>
            <a:ext cx="22860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~ 100% in </a:t>
            </a:r>
            <a:r>
              <a:rPr lang="en-US" sz="1600" b="1" u="sng"/>
              <a:t>&lt;</a:t>
            </a:r>
            <a:r>
              <a:rPr lang="en-US" sz="1600" b="1"/>
              <a:t> 1s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81000" y="2667000"/>
            <a:ext cx="1066800" cy="9286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C=C-C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0066"/>
                </a:solidFill>
              </a:rPr>
              <a:t>Aliphatic allyl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600200" y="2362200"/>
            <a:ext cx="30480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b="1">
                <a:solidFill>
                  <a:schemeClr val="accent2"/>
                </a:solidFill>
              </a:rPr>
              <a:t>Vinyl site unreactive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b="1">
                <a:solidFill>
                  <a:schemeClr val="accent2"/>
                </a:solidFill>
              </a:rPr>
              <a:t>allylic site highly reactive </a:t>
            </a:r>
          </a:p>
          <a:p>
            <a:pPr>
              <a:buFont typeface="Wingdings" pitchFamily="2" charset="2"/>
              <a:buNone/>
            </a:pPr>
            <a:r>
              <a:rPr lang="en-US" sz="1600" b="1">
                <a:solidFill>
                  <a:schemeClr val="accent2"/>
                </a:solidFill>
              </a:rPr>
              <a:t>   towards substitution</a:t>
            </a:r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5029200" y="2590800"/>
          <a:ext cx="38655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5" imgW="3864960" imgH="658440" progId="ACD.ChemSketch.20">
                  <p:embed/>
                </p:oleObj>
              </mc:Choice>
              <mc:Fallback>
                <p:oleObj name="ChemSketch" r:id="rId5" imgW="3864960" imgH="658440" progId="ACD.ChemSketch.20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90800"/>
                        <a:ext cx="386556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105400" y="3200400"/>
            <a:ext cx="37338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/>
              <a:t>allylic</a:t>
            </a:r>
            <a:r>
              <a:rPr lang="en-US" sz="1600" b="1" dirty="0"/>
              <a:t>-only attack; fast &gt; 6</a:t>
            </a:r>
            <a:r>
              <a:rPr lang="en-US" sz="1600" b="1" dirty="0" smtClean="0"/>
              <a:t>0</a:t>
            </a:r>
            <a:r>
              <a:rPr lang="en-US" sz="1600" b="1" dirty="0"/>
              <a:t>%</a:t>
            </a:r>
          </a:p>
        </p:txBody>
      </p:sp>
      <p:sp>
        <p:nvSpPr>
          <p:cNvPr id="1041" name="Text Box 23"/>
          <p:cNvSpPr txBox="1">
            <a:spLocks noChangeArrowheads="1"/>
          </p:cNvSpPr>
          <p:nvPr/>
        </p:nvSpPr>
        <p:spPr bwMode="auto">
          <a:xfrm>
            <a:off x="304800" y="3886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1676400" y="3581401"/>
            <a:ext cx="3200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endParaRPr lang="en-US" sz="1600" b="1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1600" b="1" dirty="0">
                <a:solidFill>
                  <a:schemeClr val="accent2"/>
                </a:solidFill>
              </a:rPr>
              <a:t>Aromatic (on-ring) sites</a:t>
            </a:r>
          </a:p>
          <a:p>
            <a:pPr>
              <a:buFont typeface="Wingdings" pitchFamily="2" charset="2"/>
              <a:buNone/>
            </a:pPr>
            <a:r>
              <a:rPr lang="en-US" sz="1600" b="1" dirty="0">
                <a:solidFill>
                  <a:schemeClr val="accent2"/>
                </a:solidFill>
              </a:rPr>
              <a:t>   are resistant to substitution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600" b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5029200" y="3657600"/>
          <a:ext cx="3886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emSketch" r:id="rId7" imgW="3316320" imgH="771120" progId="ACD.ChemSketch.20">
                  <p:embed/>
                </p:oleObj>
              </mc:Choice>
              <mc:Fallback>
                <p:oleObj name="ChemSketch" r:id="rId7" imgW="3316320" imgH="771120" progId="ACD.ChemSketch.20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657600"/>
                        <a:ext cx="38862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5181600" y="4572000"/>
            <a:ext cx="32766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On-ring: poor yields (&lt; 30%)</a:t>
            </a:r>
          </a:p>
        </p:txBody>
      </p:sp>
      <p:graphicFrame>
        <p:nvGraphicFramePr>
          <p:cNvPr id="6176" name="Object 32"/>
          <p:cNvGraphicFramePr>
            <a:graphicFrameLocks noChangeAspect="1"/>
          </p:cNvGraphicFramePr>
          <p:nvPr/>
        </p:nvGraphicFramePr>
        <p:xfrm>
          <a:off x="5105400" y="5105400"/>
          <a:ext cx="32766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hemSketch" r:id="rId9" imgW="2874240" imgH="829080" progId="ACD.ChemSketch.20">
                  <p:embed/>
                </p:oleObj>
              </mc:Choice>
              <mc:Fallback>
                <p:oleObj name="ChemSketch" r:id="rId9" imgW="2874240" imgH="829080" progId="ACD.ChemSketch.20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105400"/>
                        <a:ext cx="32766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105400" y="6096000"/>
            <a:ext cx="4038600" cy="3365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Allylic off ring: facile, high yield (~80%)</a:t>
            </a:r>
          </a:p>
        </p:txBody>
      </p:sp>
      <p:sp>
        <p:nvSpPr>
          <p:cNvPr id="1045" name="Text Box 34"/>
          <p:cNvSpPr txBox="1">
            <a:spLocks noChangeArrowheads="1"/>
          </p:cNvSpPr>
          <p:nvPr/>
        </p:nvSpPr>
        <p:spPr bwMode="auto">
          <a:xfrm>
            <a:off x="914400" y="381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sym typeface="Symbol" pitchFamily="18" charset="2"/>
              </a:rPr>
              <a:t></a:t>
            </a:r>
            <a:r>
              <a:rPr lang="en-US" sz="2400" b="1">
                <a:solidFill>
                  <a:srgbClr val="FF0066"/>
                </a:solidFill>
              </a:rPr>
              <a:t> chemistry: the big picture so far</a:t>
            </a:r>
          </a:p>
        </p:txBody>
      </p:sp>
      <p:sp>
        <p:nvSpPr>
          <p:cNvPr id="1046" name="Text Box 36"/>
          <p:cNvSpPr txBox="1">
            <a:spLocks noChangeArrowheads="1"/>
          </p:cNvSpPr>
          <p:nvPr/>
        </p:nvSpPr>
        <p:spPr bwMode="auto">
          <a:xfrm>
            <a:off x="3810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6181" name="Object 37"/>
          <p:cNvGraphicFramePr>
            <a:graphicFrameLocks noChangeAspect="1"/>
          </p:cNvGraphicFramePr>
          <p:nvPr/>
        </p:nvGraphicFramePr>
        <p:xfrm>
          <a:off x="533400" y="4648200"/>
          <a:ext cx="6762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hemSketch" r:id="rId11" imgW="435960" imgH="737640" progId="ACD.ChemSketch.20">
                  <p:embed/>
                </p:oleObj>
              </mc:Choice>
              <mc:Fallback>
                <p:oleObj name="ChemSketch" r:id="rId11" imgW="435960" imgH="737640" progId="ACD.ChemSketch.20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648200"/>
                        <a:ext cx="676275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228600" y="5867400"/>
            <a:ext cx="1371600" cy="730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FF0066"/>
                </a:solidFill>
              </a:rPr>
              <a:t>Aromatic-aliphatic combo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1200" y="51054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FF0066"/>
                </a:solidFill>
              </a:rPr>
              <a:t>Off</a:t>
            </a:r>
            <a:r>
              <a:rPr lang="en-US" sz="1600" b="1" dirty="0" smtClean="0">
                <a:solidFill>
                  <a:schemeClr val="accent2"/>
                </a:solidFill>
              </a:rPr>
              <a:t>-ring </a:t>
            </a:r>
            <a:r>
              <a:rPr lang="en-US" sz="1600" b="1" dirty="0" err="1" smtClean="0">
                <a:solidFill>
                  <a:schemeClr val="accent2"/>
                </a:solidFill>
              </a:rPr>
              <a:t>allylic</a:t>
            </a:r>
            <a:r>
              <a:rPr lang="en-US" sz="1600" b="1" dirty="0" smtClean="0">
                <a:solidFill>
                  <a:schemeClr val="accent2"/>
                </a:solidFill>
              </a:rPr>
              <a:t> sites are far more reactive towards substitution than pure   aliphatic </a:t>
            </a:r>
            <a:r>
              <a:rPr lang="en-US" sz="1600" b="1" dirty="0" err="1" smtClean="0">
                <a:solidFill>
                  <a:schemeClr val="accent2"/>
                </a:solidFill>
              </a:rPr>
              <a:t>allyls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381000" y="3733800"/>
          <a:ext cx="12319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hemSketch" r:id="rId13" imgW="1231560" imgH="831960" progId="ACD.ChemSketch.20">
                  <p:embed/>
                </p:oleObj>
              </mc:Choice>
              <mc:Fallback>
                <p:oleObj name="ChemSketch" r:id="rId13" imgW="1231560" imgH="831960" progId="ACD.ChemSketch.20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733800"/>
                        <a:ext cx="1231900" cy="8318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/>
      <p:bldP spid="6159" grpId="0" animBg="1"/>
      <p:bldP spid="6160" grpId="0" animBg="1"/>
      <p:bldP spid="6161" grpId="0"/>
      <p:bldP spid="6163" grpId="0" animBg="1"/>
      <p:bldP spid="6174" grpId="0" animBg="1"/>
      <p:bldP spid="6177" grpId="0" animBg="1"/>
      <p:bldP spid="6182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590800" y="2971800"/>
          <a:ext cx="2260600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emSketch" r:id="rId3" imgW="661320" imgH="679680" progId="ACD.ChemSketch.20">
                  <p:embed/>
                </p:oleObj>
              </mc:Choice>
              <mc:Fallback>
                <p:oleObj name="ChemSketch" r:id="rId3" imgW="661320" imgH="679680" progId="ACD.ChemSketch.2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71800"/>
                        <a:ext cx="2260600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304800" y="1905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Carbonyls</a:t>
            </a:r>
            <a:r>
              <a:rPr lang="en-US" sz="2400" b="1">
                <a:sym typeface="Symbol" pitchFamily="18" charset="2"/>
              </a:rPr>
              <a:t>: an asymmetric polar </a:t>
            </a:r>
            <a:r>
              <a:rPr lang="en-US" sz="2400" b="1">
                <a:solidFill>
                  <a:srgbClr val="FF0066"/>
                </a:solidFill>
                <a:sym typeface="Symbol" pitchFamily="18" charset="2"/>
              </a:rPr>
              <a:t> system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457200" y="838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All the </a:t>
            </a:r>
            <a:r>
              <a:rPr lang="en-US" sz="2400" b="1">
                <a:solidFill>
                  <a:srgbClr val="FF0066"/>
                </a:solidFill>
                <a:sym typeface="Symbol" pitchFamily="18" charset="2"/>
              </a:rPr>
              <a:t> </a:t>
            </a:r>
            <a:r>
              <a:rPr lang="en-US" sz="2400" b="1">
                <a:solidFill>
                  <a:srgbClr val="FF0066"/>
                </a:solidFill>
              </a:rPr>
              <a:t>systems</a:t>
            </a:r>
            <a:r>
              <a:rPr lang="en-US" sz="2400" b="1"/>
              <a:t> so far have been symmetric C=C</a:t>
            </a:r>
            <a:r>
              <a:rPr lang="en-US" sz="2400"/>
              <a:t> 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886200" y="49530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 carbonyl group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3810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81088"/>
            <a:ext cx="7048500" cy="500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3810000" y="11430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sigma (</a:t>
            </a:r>
            <a:r>
              <a:rPr lang="en-US" sz="2000" b="1">
                <a:sym typeface="Symbol" pitchFamily="18" charset="2"/>
              </a:rPr>
              <a:t>)/ pi () images of carbonyl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ym typeface="Symbol" pitchFamily="18" charset="2"/>
              </a:rPr>
              <a:t>2 electrons shift  to become lone pair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2057400" y="160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ym typeface="Symbol" pitchFamily="18" charset="2"/>
              </a:rPr>
              <a:t></a:t>
            </a: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1828800" y="838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ym typeface="Symbol" pitchFamily="18" charset="2"/>
              </a:rPr>
              <a:t>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5715000" y="2819400"/>
            <a:ext cx="1752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Carbocation</a:t>
            </a:r>
          </a:p>
          <a:p>
            <a:pPr>
              <a:spcBef>
                <a:spcPct val="50000"/>
              </a:spcBef>
            </a:pPr>
            <a:r>
              <a:rPr lang="en-US"/>
              <a:t>(acidic)</a:t>
            </a: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7391400" y="4572000"/>
            <a:ext cx="1295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Alkoxide anion (basic)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chemeClr val="accent2"/>
                </a:solidFill>
              </a:rPr>
              <a:t>FROM MORRISON AND BOYD....	</a:t>
            </a:r>
          </a:p>
          <a:p>
            <a:pPr marL="342900" indent="-342900"/>
            <a:r>
              <a:rPr lang="en-US" sz="2000" b="1"/>
              <a:t>CHAPTER 20    PAGE 799     6th edition</a:t>
            </a:r>
            <a:endParaRPr lang="en-US" b="1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990600" y="3657600"/>
            <a:ext cx="7391400" cy="19177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/>
            </a:r>
            <a:br>
              <a:rPr lang="en-US" sz="2400">
                <a:solidFill>
                  <a:srgbClr val="FF0066"/>
                </a:solidFill>
              </a:rPr>
            </a:br>
            <a:r>
              <a:rPr lang="en-US" sz="2400" b="1">
                <a:solidFill>
                  <a:srgbClr val="FF0066"/>
                </a:solidFill>
              </a:rPr>
              <a:t>“From the standpoint of synthesis, acid-strengthening (</a:t>
            </a:r>
            <a:r>
              <a:rPr lang="en-US" sz="2400" i="1">
                <a:solidFill>
                  <a:srgbClr val="FF0066"/>
                </a:solidFill>
              </a:rPr>
              <a:t>at the </a:t>
            </a:r>
            <a:r>
              <a:rPr lang="en-US" sz="2400" b="1" i="1">
                <a:solidFill>
                  <a:schemeClr val="hlink"/>
                </a:solidFill>
                <a:sym typeface="Symbol" pitchFamily="18" charset="2"/>
              </a:rPr>
              <a:t></a:t>
            </a:r>
            <a:r>
              <a:rPr lang="en-US" sz="2400" b="1" i="1">
                <a:solidFill>
                  <a:schemeClr val="hlink"/>
                </a:solidFill>
              </a:rPr>
              <a:t> </a:t>
            </a:r>
            <a:r>
              <a:rPr lang="en-US" sz="2400" i="1">
                <a:solidFill>
                  <a:srgbClr val="FF0066"/>
                </a:solidFill>
              </a:rPr>
              <a:t>site</a:t>
            </a:r>
            <a:r>
              <a:rPr lang="en-US" sz="2400" b="1">
                <a:solidFill>
                  <a:srgbClr val="FF0066"/>
                </a:solidFill>
              </a:rPr>
              <a:t>) by carbonyl groups is probably the single most important structural effect in organic chemistry .”</a:t>
            </a:r>
            <a:r>
              <a:rPr lang="en-US" sz="2400"/>
              <a:t>    !!!!</a:t>
            </a:r>
          </a:p>
        </p:txBody>
      </p:sp>
      <p:graphicFrame>
        <p:nvGraphicFramePr>
          <p:cNvPr id="3074" name="Object 16"/>
          <p:cNvGraphicFramePr>
            <a:graphicFrameLocks noChangeAspect="1"/>
          </p:cNvGraphicFramePr>
          <p:nvPr/>
        </p:nvGraphicFramePr>
        <p:xfrm>
          <a:off x="1981200" y="838200"/>
          <a:ext cx="3581400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emSketch" r:id="rId3" imgW="1603080" imgH="698040" progId="ACD.ChemSketch.20">
                  <p:embed/>
                </p:oleObj>
              </mc:Choice>
              <mc:Fallback>
                <p:oleObj name="ChemSketch" r:id="rId3" imgW="1603080" imgH="698040" progId="ACD.ChemSketch.20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838200"/>
                        <a:ext cx="3581400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295400" y="304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sym typeface="Symbol" pitchFamily="18" charset="2"/>
              </a:rPr>
              <a:t>                              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953000" y="381000"/>
            <a:ext cx="4191000" cy="3667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Old school site naming in carbonyls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5943600" y="914400"/>
            <a:ext cx="19812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=alpha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 = beta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 =delta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 = gamma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 animBg="1"/>
      <p:bldP spid="3089" grpId="0"/>
      <p:bldP spid="3090" grpId="0" animBg="1"/>
      <p:bldP spid="30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</a:t>
            </a:r>
            <a:r>
              <a:rPr lang="en-US" sz="3600">
                <a:solidFill>
                  <a:srgbClr val="CC3399"/>
                </a:solidFill>
              </a:rPr>
              <a:t>H</a:t>
            </a:r>
            <a:r>
              <a:rPr lang="en-US" sz="3600" baseline="-25000">
                <a:solidFill>
                  <a:srgbClr val="CC3399"/>
                </a:solidFill>
              </a:rPr>
              <a:t>2</a:t>
            </a:r>
            <a:r>
              <a:rPr lang="en-US" sz="2800"/>
              <a:t>-</a:t>
            </a:r>
            <a:r>
              <a:rPr lang="en-US" sz="3200" b="1">
                <a:solidFill>
                  <a:srgbClr val="FF0066"/>
                </a:solidFill>
              </a:rPr>
              <a:t>c</a:t>
            </a:r>
            <a:r>
              <a:rPr lang="en-US" sz="3200">
                <a:solidFill>
                  <a:schemeClr val="hlink"/>
                </a:solidFill>
              </a:rPr>
              <a:t>=</a:t>
            </a:r>
            <a:r>
              <a:rPr lang="en-US" sz="3200" b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21336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981200" y="2667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2362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590800" y="25146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533400" y="457200"/>
            <a:ext cx="7010400" cy="7794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FIELD GUIDE TO RELATIVE </a:t>
            </a:r>
            <a:r>
              <a:rPr lang="en-US" b="1">
                <a:solidFill>
                  <a:srgbClr val="FF0066"/>
                </a:solidFill>
              </a:rPr>
              <a:t>ACIDITIES </a:t>
            </a:r>
            <a:r>
              <a:rPr lang="en-US" b="1"/>
              <a:t>AND </a:t>
            </a:r>
            <a:r>
              <a:rPr lang="en-US" b="1">
                <a:solidFill>
                  <a:schemeClr val="hlink"/>
                </a:solidFill>
              </a:rPr>
              <a:t>BASICITIES</a:t>
            </a:r>
            <a:r>
              <a:rPr lang="en-US" b="1"/>
              <a:t>  </a:t>
            </a:r>
          </a:p>
          <a:p>
            <a:pPr algn="ctr">
              <a:spcBef>
                <a:spcPct val="50000"/>
              </a:spcBef>
            </a:pPr>
            <a:r>
              <a:rPr lang="en-US" b="1"/>
              <a:t>AROUND THE CARBOXYLIC CARBONYL</a:t>
            </a: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1066800" y="1295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3399"/>
                </a:solidFill>
                <a:sym typeface="Symbol" pitchFamily="18" charset="2"/>
              </a:rPr>
              <a:t>-proton</a:t>
            </a: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2438400" y="32004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carboxyl proton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953000" y="2895600"/>
            <a:ext cx="4191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/>
              <a:t>The </a:t>
            </a:r>
            <a:r>
              <a:rPr lang="en-US" b="1">
                <a:solidFill>
                  <a:srgbClr val="CC3399"/>
                </a:solidFill>
                <a:sym typeface="Symbol" pitchFamily="18" charset="2"/>
              </a:rPr>
              <a:t> proton</a:t>
            </a:r>
            <a:r>
              <a:rPr lang="en-US" b="1">
                <a:sym typeface="Symbol" pitchFamily="18" charset="2"/>
              </a:rPr>
              <a:t> is more organically compatible than the </a:t>
            </a:r>
            <a:r>
              <a:rPr lang="en-US" b="1">
                <a:solidFill>
                  <a:srgbClr val="FF0066"/>
                </a:solidFill>
                <a:sym typeface="Symbol" pitchFamily="18" charset="2"/>
              </a:rPr>
              <a:t>carboxyl proton</a:t>
            </a:r>
            <a:r>
              <a:rPr lang="en-US" b="1">
                <a:sym typeface="Symbol" pitchFamily="18" charset="2"/>
              </a:rPr>
              <a:t> (hence the purple rather than red hue)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953000" y="21336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/>
              <a:t>Bigger =&gt; more reactive but can vary with attacking base or medium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029200" y="1752600"/>
            <a:ext cx="32766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Cautionary Notes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953000" y="4343400"/>
            <a:ext cx="388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b="1"/>
              <a:t>The </a:t>
            </a:r>
            <a:r>
              <a:rPr lang="en-US" b="1">
                <a:solidFill>
                  <a:srgbClr val="FF0066"/>
                </a:solidFill>
              </a:rPr>
              <a:t>carboxyl proton</a:t>
            </a:r>
            <a:r>
              <a:rPr lang="en-US" b="1"/>
              <a:t> is occasionally  ignored as an acid and the carboxyl OH expelled, as in Fischer esterification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5135" grpId="0"/>
      <p:bldP spid="5136" grpId="0" animBg="1"/>
      <p:bldP spid="51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0" y="4114800"/>
            <a:ext cx="21336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Base attack </a:t>
            </a:r>
            <a:r>
              <a:rPr lang="en-US" b="1" dirty="0" smtClean="0"/>
              <a:t>on </a:t>
            </a:r>
            <a:r>
              <a:rPr lang="en-US" b="1" dirty="0"/>
              <a:t>acidic</a:t>
            </a:r>
            <a:r>
              <a:rPr lang="en-US" dirty="0"/>
              <a:t> </a:t>
            </a:r>
            <a:r>
              <a:rPr lang="en-US" b="1" dirty="0">
                <a:solidFill>
                  <a:srgbClr val="CC3399"/>
                </a:solidFill>
                <a:sym typeface="Symbol" pitchFamily="18" charset="2"/>
              </a:rPr>
              <a:t> H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429000" y="4114800"/>
            <a:ext cx="2590800" cy="779463"/>
          </a:xfrm>
          <a:prstGeom prst="rect">
            <a:avLst/>
          </a:prstGeom>
          <a:solidFill>
            <a:srgbClr val="FF3300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Initial (unstable</a:t>
            </a:r>
            <a:r>
              <a:rPr lang="en-US" b="1" dirty="0" smtClean="0"/>
              <a:t>)</a:t>
            </a:r>
            <a:endParaRPr lang="en-US" b="1" dirty="0"/>
          </a:p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hlink"/>
                </a:solidFill>
              </a:rPr>
              <a:t>keto-carbanion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553200" y="4114800"/>
            <a:ext cx="25908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 </a:t>
            </a:r>
            <a:r>
              <a:rPr lang="en-US" b="1" dirty="0">
                <a:solidFill>
                  <a:srgbClr val="00B0F0"/>
                </a:solidFill>
              </a:rPr>
              <a:t>shift</a:t>
            </a:r>
            <a:r>
              <a:rPr lang="en-US" b="1" dirty="0"/>
              <a:t> to more </a:t>
            </a:r>
            <a:r>
              <a:rPr lang="en-US" b="1" dirty="0" smtClean="0"/>
              <a:t>stable </a:t>
            </a:r>
            <a:r>
              <a:rPr lang="en-US" b="1" dirty="0" err="1" smtClean="0"/>
              <a:t>e</a:t>
            </a:r>
            <a:r>
              <a:rPr lang="en-US" b="1" dirty="0" err="1" smtClean="0">
                <a:solidFill>
                  <a:schemeClr val="accent2"/>
                </a:solidFill>
              </a:rPr>
              <a:t>nol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carbanion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1143000" y="381000"/>
            <a:ext cx="7162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Key to </a:t>
            </a:r>
            <a:r>
              <a:rPr lang="en-US" sz="2800" b="1">
                <a:solidFill>
                  <a:srgbClr val="FF3300"/>
                </a:solidFill>
                <a:sym typeface="Symbol" pitchFamily="18" charset="2"/>
              </a:rPr>
              <a:t>-H enhanced acidity</a:t>
            </a:r>
            <a:r>
              <a:rPr lang="en-US" sz="2800" b="1">
                <a:sym typeface="Symbol" pitchFamily="18" charset="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ym typeface="Symbol" pitchFamily="18" charset="2"/>
              </a:rPr>
              <a:t>		 </a:t>
            </a:r>
            <a:r>
              <a:rPr lang="en-US" sz="2800" b="1">
                <a:solidFill>
                  <a:schemeClr val="hlink"/>
                </a:solidFill>
                <a:sym typeface="Symbol" pitchFamily="18" charset="2"/>
              </a:rPr>
              <a:t>keto</a:t>
            </a:r>
            <a:r>
              <a:rPr lang="en-US" sz="2800" b="1">
                <a:sym typeface="Symbol" pitchFamily="18" charset="2"/>
              </a:rPr>
              <a:t>-</a:t>
            </a:r>
            <a:r>
              <a:rPr lang="en-US" sz="2800" b="1">
                <a:solidFill>
                  <a:schemeClr val="accent2"/>
                </a:solidFill>
                <a:sym typeface="Symbol" pitchFamily="18" charset="2"/>
              </a:rPr>
              <a:t>enol</a:t>
            </a:r>
            <a:r>
              <a:rPr lang="en-US" sz="2800" b="1">
                <a:sym typeface="Symbol" pitchFamily="18" charset="2"/>
              </a:rPr>
              <a:t> shift</a:t>
            </a:r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85800" y="2286000"/>
          <a:ext cx="1677439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emSketch" r:id="rId4" imgW="1024200" imgH="929520" progId="ACD.ChemSketch.20">
                  <p:embed/>
                </p:oleObj>
              </mc:Choice>
              <mc:Fallback>
                <p:oleObj name="ChemSketch" r:id="rId4" imgW="1024200" imgH="9295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0"/>
                        <a:ext cx="1677439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1143000"/>
            <a:ext cx="106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..</a:t>
            </a:r>
          </a:p>
          <a:p>
            <a:r>
              <a:rPr lang="en-US" dirty="0" smtClean="0"/>
              <a:t>:O-H</a:t>
            </a:r>
          </a:p>
          <a:p>
            <a:r>
              <a:rPr lang="en-US" dirty="0"/>
              <a:t> </a:t>
            </a:r>
            <a:r>
              <a:rPr lang="en-US" sz="2800" dirty="0" smtClean="0"/>
              <a:t> </a:t>
            </a:r>
            <a:r>
              <a:rPr lang="en-US" sz="2800" baseline="30000" dirty="0" smtClean="0"/>
              <a:t>..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1752600" y="2362200"/>
            <a:ext cx="3810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098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BC14BC"/>
                </a:solidFill>
                <a:sym typeface="Symbol"/>
              </a:rPr>
              <a:t> H</a:t>
            </a:r>
            <a:endParaRPr lang="en-US" b="1" dirty="0">
              <a:solidFill>
                <a:srgbClr val="BC14BC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261929" y="2483977"/>
            <a:ext cx="173764" cy="199402"/>
          </a:xfrm>
          <a:custGeom>
            <a:avLst/>
            <a:gdLst>
              <a:gd name="connsiteX0" fmla="*/ 173764 w 173764"/>
              <a:gd name="connsiteY0" fmla="*/ 37032 h 199402"/>
              <a:gd name="connsiteX1" fmla="*/ 71215 w 173764"/>
              <a:gd name="connsiteY1" fmla="*/ 2849 h 199402"/>
              <a:gd name="connsiteX2" fmla="*/ 11394 w 173764"/>
              <a:gd name="connsiteY2" fmla="*/ 54124 h 199402"/>
              <a:gd name="connsiteX3" fmla="*/ 2849 w 173764"/>
              <a:gd name="connsiteY3" fmla="*/ 199402 h 199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764" h="199402">
                <a:moveTo>
                  <a:pt x="173764" y="37032"/>
                </a:moveTo>
                <a:cubicBezTo>
                  <a:pt x="136020" y="18516"/>
                  <a:pt x="98277" y="0"/>
                  <a:pt x="71215" y="2849"/>
                </a:cubicBezTo>
                <a:cubicBezTo>
                  <a:pt x="44153" y="5698"/>
                  <a:pt x="22788" y="21365"/>
                  <a:pt x="11394" y="54124"/>
                </a:cubicBezTo>
                <a:cubicBezTo>
                  <a:pt x="0" y="86883"/>
                  <a:pt x="2849" y="199402"/>
                  <a:pt x="2849" y="199402"/>
                </a:cubicBezTo>
              </a:path>
            </a:pathLst>
          </a:cu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16200000" flipH="1">
            <a:off x="914400" y="1752600"/>
            <a:ext cx="609600" cy="609600"/>
          </a:xfrm>
          <a:prstGeom prst="line">
            <a:avLst/>
          </a:prstGeom>
          <a:ln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03077" y="1377297"/>
            <a:ext cx="793334" cy="1874378"/>
          </a:xfrm>
          <a:custGeom>
            <a:avLst/>
            <a:gdLst>
              <a:gd name="connsiteX0" fmla="*/ 289132 w 793334"/>
              <a:gd name="connsiteY0" fmla="*/ 15667 h 1874378"/>
              <a:gd name="connsiteX1" fmla="*/ 32759 w 793334"/>
              <a:gd name="connsiteY1" fmla="*/ 272041 h 1874378"/>
              <a:gd name="connsiteX2" fmla="*/ 126762 w 793334"/>
              <a:gd name="connsiteY2" fmla="*/ 1647914 h 1874378"/>
              <a:gd name="connsiteX3" fmla="*/ 793334 w 793334"/>
              <a:gd name="connsiteY3" fmla="*/ 1630823 h 187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334" h="1874378">
                <a:moveTo>
                  <a:pt x="289132" y="15667"/>
                </a:moveTo>
                <a:cubicBezTo>
                  <a:pt x="174476" y="7833"/>
                  <a:pt x="59821" y="0"/>
                  <a:pt x="32759" y="272041"/>
                </a:cubicBezTo>
                <a:cubicBezTo>
                  <a:pt x="5697" y="544082"/>
                  <a:pt x="0" y="1421450"/>
                  <a:pt x="126762" y="1647914"/>
                </a:cubicBezTo>
                <a:cubicBezTo>
                  <a:pt x="253524" y="1874378"/>
                  <a:pt x="793334" y="1630823"/>
                  <a:pt x="793334" y="1630823"/>
                </a:cubicBezTo>
              </a:path>
            </a:pathLst>
          </a:custGeom>
          <a:ln w="2857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066800" y="1752600"/>
            <a:ext cx="387409" cy="242130"/>
          </a:xfrm>
          <a:custGeom>
            <a:avLst/>
            <a:gdLst>
              <a:gd name="connsiteX0" fmla="*/ 0 w 387409"/>
              <a:gd name="connsiteY0" fmla="*/ 148127 h 242130"/>
              <a:gd name="connsiteX1" fmla="*/ 145278 w 387409"/>
              <a:gd name="connsiteY1" fmla="*/ 19940 h 242130"/>
              <a:gd name="connsiteX2" fmla="*/ 324740 w 387409"/>
              <a:gd name="connsiteY2" fmla="*/ 28485 h 242130"/>
              <a:gd name="connsiteX3" fmla="*/ 384561 w 387409"/>
              <a:gd name="connsiteY3" fmla="*/ 122489 h 242130"/>
              <a:gd name="connsiteX4" fmla="*/ 307649 w 387409"/>
              <a:gd name="connsiteY4" fmla="*/ 242130 h 24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409" h="242130">
                <a:moveTo>
                  <a:pt x="0" y="148127"/>
                </a:moveTo>
                <a:cubicBezTo>
                  <a:pt x="45577" y="94003"/>
                  <a:pt x="91155" y="39880"/>
                  <a:pt x="145278" y="19940"/>
                </a:cubicBezTo>
                <a:cubicBezTo>
                  <a:pt x="199401" y="0"/>
                  <a:pt x="284860" y="11394"/>
                  <a:pt x="324740" y="28485"/>
                </a:cubicBezTo>
                <a:cubicBezTo>
                  <a:pt x="364621" y="45577"/>
                  <a:pt x="387409" y="86882"/>
                  <a:pt x="384561" y="122489"/>
                </a:cubicBezTo>
                <a:cubicBezTo>
                  <a:pt x="381713" y="158096"/>
                  <a:pt x="307649" y="242130"/>
                  <a:pt x="307649" y="242130"/>
                </a:cubicBezTo>
              </a:path>
            </a:pathLst>
          </a:cu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19200" y="2971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-</a:t>
            </a:r>
            <a:endParaRPr lang="en-US" dirty="0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733800" y="2209800"/>
          <a:ext cx="1524000" cy="153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emSketch" r:id="rId6" imgW="966240" imgH="972360" progId="ACD.ChemSketch.20">
                  <p:embed/>
                </p:oleObj>
              </mc:Choice>
              <mc:Fallback>
                <p:oleObj name="ChemSketch" r:id="rId6" imgW="966240" imgH="9723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209800"/>
                        <a:ext cx="1524000" cy="1534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343400" y="2590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14800" y="2743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..</a:t>
            </a:r>
            <a:endParaRPr lang="en-US" sz="2400" b="1" dirty="0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3200400" y="1752600"/>
          <a:ext cx="78333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hemSketch" r:id="rId8" imgW="408600" imgH="237600" progId="ACD.ChemSketch.20">
                  <p:embed/>
                </p:oleObj>
              </mc:Choice>
              <mc:Fallback>
                <p:oleObj name="ChemSketch" r:id="rId8" imgW="408600" imgH="23760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752600"/>
                        <a:ext cx="78333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2667000" y="3048000"/>
            <a:ext cx="762000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052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2" name="Freeform 31"/>
          <p:cNvSpPr/>
          <p:nvPr/>
        </p:nvSpPr>
        <p:spPr>
          <a:xfrm>
            <a:off x="4999290" y="2798747"/>
            <a:ext cx="531263" cy="508476"/>
          </a:xfrm>
          <a:custGeom>
            <a:avLst/>
            <a:gdLst>
              <a:gd name="connsiteX0" fmla="*/ 0 w 531263"/>
              <a:gd name="connsiteY0" fmla="*/ 397380 h 508476"/>
              <a:gd name="connsiteX1" fmla="*/ 256374 w 531263"/>
              <a:gd name="connsiteY1" fmla="*/ 499930 h 508476"/>
              <a:gd name="connsiteX2" fmla="*/ 461473 w 531263"/>
              <a:gd name="connsiteY2" fmla="*/ 346105 h 508476"/>
              <a:gd name="connsiteX3" fmla="*/ 512747 w 531263"/>
              <a:gd name="connsiteY3" fmla="*/ 55548 h 508476"/>
              <a:gd name="connsiteX4" fmla="*/ 350377 w 531263"/>
              <a:gd name="connsiteY4" fmla="*/ 12819 h 508476"/>
              <a:gd name="connsiteX5" fmla="*/ 350377 w 531263"/>
              <a:gd name="connsiteY5" fmla="*/ 12819 h 508476"/>
              <a:gd name="connsiteX6" fmla="*/ 350377 w 531263"/>
              <a:gd name="connsiteY6" fmla="*/ 12819 h 50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1263" h="508476">
                <a:moveTo>
                  <a:pt x="0" y="397380"/>
                </a:moveTo>
                <a:cubicBezTo>
                  <a:pt x="89731" y="452928"/>
                  <a:pt x="179462" y="508476"/>
                  <a:pt x="256374" y="499930"/>
                </a:cubicBezTo>
                <a:cubicBezTo>
                  <a:pt x="333286" y="491384"/>
                  <a:pt x="418744" y="420169"/>
                  <a:pt x="461473" y="346105"/>
                </a:cubicBezTo>
                <a:cubicBezTo>
                  <a:pt x="504202" y="272041"/>
                  <a:pt x="531263" y="111096"/>
                  <a:pt x="512747" y="55548"/>
                </a:cubicBezTo>
                <a:cubicBezTo>
                  <a:pt x="494231" y="0"/>
                  <a:pt x="350377" y="12819"/>
                  <a:pt x="350377" y="12819"/>
                </a:cubicBezTo>
                <a:lnTo>
                  <a:pt x="350377" y="12819"/>
                </a:lnTo>
                <a:lnTo>
                  <a:pt x="350377" y="12819"/>
                </a:lnTo>
              </a:path>
            </a:pathLst>
          </a:custGeom>
          <a:ln w="222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238714" y="3119215"/>
            <a:ext cx="247828" cy="165219"/>
          </a:xfrm>
          <a:custGeom>
            <a:avLst/>
            <a:gdLst>
              <a:gd name="connsiteX0" fmla="*/ 0 w 247828"/>
              <a:gd name="connsiteY0" fmla="*/ 0 h 165219"/>
              <a:gd name="connsiteX1" fmla="*/ 111095 w 247828"/>
              <a:gd name="connsiteY1" fmla="*/ 162370 h 165219"/>
              <a:gd name="connsiteX2" fmla="*/ 247828 w 247828"/>
              <a:gd name="connsiteY2" fmla="*/ 17092 h 16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828" h="165219">
                <a:moveTo>
                  <a:pt x="0" y="0"/>
                </a:moveTo>
                <a:cubicBezTo>
                  <a:pt x="34895" y="79760"/>
                  <a:pt x="69790" y="159521"/>
                  <a:pt x="111095" y="162370"/>
                </a:cubicBezTo>
                <a:cubicBezTo>
                  <a:pt x="152400" y="165219"/>
                  <a:pt x="247828" y="17092"/>
                  <a:pt x="247828" y="17092"/>
                </a:cubicBezTo>
              </a:path>
            </a:pathLst>
          </a:custGeom>
          <a:ln w="317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449510" y="2407066"/>
            <a:ext cx="712150" cy="336134"/>
          </a:xfrm>
          <a:custGeom>
            <a:avLst/>
            <a:gdLst>
              <a:gd name="connsiteX0" fmla="*/ 19940 w 712150"/>
              <a:gd name="connsiteY0" fmla="*/ 336134 h 336134"/>
              <a:gd name="connsiteX1" fmla="*/ 62669 w 712150"/>
              <a:gd name="connsiteY1" fmla="*/ 225039 h 336134"/>
              <a:gd name="connsiteX2" fmla="*/ 395955 w 712150"/>
              <a:gd name="connsiteY2" fmla="*/ 11394 h 336134"/>
              <a:gd name="connsiteX3" fmla="*/ 660875 w 712150"/>
              <a:gd name="connsiteY3" fmla="*/ 156672 h 336134"/>
              <a:gd name="connsiteX4" fmla="*/ 703604 w 712150"/>
              <a:gd name="connsiteY4" fmla="*/ 327588 h 336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150" h="336134">
                <a:moveTo>
                  <a:pt x="19940" y="336134"/>
                </a:moveTo>
                <a:cubicBezTo>
                  <a:pt x="9970" y="307648"/>
                  <a:pt x="0" y="279162"/>
                  <a:pt x="62669" y="225039"/>
                </a:cubicBezTo>
                <a:cubicBezTo>
                  <a:pt x="125338" y="170916"/>
                  <a:pt x="296254" y="22788"/>
                  <a:pt x="395955" y="11394"/>
                </a:cubicBezTo>
                <a:cubicBezTo>
                  <a:pt x="495656" y="0"/>
                  <a:pt x="609600" y="103973"/>
                  <a:pt x="660875" y="156672"/>
                </a:cubicBezTo>
                <a:cubicBezTo>
                  <a:pt x="712150" y="209371"/>
                  <a:pt x="703604" y="327588"/>
                  <a:pt x="703604" y="327588"/>
                </a:cubicBezTo>
              </a:path>
            </a:pathLst>
          </a:cu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4267200" y="2971800"/>
            <a:ext cx="381000" cy="228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4838700" y="29337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0600" y="2971800"/>
            <a:ext cx="3048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181600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-</a:t>
            </a:r>
            <a:endParaRPr lang="en-US" dirty="0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6629400" y="1981200"/>
          <a:ext cx="1676400" cy="1704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hemSketch" r:id="rId10" imgW="957240" imgH="972360" progId="ACD.ChemSketch.20">
                  <p:embed/>
                </p:oleObj>
              </mc:Choice>
              <mc:Fallback>
                <p:oleObj name="ChemSketch" r:id="rId10" imgW="957240" imgH="97236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981200"/>
                        <a:ext cx="1676400" cy="17041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/>
          <p:cNvCxnSpPr/>
          <p:nvPr/>
        </p:nvCxnSpPr>
        <p:spPr>
          <a:xfrm>
            <a:off x="5715000" y="2971800"/>
            <a:ext cx="6096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553200" y="5029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…which `stores’  the extra electron on the electronegative O. 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1295400" y="2667000"/>
            <a:ext cx="3048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1257300" y="2705100"/>
            <a:ext cx="381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 animBg="1"/>
      <p:bldP spid="8201" grpId="0" animBg="1"/>
      <p:bldP spid="9" grpId="0"/>
      <p:bldP spid="13" grpId="0"/>
      <p:bldP spid="15" grpId="0" animBg="1"/>
      <p:bldP spid="18" grpId="0" animBg="1"/>
      <p:bldP spid="19" grpId="0" animBg="1"/>
      <p:bldP spid="20" grpId="0"/>
      <p:bldP spid="26" grpId="0"/>
      <p:bldP spid="27" grpId="0"/>
      <p:bldP spid="31" grpId="0"/>
      <p:bldP spid="32" grpId="0" animBg="1"/>
      <p:bldP spid="33" grpId="1" animBg="1"/>
      <p:bldP spid="34" grpId="0" animBg="1"/>
      <p:bldP spid="44" grpId="0"/>
      <p:bldP spid="4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299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Default Design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58</cp:revision>
  <dcterms:created xsi:type="dcterms:W3CDTF">2009-04-23T01:20:21Z</dcterms:created>
  <dcterms:modified xsi:type="dcterms:W3CDTF">2014-04-25T20:51:05Z</dcterms:modified>
</cp:coreProperties>
</file>