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0" r:id="rId2"/>
    <p:sldId id="284" r:id="rId3"/>
    <p:sldId id="285" r:id="rId4"/>
    <p:sldId id="257" r:id="rId5"/>
    <p:sldId id="281" r:id="rId6"/>
    <p:sldId id="267" r:id="rId7"/>
    <p:sldId id="258" r:id="rId8"/>
    <p:sldId id="266" r:id="rId9"/>
    <p:sldId id="282" r:id="rId10"/>
    <p:sldId id="283" r:id="rId11"/>
    <p:sldId id="270" r:id="rId12"/>
    <p:sldId id="261" r:id="rId13"/>
    <p:sldId id="276" r:id="rId14"/>
    <p:sldId id="262" r:id="rId15"/>
    <p:sldId id="263" r:id="rId16"/>
    <p:sldId id="264" r:id="rId17"/>
    <p:sldId id="268" r:id="rId18"/>
    <p:sldId id="269" r:id="rId19"/>
    <p:sldId id="271" r:id="rId20"/>
    <p:sldId id="272" r:id="rId21"/>
    <p:sldId id="273" r:id="rId22"/>
    <p:sldId id="274" r:id="rId23"/>
    <p:sldId id="275" r:id="rId24"/>
    <p:sldId id="278" r:id="rId25"/>
    <p:sldId id="277" r:id="rId26"/>
    <p:sldId id="279" r:id="rId27"/>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57" autoAdjust="0"/>
  </p:normalViewPr>
  <p:slideViewPr>
    <p:cSldViewPr>
      <p:cViewPr varScale="1">
        <p:scale>
          <a:sx n="70" d="100"/>
          <a:sy n="70" d="100"/>
        </p:scale>
        <p:origin x="82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defRPr sz="1200" smtClean="0"/>
            </a:lvl1pPr>
          </a:lstStyle>
          <a:p>
            <a:pPr>
              <a:defRPr/>
            </a:pPr>
            <a:endParaRPr lang="en-US"/>
          </a:p>
        </p:txBody>
      </p:sp>
      <p:sp>
        <p:nvSpPr>
          <p:cNvPr id="7171"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a:defRPr sz="1200" smtClean="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defRPr sz="1200" smtClean="0"/>
            </a:lvl1pPr>
          </a:lstStyle>
          <a:p>
            <a:pPr>
              <a:defRPr/>
            </a:pPr>
            <a:endParaRPr lang="en-US"/>
          </a:p>
        </p:txBody>
      </p:sp>
      <p:sp>
        <p:nvSpPr>
          <p:cNvPr id="7175"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a:defRPr sz="1200" smtClean="0"/>
            </a:lvl1pPr>
          </a:lstStyle>
          <a:p>
            <a:pPr>
              <a:defRPr/>
            </a:pPr>
            <a:fld id="{A57610F4-83E7-4531-BE9E-8EF6E3D5A70B}" type="slidenum">
              <a:rPr lang="en-US"/>
              <a:pPr>
                <a:defRPr/>
              </a:pPr>
              <a:t>‹#›</a:t>
            </a:fld>
            <a:endParaRPr lang="en-US"/>
          </a:p>
        </p:txBody>
      </p:sp>
    </p:spTree>
    <p:extLst>
      <p:ext uri="{BB962C8B-B14F-4D97-AF65-F5344CB8AC3E}">
        <p14:creationId xmlns:p14="http://schemas.microsoft.com/office/powerpoint/2010/main" val="1810099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57610F4-83E7-4531-BE9E-8EF6E3D5A70B}" type="slidenum">
              <a:rPr lang="en-US" smtClean="0"/>
              <a:pPr>
                <a:defRPr/>
              </a:pPr>
              <a:t>7</a:t>
            </a:fld>
            <a:endParaRPr lang="en-US"/>
          </a:p>
        </p:txBody>
      </p:sp>
    </p:spTree>
    <p:extLst>
      <p:ext uri="{BB962C8B-B14F-4D97-AF65-F5344CB8AC3E}">
        <p14:creationId xmlns:p14="http://schemas.microsoft.com/office/powerpoint/2010/main" val="149455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B8D4FB9E-43F6-43B6-8021-05B95FA07EE1}" type="slidenum">
              <a:rPr lang="en-US"/>
              <a:pPr/>
              <a:t>14</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lnSpc>
                <a:spcPct val="80000"/>
              </a:lnSpc>
            </a:pPr>
            <a:endParaRPr lang="pt-BR" sz="800" dirty="0" smtClean="0"/>
          </a:p>
          <a:p>
            <a:pPr eaLnBrk="1" hangingPunct="1">
              <a:lnSpc>
                <a:spcPct val="80000"/>
              </a:lnSpc>
            </a:pPr>
            <a:r>
              <a:rPr lang="pt-BR" sz="800" dirty="0" smtClean="0"/>
              <a:t>  ACD/Labs0328082056  </a:t>
            </a:r>
          </a:p>
          <a:p>
            <a:pPr eaLnBrk="1" hangingPunct="1">
              <a:lnSpc>
                <a:spcPct val="80000"/>
              </a:lnSpc>
            </a:pPr>
            <a:endParaRPr lang="pt-BR" sz="800" dirty="0" smtClean="0"/>
          </a:p>
          <a:p>
            <a:pPr eaLnBrk="1" hangingPunct="1">
              <a:lnSpc>
                <a:spcPct val="80000"/>
              </a:lnSpc>
            </a:pPr>
            <a:r>
              <a:rPr lang="pt-BR" sz="800" dirty="0" smtClean="0"/>
              <a:t> 12 13  0  0  0  0  0  0  0  0  1 V2000</a:t>
            </a:r>
          </a:p>
          <a:p>
            <a:pPr eaLnBrk="1" hangingPunct="1">
              <a:lnSpc>
                <a:spcPct val="80000"/>
              </a:lnSpc>
            </a:pPr>
            <a:r>
              <a:rPr lang="pt-BR" sz="800" dirty="0" smtClean="0"/>
              <a:t>   11.9574   -5.7777    0.0000 C   0  0  0  0  0  0  0  0  0  0  0  0</a:t>
            </a:r>
          </a:p>
          <a:p>
            <a:pPr eaLnBrk="1" hangingPunct="1">
              <a:lnSpc>
                <a:spcPct val="80000"/>
              </a:lnSpc>
            </a:pPr>
            <a:r>
              <a:rPr lang="pt-BR" sz="800" dirty="0" smtClean="0"/>
              <a:t>    9.3215   -5.0714    0.0000 C   0  0  0  0  0  0  0  0  0  0  0  0</a:t>
            </a:r>
          </a:p>
          <a:p>
            <a:pPr eaLnBrk="1" hangingPunct="1">
              <a:lnSpc>
                <a:spcPct val="80000"/>
              </a:lnSpc>
            </a:pPr>
            <a:r>
              <a:rPr lang="pt-BR" sz="800" dirty="0" smtClean="0"/>
              <a:t>   11.2511   -3.1418    0.0000 C   0  0  0  0  0  0  0  0  0  0  0  0</a:t>
            </a:r>
          </a:p>
          <a:p>
            <a:pPr eaLnBrk="1" hangingPunct="1">
              <a:lnSpc>
                <a:spcPct val="80000"/>
              </a:lnSpc>
            </a:pPr>
            <a:r>
              <a:rPr lang="pt-BR" sz="800" dirty="0" smtClean="0"/>
              <a:t>    6.6855   -5.7777    0.0000 C   0  0  0  0  0  0  0  0  0  0  0  0</a:t>
            </a:r>
          </a:p>
          <a:p>
            <a:pPr eaLnBrk="1" hangingPunct="1">
              <a:lnSpc>
                <a:spcPct val="80000"/>
              </a:lnSpc>
            </a:pPr>
            <a:r>
              <a:rPr lang="pt-BR" sz="800" dirty="0" smtClean="0"/>
              <a:t>    5.3211   -8.1411    0.0000 C   0  0  0  0  0  0  0  0  0  0  0  0</a:t>
            </a:r>
          </a:p>
          <a:p>
            <a:pPr eaLnBrk="1" hangingPunct="1">
              <a:lnSpc>
                <a:spcPct val="80000"/>
              </a:lnSpc>
            </a:pPr>
            <a:r>
              <a:rPr lang="pt-BR" sz="800" dirty="0" smtClean="0"/>
              <a:t>    2.9577   -6.7766    0.0000 C   0  0  0  0  0  0  0  0  0  0  0  0</a:t>
            </a:r>
          </a:p>
          <a:p>
            <a:pPr eaLnBrk="1" hangingPunct="1">
              <a:lnSpc>
                <a:spcPct val="80000"/>
              </a:lnSpc>
            </a:pPr>
            <a:r>
              <a:rPr lang="pt-BR" sz="800" dirty="0" smtClean="0"/>
              <a:t>    4.3222   -4.4133    0.0000 C   0  0  0  0  0  0  0  0  0  0  0  0</a:t>
            </a:r>
          </a:p>
          <a:p>
            <a:pPr eaLnBrk="1" hangingPunct="1">
              <a:lnSpc>
                <a:spcPct val="80000"/>
              </a:lnSpc>
            </a:pPr>
            <a:r>
              <a:rPr lang="pt-BR" sz="800" dirty="0" smtClean="0"/>
              <a:t>   11.9574   -0.5058    0.0000 H   0  0  0  0  0  0  0  0  0  0  0  0</a:t>
            </a:r>
          </a:p>
          <a:p>
            <a:pPr eaLnBrk="1" hangingPunct="1">
              <a:lnSpc>
                <a:spcPct val="80000"/>
              </a:lnSpc>
            </a:pPr>
            <a:r>
              <a:rPr lang="pt-BR" sz="800" dirty="0" smtClean="0"/>
              <a:t>   13.8871   -7.7074    0.0000 H   0  0  0  0  0  0  0  0  0  0  0  0</a:t>
            </a:r>
          </a:p>
          <a:p>
            <a:pPr eaLnBrk="1" hangingPunct="1">
              <a:lnSpc>
                <a:spcPct val="80000"/>
              </a:lnSpc>
            </a:pPr>
            <a:r>
              <a:rPr lang="pt-BR" sz="800" dirty="0" smtClean="0"/>
              <a:t>    3.6159   -1.7773    0.0000 H   0  0  0  0  0  0  0  0  0  0  0  0</a:t>
            </a:r>
          </a:p>
          <a:p>
            <a:pPr eaLnBrk="1" hangingPunct="1">
              <a:lnSpc>
                <a:spcPct val="80000"/>
              </a:lnSpc>
            </a:pPr>
            <a:r>
              <a:rPr lang="pt-BR" sz="800" dirty="0" smtClean="0"/>
              <a:t>    0.3218   -7.4829    0.0000 H   0  0  0  0  0  0  0  0  0  0  0  0</a:t>
            </a:r>
          </a:p>
          <a:p>
            <a:pPr eaLnBrk="1" hangingPunct="1">
              <a:lnSpc>
                <a:spcPct val="80000"/>
              </a:lnSpc>
            </a:pPr>
            <a:r>
              <a:rPr lang="pt-BR" sz="800" dirty="0" smtClean="0"/>
              <a:t>    6.0273  -10.7770    0.0000 H   0  0  0  0  0  0  0  0  0  0  0  0</a:t>
            </a:r>
          </a:p>
          <a:p>
            <a:pPr eaLnBrk="1" hangingPunct="1">
              <a:lnSpc>
                <a:spcPct val="80000"/>
              </a:lnSpc>
            </a:pPr>
            <a:r>
              <a:rPr lang="pt-BR" sz="800" dirty="0" smtClean="0"/>
              <a:t>  2  1  2  0  0  0  0</a:t>
            </a:r>
          </a:p>
          <a:p>
            <a:pPr eaLnBrk="1" hangingPunct="1">
              <a:lnSpc>
                <a:spcPct val="80000"/>
              </a:lnSpc>
            </a:pPr>
            <a:r>
              <a:rPr lang="pt-BR" sz="800" dirty="0" smtClean="0"/>
              <a:t>  3  1  1  0  0  0  0</a:t>
            </a:r>
          </a:p>
          <a:p>
            <a:pPr eaLnBrk="1" hangingPunct="1">
              <a:lnSpc>
                <a:spcPct val="80000"/>
              </a:lnSpc>
            </a:pPr>
            <a:r>
              <a:rPr lang="pt-BR" sz="800" dirty="0" smtClean="0"/>
              <a:t>  2  3  1  0  0  0  0</a:t>
            </a:r>
          </a:p>
          <a:p>
            <a:pPr eaLnBrk="1" hangingPunct="1">
              <a:lnSpc>
                <a:spcPct val="80000"/>
              </a:lnSpc>
            </a:pPr>
            <a:r>
              <a:rPr lang="pt-BR" sz="800" dirty="0" smtClean="0"/>
              <a:t>  4  2  1  0  0  0  0</a:t>
            </a:r>
          </a:p>
          <a:p>
            <a:pPr eaLnBrk="1" hangingPunct="1">
              <a:lnSpc>
                <a:spcPct val="80000"/>
              </a:lnSpc>
            </a:pPr>
            <a:r>
              <a:rPr lang="pt-BR" sz="800" dirty="0" smtClean="0"/>
              <a:t>  5  4  2  0  0  0  0</a:t>
            </a:r>
          </a:p>
          <a:p>
            <a:pPr eaLnBrk="1" hangingPunct="1">
              <a:lnSpc>
                <a:spcPct val="80000"/>
              </a:lnSpc>
            </a:pPr>
            <a:r>
              <a:rPr lang="pt-BR" sz="800" dirty="0" smtClean="0"/>
              <a:t>  6  5  1  0  0  0  0</a:t>
            </a:r>
          </a:p>
          <a:p>
            <a:pPr eaLnBrk="1" hangingPunct="1">
              <a:lnSpc>
                <a:spcPct val="80000"/>
              </a:lnSpc>
            </a:pPr>
            <a:r>
              <a:rPr lang="pt-BR" sz="800" dirty="0" smtClean="0"/>
              <a:t>  7  6  2  0  0  0  0</a:t>
            </a:r>
          </a:p>
          <a:p>
            <a:pPr eaLnBrk="1" hangingPunct="1">
              <a:lnSpc>
                <a:spcPct val="80000"/>
              </a:lnSpc>
            </a:pPr>
            <a:r>
              <a:rPr lang="pt-BR" sz="800" dirty="0" smtClean="0"/>
              <a:t>  4  7  1  0  0  0  0</a:t>
            </a:r>
          </a:p>
          <a:p>
            <a:pPr eaLnBrk="1" hangingPunct="1">
              <a:lnSpc>
                <a:spcPct val="80000"/>
              </a:lnSpc>
            </a:pPr>
            <a:r>
              <a:rPr lang="pt-BR" sz="800" dirty="0" smtClean="0"/>
              <a:t>  8  3  1  0  0  0  0</a:t>
            </a:r>
          </a:p>
          <a:p>
            <a:pPr eaLnBrk="1" hangingPunct="1">
              <a:lnSpc>
                <a:spcPct val="80000"/>
              </a:lnSpc>
            </a:pPr>
            <a:r>
              <a:rPr lang="pt-BR" sz="800" dirty="0" smtClean="0"/>
              <a:t>  9  1  1  0  0  0  0</a:t>
            </a:r>
          </a:p>
          <a:p>
            <a:pPr eaLnBrk="1" hangingPunct="1">
              <a:lnSpc>
                <a:spcPct val="80000"/>
              </a:lnSpc>
            </a:pPr>
            <a:r>
              <a:rPr lang="pt-BR" sz="800" dirty="0" smtClean="0"/>
              <a:t> 10  7  1  0  0  0  0</a:t>
            </a:r>
          </a:p>
          <a:p>
            <a:pPr eaLnBrk="1" hangingPunct="1">
              <a:lnSpc>
                <a:spcPct val="80000"/>
              </a:lnSpc>
            </a:pPr>
            <a:r>
              <a:rPr lang="pt-BR" sz="800" dirty="0" smtClean="0"/>
              <a:t> 11  6  1  0  0  0  0</a:t>
            </a:r>
          </a:p>
          <a:p>
            <a:pPr eaLnBrk="1" hangingPunct="1">
              <a:lnSpc>
                <a:spcPct val="80000"/>
              </a:lnSpc>
            </a:pPr>
            <a:r>
              <a:rPr lang="pt-BR" sz="800" dirty="0" smtClean="0"/>
              <a:t> 12  5  1  0  0  0  0</a:t>
            </a:r>
          </a:p>
          <a:p>
            <a:pPr eaLnBrk="1" hangingPunct="1">
              <a:lnSpc>
                <a:spcPct val="80000"/>
              </a:lnSpc>
            </a:pPr>
            <a:r>
              <a:rPr lang="pt-BR" sz="800" dirty="0" smtClean="0"/>
              <a:t>M  END</a:t>
            </a:r>
          </a:p>
          <a:p>
            <a:pPr eaLnBrk="1" hangingPunct="1">
              <a:lnSpc>
                <a:spcPct val="80000"/>
              </a:lnSpc>
            </a:pPr>
            <a:endParaRPr lang="en-US" sz="800" dirty="0" smtClean="0"/>
          </a:p>
        </p:txBody>
      </p:sp>
    </p:spTree>
    <p:extLst>
      <p:ext uri="{BB962C8B-B14F-4D97-AF65-F5344CB8AC3E}">
        <p14:creationId xmlns:p14="http://schemas.microsoft.com/office/powerpoint/2010/main" val="24365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eaLnBrk="1" hangingPunct="1"/>
            <a:endParaRPr lang="en-US" smtClean="0"/>
          </a:p>
        </p:txBody>
      </p:sp>
      <p:sp>
        <p:nvSpPr>
          <p:cNvPr id="14340" name="Slide Number Placeholder 3"/>
          <p:cNvSpPr>
            <a:spLocks noGrp="1"/>
          </p:cNvSpPr>
          <p:nvPr>
            <p:ph type="sldNum" sz="quarter" idx="5"/>
          </p:nvPr>
        </p:nvSpPr>
        <p:spPr>
          <a:noFill/>
        </p:spPr>
        <p:txBody>
          <a:bodyPr/>
          <a:lstStyle/>
          <a:p>
            <a:fld id="{F0308858-ED4D-4198-90B6-F569C023D52D}" type="slidenum">
              <a:rPr lang="en-US"/>
              <a:pPr/>
              <a:t>17</a:t>
            </a:fld>
            <a:endParaRPr lang="en-US"/>
          </a:p>
        </p:txBody>
      </p:sp>
    </p:spTree>
    <p:extLst>
      <p:ext uri="{BB962C8B-B14F-4D97-AF65-F5344CB8AC3E}">
        <p14:creationId xmlns:p14="http://schemas.microsoft.com/office/powerpoint/2010/main" val="409497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57610F4-83E7-4531-BE9E-8EF6E3D5A70B}" type="slidenum">
              <a:rPr lang="en-US" smtClean="0"/>
              <a:pPr>
                <a:defRPr/>
              </a:pPr>
              <a:t>18</a:t>
            </a:fld>
            <a:endParaRPr lang="en-US"/>
          </a:p>
        </p:txBody>
      </p:sp>
    </p:spTree>
    <p:extLst>
      <p:ext uri="{BB962C8B-B14F-4D97-AF65-F5344CB8AC3E}">
        <p14:creationId xmlns:p14="http://schemas.microsoft.com/office/powerpoint/2010/main" val="194091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57610F4-83E7-4531-BE9E-8EF6E3D5A70B}" type="slidenum">
              <a:rPr lang="en-US" smtClean="0"/>
              <a:pPr>
                <a:defRPr/>
              </a:pPr>
              <a:t>23</a:t>
            </a:fld>
            <a:endParaRPr lang="en-US"/>
          </a:p>
        </p:txBody>
      </p:sp>
    </p:spTree>
    <p:extLst>
      <p:ext uri="{BB962C8B-B14F-4D97-AF65-F5344CB8AC3E}">
        <p14:creationId xmlns:p14="http://schemas.microsoft.com/office/powerpoint/2010/main" val="243902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F2BB9D-C18B-46EC-8031-F1B987D365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8D90C8-84EC-4196-B180-3BCBC8E277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A963B2-0AF3-4281-949C-AE739A0B34F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0A0704-37F7-447F-8C0D-1614BA51F1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B7B77C-B7CA-4A28-9606-ABAE2D5D1EC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0134DC-5405-4C5B-B1D4-6CD266FE26F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26954DE-B55B-4DA6-A410-1F0268EBD71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9483A8-278D-4354-9D10-0A15041B370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8C6B97-6C7E-44B4-9998-80E763422AC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DCA4CE-8E97-459B-8AC2-83C88604AF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EA7642-D792-41C9-BA6B-AB5BD79B511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E9A3300-233E-4817-80DF-084C208CBB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9.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24.wmf"/><Relationship Id="rId4" Type="http://schemas.openxmlformats.org/officeDocument/2006/relationships/oleObject" Target="../embeddings/oleObject9.bin"/><Relationship Id="rId9" Type="http://schemas.openxmlformats.org/officeDocument/2006/relationships/image" Target="../media/image26.wmf"/></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3.xml"/><Relationship Id="rId7" Type="http://schemas.openxmlformats.org/officeDocument/2006/relationships/image" Target="../media/image28.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27.wmf"/><Relationship Id="rId4" Type="http://schemas.openxmlformats.org/officeDocument/2006/relationships/oleObject" Target="../embeddings/oleObject12.bin"/><Relationship Id="rId9" Type="http://schemas.openxmlformats.org/officeDocument/2006/relationships/image" Target="../media/image29.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4.xml"/><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30.wmf"/><Relationship Id="rId4" Type="http://schemas.openxmlformats.org/officeDocument/2006/relationships/oleObject" Target="../embeddings/oleObject15.bin"/><Relationship Id="rId9" Type="http://schemas.openxmlformats.org/officeDocument/2006/relationships/image" Target="../media/image32.wmf"/></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40.jpeg"/><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9.bin"/><Relationship Id="rId11" Type="http://schemas.openxmlformats.org/officeDocument/2006/relationships/oleObject" Target="../embeddings/oleObject22.bin"/><Relationship Id="rId5" Type="http://schemas.openxmlformats.org/officeDocument/2006/relationships/image" Target="../media/image37.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39.wmf"/></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ogle.com/url?sa=i&amp;rct=j&amp;q=&amp;esrc=s&amp;frm=1&amp;source=images&amp;cd=&amp;cad=rja&amp;uact=8&amp;ved=0CAcQjRw&amp;url=http://www.theguardian.com/science/2013/jul/07/prehistoric-horse-dna-genome-sequence&amp;ei=HsIQVc3eNcaHsQT6xICIDA&amp;bvm=bv.89184060,d.cWc&amp;psig=AFQjCNFiDAQwOUqOVh1mULLHgsuijgEI1g&amp;ust=1427248025925752"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m/url?sa=i&amp;rct=j&amp;q=&amp;esrc=s&amp;frm=1&amp;source=images&amp;cd=&amp;cad=rja&amp;uact=8&amp;ved=0CAcQjRw&amp;url=http://cen.acs.org/articles/92/web/2014/04/Scientists-Uncover-New-Brominated-Flame.html&amp;ei=8MAQVcvQO_SRsQS_ioGICg&amp;psig=AFQjCNGEEZztoMJPOf4SdfgUxbB8MSPOmQ&amp;ust=1427247572653559" TargetMode="Externa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hyperlink" Target="http://www.google.com/url?sa=i&amp;rct=j&amp;q=&amp;esrc=s&amp;frm=1&amp;source=images&amp;cd=&amp;ved=0CAcQjRw&amp;url=http://en.wikipedia.org/wiki/Fire-safe_polymers&amp;ei=GsEQVe_1Nff8sASH8ILQCg&amp;psig=AFQjCNGEEZztoMJPOf4SdfgUxbB8MSPOmQ&amp;ust=1427247572653559"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2.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4084" y="2819400"/>
            <a:ext cx="5384800" cy="4038600"/>
          </a:xfrm>
          <a:prstGeom prst="rect">
            <a:avLst/>
          </a:prstGeom>
        </p:spPr>
      </p:pic>
      <p:sp>
        <p:nvSpPr>
          <p:cNvPr id="10" name="TextBox 9"/>
          <p:cNvSpPr txBox="1"/>
          <p:nvPr/>
        </p:nvSpPr>
        <p:spPr>
          <a:xfrm>
            <a:off x="22746" y="284708"/>
            <a:ext cx="9121254" cy="1938992"/>
          </a:xfrm>
          <a:prstGeom prst="rect">
            <a:avLst/>
          </a:prstGeom>
          <a:noFill/>
        </p:spPr>
        <p:txBody>
          <a:bodyPr wrap="square" rtlCol="0">
            <a:spAutoFit/>
          </a:bodyPr>
          <a:lstStyle/>
          <a:p>
            <a:r>
              <a:rPr lang="en-US" sz="6000" dirty="0" smtClean="0"/>
              <a:t>The curious case of C</a:t>
            </a:r>
            <a:r>
              <a:rPr lang="en-US" sz="6000" baseline="-25000" dirty="0" smtClean="0"/>
              <a:t>6</a:t>
            </a:r>
            <a:r>
              <a:rPr lang="en-US" sz="6000" dirty="0" smtClean="0"/>
              <a:t>H</a:t>
            </a:r>
            <a:r>
              <a:rPr lang="en-US" sz="6000" baseline="-25000" dirty="0" smtClean="0"/>
              <a:t>6</a:t>
            </a:r>
          </a:p>
          <a:p>
            <a:r>
              <a:rPr lang="en-US" sz="6000" dirty="0" smtClean="0"/>
              <a:t>           (Chapter 15)</a:t>
            </a:r>
            <a:endParaRPr lang="en-US" sz="6000" baseline="-25000" dirty="0"/>
          </a:p>
        </p:txBody>
      </p:sp>
      <p:sp>
        <p:nvSpPr>
          <p:cNvPr id="11" name="TextBox 10"/>
          <p:cNvSpPr txBox="1"/>
          <p:nvPr/>
        </p:nvSpPr>
        <p:spPr>
          <a:xfrm>
            <a:off x="1066800" y="2151685"/>
            <a:ext cx="7696200" cy="707886"/>
          </a:xfrm>
          <a:prstGeom prst="rect">
            <a:avLst/>
          </a:prstGeom>
          <a:noFill/>
        </p:spPr>
        <p:txBody>
          <a:bodyPr wrap="square" rtlCol="0">
            <a:spAutoFit/>
          </a:bodyPr>
          <a:lstStyle/>
          <a:p>
            <a:r>
              <a:rPr lang="en-US" sz="4000" dirty="0" smtClean="0"/>
              <a:t>“</a:t>
            </a:r>
            <a:r>
              <a:rPr lang="en-US" sz="4000" b="1" dirty="0" smtClean="0">
                <a:latin typeface="AR JULIAN" panose="02000000000000000000" pitchFamily="2" charset="0"/>
              </a:rPr>
              <a:t>Benzene weirds me out, </a:t>
            </a:r>
            <a:r>
              <a:rPr lang="en-US" sz="3200" b="1" dirty="0" smtClean="0">
                <a:latin typeface="AR JULIAN" panose="02000000000000000000" pitchFamily="2" charset="0"/>
              </a:rPr>
              <a:t>MAN</a:t>
            </a:r>
            <a:r>
              <a:rPr lang="en-US" sz="4000" b="1" dirty="0" smtClean="0">
                <a:latin typeface="AR JULIAN" panose="02000000000000000000" pitchFamily="2" charset="0"/>
              </a:rPr>
              <a:t> !”</a:t>
            </a:r>
            <a:endParaRPr lang="en-US" sz="4000" b="1" dirty="0">
              <a:latin typeface="AR JULIAN" panose="02000000000000000000" pitchFamily="2" charset="0"/>
            </a:endParaRPr>
          </a:p>
        </p:txBody>
      </p:sp>
    </p:spTree>
    <p:extLst>
      <p:ext uri="{BB962C8B-B14F-4D97-AF65-F5344CB8AC3E}">
        <p14:creationId xmlns:p14="http://schemas.microsoft.com/office/powerpoint/2010/main" val="751545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458200" cy="3046988"/>
          </a:xfrm>
          <a:prstGeom prst="rect">
            <a:avLst/>
          </a:prstGeom>
          <a:noFill/>
        </p:spPr>
        <p:txBody>
          <a:bodyPr wrap="square" rtlCol="0">
            <a:spAutoFit/>
          </a:bodyPr>
          <a:lstStyle/>
          <a:p>
            <a:r>
              <a:rPr lang="en-US" sz="3200" dirty="0" smtClean="0"/>
              <a:t>Key feature of aromatic compounds like benzene is it’s extraordinary lack of reactivity despite the presence of 3 double bonds.</a:t>
            </a:r>
          </a:p>
          <a:p>
            <a:r>
              <a:rPr lang="en-US" sz="3200" dirty="0" err="1" smtClean="0">
                <a:solidFill>
                  <a:srgbClr val="FF0000"/>
                </a:solidFill>
              </a:rPr>
              <a:t>Aromaticity</a:t>
            </a:r>
            <a:r>
              <a:rPr lang="en-US" sz="3200" dirty="0" smtClean="0">
                <a:solidFill>
                  <a:srgbClr val="FF0000"/>
                </a:solidFill>
              </a:rPr>
              <a:t> as a property is defined as an extreme resistance to reaction. It’s akin to attempting to walk a stubborn cat….</a:t>
            </a:r>
            <a:endParaRPr lang="en-US" sz="3200" dirty="0">
              <a:solidFill>
                <a:srgbClr val="FF0000"/>
              </a:solidFill>
            </a:endParaRPr>
          </a:p>
        </p:txBody>
      </p:sp>
      <p:pic>
        <p:nvPicPr>
          <p:cNvPr id="32770" name="Picture 2" descr="Image result for stubborn cat"/>
          <p:cNvPicPr>
            <a:picLocks noChangeAspect="1" noChangeArrowheads="1"/>
          </p:cNvPicPr>
          <p:nvPr/>
        </p:nvPicPr>
        <p:blipFill>
          <a:blip r:embed="rId2" cstate="print"/>
          <a:srcRect/>
          <a:stretch>
            <a:fillRect/>
          </a:stretch>
        </p:blipFill>
        <p:spPr bwMode="auto">
          <a:xfrm>
            <a:off x="1905000" y="3276012"/>
            <a:ext cx="4800600" cy="35819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dissolve">
                                      <p:cBhvr>
                                        <p:cTn id="12"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0" y="1295400"/>
            <a:ext cx="8512267" cy="31085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1) 	</a:t>
            </a: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strict planarity</a:t>
            </a:r>
            <a:r>
              <a:rPr kumimoji="0" lang="en-US" sz="2800" b="1"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2) 	alternate double/single bonds </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3) 	4n +2 </a:t>
            </a:r>
            <a:r>
              <a:rPr kumimoji="0" lang="en-US" sz="2800" b="1" i="0" u="none" strike="noStrike" cap="none" normalizeH="0" baseline="0" dirty="0" smtClean="0">
                <a:ln>
                  <a:noFill/>
                </a:ln>
                <a:solidFill>
                  <a:schemeClr val="tx1"/>
                </a:solidFill>
                <a:effectLst/>
                <a:latin typeface="Arial" pitchFamily="34" charset="0"/>
                <a:ea typeface="Times New Roman" pitchFamily="18" charset="0"/>
                <a:sym typeface="Symbol" pitchFamily="18" charset="2"/>
              </a:rPr>
              <a:t></a:t>
            </a: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electrons perpendicular to the</a:t>
            </a:r>
          </a:p>
          <a:p>
            <a:pPr marL="0" marR="0" lvl="0" indent="0" algn="l" defTabSz="914400" rtl="0" eaLnBrk="0" fontAlgn="base" latinLnBrk="0" hangingPunct="0">
              <a:lnSpc>
                <a:spcPct val="100000"/>
              </a:lnSpc>
              <a:spcBef>
                <a:spcPct val="0"/>
              </a:spcBef>
              <a:spcAft>
                <a:spcPct val="0"/>
              </a:spcAft>
              <a:buClrTx/>
              <a:buSzTx/>
              <a:buFontTx/>
              <a:buNone/>
              <a:tabLst/>
            </a:pPr>
            <a:r>
              <a:rPr lang="en-US" sz="2800" b="1" dirty="0" smtClean="0">
                <a:latin typeface="Arial" pitchFamily="34" charset="0"/>
                <a:ea typeface="Times New Roman" pitchFamily="18" charset="0"/>
                <a:cs typeface="Times New Roman" pitchFamily="18" charset="0"/>
                <a:sym typeface="Symbol" pitchFamily="18" charset="2"/>
              </a:rPr>
              <a:t>		</a:t>
            </a: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sym typeface="Symbol" pitchFamily="18" charset="2"/>
              </a:rPr>
              <a:t> plane (n=0,1,2...)</a:t>
            </a:r>
            <a:endParaRPr kumimoji="0" lang="en-US" sz="2800" b="0" i="0" u="none" strike="noStrike" cap="none" normalizeH="0" baseline="0" dirty="0" smtClean="0">
              <a:ln>
                <a:noFill/>
              </a:ln>
              <a:solidFill>
                <a:schemeClr val="tx1"/>
              </a:solidFill>
              <a:effectLst/>
              <a:latin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30000" dirty="0" smtClean="0">
                <a:ln>
                  <a:noFill/>
                </a:ln>
                <a:solidFill>
                  <a:schemeClr val="tx1"/>
                </a:solidFill>
                <a:effectLst/>
                <a:latin typeface="Arial" pitchFamily="34" charset="0"/>
                <a:ea typeface="Times New Roman" pitchFamily="18" charset="0"/>
                <a:sym typeface="Symbol" pitchFamily="18" charset="2"/>
              </a:rPr>
              <a:t>		1</a:t>
            </a:r>
            <a:r>
              <a:rPr kumimoji="0" lang="en-US" sz="2800" b="0" i="0" u="none" strike="noStrike" cap="none" normalizeH="0" baseline="0" dirty="0" smtClean="0">
                <a:ln>
                  <a:noFill/>
                </a:ln>
                <a:solidFill>
                  <a:schemeClr val="tx1"/>
                </a:solidFill>
                <a:effectLst/>
                <a:latin typeface="Arial" pitchFamily="34" charset="0"/>
                <a:ea typeface="Times New Roman" pitchFamily="18" charset="0"/>
                <a:sym typeface="Symbol" pitchFamily="18" charset="2"/>
              </a:rPr>
              <a:t>essentially restricts aromatics to rings</a:t>
            </a:r>
            <a:endParaRPr kumimoji="0" lang="en-US" sz="2800" b="1" i="0" u="none" strike="noStrike" cap="none" normalizeH="0" baseline="0" dirty="0" smtClean="0">
              <a:ln>
                <a:noFill/>
              </a:ln>
              <a:solidFill>
                <a:schemeClr val="tx1"/>
              </a:solidFill>
              <a:effectLst/>
              <a:latin typeface="Arial" pitchFamily="34" charset="0"/>
              <a:ea typeface="Times New Roman" pitchFamily="18" charset="0"/>
              <a:sym typeface="Symbol" pitchFamily="18" charset="2"/>
            </a:endParaRPr>
          </a:p>
        </p:txBody>
      </p:sp>
      <p:sp>
        <p:nvSpPr>
          <p:cNvPr id="5" name="TextBox 4"/>
          <p:cNvSpPr txBox="1"/>
          <p:nvPr/>
        </p:nvSpPr>
        <p:spPr>
          <a:xfrm>
            <a:off x="0" y="685800"/>
            <a:ext cx="9144000" cy="584775"/>
          </a:xfrm>
          <a:prstGeom prst="rect">
            <a:avLst/>
          </a:prstGeom>
          <a:noFill/>
        </p:spPr>
        <p:txBody>
          <a:bodyPr wrap="square" rtlCol="0">
            <a:spAutoFit/>
          </a:bodyPr>
          <a:lstStyle/>
          <a:p>
            <a:r>
              <a:rPr lang="en-US" sz="3200" dirty="0" smtClean="0">
                <a:solidFill>
                  <a:srgbClr val="FF0000"/>
                </a:solidFill>
              </a:rPr>
              <a:t>Criteria for appearance of aromatic behavior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dissolve">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651">
                                            <p:txEl>
                                              <p:pRg st="6" end="6"/>
                                            </p:txEl>
                                          </p:spTgt>
                                        </p:tgtEl>
                                        <p:attrNameLst>
                                          <p:attrName>style.visibility</p:attrName>
                                        </p:attrNameLst>
                                      </p:cBhvr>
                                      <p:to>
                                        <p:strVal val="visible"/>
                                      </p:to>
                                    </p:set>
                                    <p:animEffect transition="in" filter="dissolve">
                                      <p:cBhvr>
                                        <p:cTn id="12" dur="500"/>
                                        <p:tgtEl>
                                          <p:spTgt spid="27651">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dissolve">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dissolve">
                                      <p:cBhvr>
                                        <p:cTn id="22" dur="500"/>
                                        <p:tgtEl>
                                          <p:spTgt spid="27651">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27651">
                                            <p:txEl>
                                              <p:pRg st="5" end="5"/>
                                            </p:txEl>
                                          </p:spTgt>
                                        </p:tgtEl>
                                        <p:attrNameLst>
                                          <p:attrName>style.visibility</p:attrName>
                                        </p:attrNameLst>
                                      </p:cBhvr>
                                      <p:to>
                                        <p:strVal val="visible"/>
                                      </p:to>
                                    </p:set>
                                    <p:animEffect transition="in" filter="dissolve">
                                      <p:cBhvr>
                                        <p:cTn id="25"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6" name="Object 4"/>
          <p:cNvGraphicFramePr>
            <a:graphicFrameLocks noChangeAspect="1"/>
          </p:cNvGraphicFramePr>
          <p:nvPr/>
        </p:nvGraphicFramePr>
        <p:xfrm>
          <a:off x="1066800" y="990600"/>
          <a:ext cx="2438400" cy="1900238"/>
        </p:xfrm>
        <a:graphic>
          <a:graphicData uri="http://schemas.openxmlformats.org/presentationml/2006/ole">
            <mc:AlternateContent xmlns:mc="http://schemas.openxmlformats.org/markup-compatibility/2006">
              <mc:Choice xmlns:v="urn:schemas-microsoft-com:vml" Requires="v">
                <p:oleObj spid="_x0000_s3149" name="ChemSketch" r:id="rId3" imgW="1639824" imgH="1277112" progId="ACD.ChemSketch.20">
                  <p:embed/>
                </p:oleObj>
              </mc:Choice>
              <mc:Fallback>
                <p:oleObj name="ChemSketch" r:id="rId3" imgW="1639824" imgH="1277112" progId="ACD.ChemSketch.20">
                  <p:embed/>
                  <p:pic>
                    <p:nvPicPr>
                      <p:cNvPr id="0"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990600"/>
                        <a:ext cx="2438400"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4876800" y="1485900"/>
          <a:ext cx="2849563" cy="1425575"/>
        </p:xfrm>
        <a:graphic>
          <a:graphicData uri="http://schemas.openxmlformats.org/presentationml/2006/ole">
            <mc:AlternateContent xmlns:mc="http://schemas.openxmlformats.org/markup-compatibility/2006">
              <mc:Choice xmlns:v="urn:schemas-microsoft-com:vml" Requires="v">
                <p:oleObj spid="_x0000_s3150" name="ChemSketch" r:id="rId5" imgW="2011680" imgH="1005840" progId="ACD.ChemSketch.20">
                  <p:embed/>
                </p:oleObj>
              </mc:Choice>
              <mc:Fallback>
                <p:oleObj name="ChemSketch" r:id="rId5" imgW="2011680" imgH="1005840" progId="ACD.ChemSketch.20">
                  <p:embed/>
                  <p:pic>
                    <p:nvPicPr>
                      <p:cNvPr id="0" name="Picture 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485900"/>
                        <a:ext cx="2849563"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2" name="Freeform 10"/>
          <p:cNvSpPr>
            <a:spLocks/>
          </p:cNvSpPr>
          <p:nvPr/>
        </p:nvSpPr>
        <p:spPr bwMode="auto">
          <a:xfrm>
            <a:off x="1905000" y="1155700"/>
            <a:ext cx="1143000" cy="1511300"/>
          </a:xfrm>
          <a:custGeom>
            <a:avLst/>
            <a:gdLst>
              <a:gd name="T0" fmla="*/ 336 w 720"/>
              <a:gd name="T1" fmla="*/ 952 h 952"/>
              <a:gd name="T2" fmla="*/ 672 w 720"/>
              <a:gd name="T3" fmla="*/ 760 h 952"/>
              <a:gd name="T4" fmla="*/ 624 w 720"/>
              <a:gd name="T5" fmla="*/ 376 h 952"/>
              <a:gd name="T6" fmla="*/ 144 w 720"/>
              <a:gd name="T7" fmla="*/ 40 h 952"/>
              <a:gd name="T8" fmla="*/ 0 w 720"/>
              <a:gd name="T9" fmla="*/ 136 h 952"/>
              <a:gd name="T10" fmla="*/ 0 60000 65536"/>
              <a:gd name="T11" fmla="*/ 0 60000 65536"/>
              <a:gd name="T12" fmla="*/ 0 60000 65536"/>
              <a:gd name="T13" fmla="*/ 0 60000 65536"/>
              <a:gd name="T14" fmla="*/ 0 60000 65536"/>
              <a:gd name="T15" fmla="*/ 0 w 720"/>
              <a:gd name="T16" fmla="*/ 0 h 952"/>
              <a:gd name="T17" fmla="*/ 720 w 720"/>
              <a:gd name="T18" fmla="*/ 952 h 952"/>
            </a:gdLst>
            <a:ahLst/>
            <a:cxnLst>
              <a:cxn ang="T10">
                <a:pos x="T0" y="T1"/>
              </a:cxn>
              <a:cxn ang="T11">
                <a:pos x="T2" y="T3"/>
              </a:cxn>
              <a:cxn ang="T12">
                <a:pos x="T4" y="T5"/>
              </a:cxn>
              <a:cxn ang="T13">
                <a:pos x="T6" y="T7"/>
              </a:cxn>
              <a:cxn ang="T14">
                <a:pos x="T8" y="T9"/>
              </a:cxn>
            </a:cxnLst>
            <a:rect l="T15" t="T16" r="T17" b="T18"/>
            <a:pathLst>
              <a:path w="720" h="952">
                <a:moveTo>
                  <a:pt x="336" y="952"/>
                </a:moveTo>
                <a:cubicBezTo>
                  <a:pt x="480" y="904"/>
                  <a:pt x="624" y="856"/>
                  <a:pt x="672" y="760"/>
                </a:cubicBezTo>
                <a:cubicBezTo>
                  <a:pt x="720" y="664"/>
                  <a:pt x="712" y="496"/>
                  <a:pt x="624" y="376"/>
                </a:cubicBezTo>
                <a:cubicBezTo>
                  <a:pt x="536" y="256"/>
                  <a:pt x="248" y="80"/>
                  <a:pt x="144" y="40"/>
                </a:cubicBezTo>
                <a:cubicBezTo>
                  <a:pt x="40" y="0"/>
                  <a:pt x="24" y="120"/>
                  <a:pt x="0" y="136"/>
                </a:cubicBezTo>
              </a:path>
            </a:pathLst>
          </a:custGeom>
          <a:noFill/>
          <a:ln w="22225">
            <a:solidFill>
              <a:srgbClr val="FF0000"/>
            </a:solidFill>
            <a:round/>
            <a:headEnd/>
            <a:tailEnd type="triangle" w="med" len="med"/>
          </a:ln>
        </p:spPr>
        <p:txBody>
          <a:bodyPr/>
          <a:lstStyle/>
          <a:p>
            <a:endParaRPr lang="en-US"/>
          </a:p>
        </p:txBody>
      </p:sp>
      <p:sp>
        <p:nvSpPr>
          <p:cNvPr id="8203" name="Line 11"/>
          <p:cNvSpPr>
            <a:spLocks noChangeShapeType="1"/>
          </p:cNvSpPr>
          <p:nvPr/>
        </p:nvSpPr>
        <p:spPr bwMode="auto">
          <a:xfrm>
            <a:off x="1219200" y="2590800"/>
            <a:ext cx="762000" cy="0"/>
          </a:xfrm>
          <a:prstGeom prst="line">
            <a:avLst/>
          </a:prstGeom>
          <a:noFill/>
          <a:ln w="38100">
            <a:solidFill>
              <a:srgbClr val="000080"/>
            </a:solidFill>
            <a:round/>
            <a:headEnd/>
            <a:tailEnd type="triangle" w="med" len="med"/>
          </a:ln>
        </p:spPr>
        <p:txBody>
          <a:bodyPr/>
          <a:lstStyle/>
          <a:p>
            <a:endParaRPr lang="en-US"/>
          </a:p>
        </p:txBody>
      </p:sp>
      <p:sp>
        <p:nvSpPr>
          <p:cNvPr id="8204" name="Line 12"/>
          <p:cNvSpPr>
            <a:spLocks noChangeShapeType="1"/>
          </p:cNvSpPr>
          <p:nvPr/>
        </p:nvSpPr>
        <p:spPr bwMode="auto">
          <a:xfrm flipV="1">
            <a:off x="2133600" y="2133600"/>
            <a:ext cx="533400" cy="457200"/>
          </a:xfrm>
          <a:prstGeom prst="line">
            <a:avLst/>
          </a:prstGeom>
          <a:noFill/>
          <a:ln w="28575">
            <a:solidFill>
              <a:schemeClr val="accent2"/>
            </a:solidFill>
            <a:round/>
            <a:headEnd/>
            <a:tailEnd type="triangle" w="med" len="med"/>
          </a:ln>
        </p:spPr>
        <p:txBody>
          <a:bodyPr/>
          <a:lstStyle/>
          <a:p>
            <a:endParaRPr lang="en-US"/>
          </a:p>
        </p:txBody>
      </p:sp>
      <p:sp>
        <p:nvSpPr>
          <p:cNvPr id="8205" name="Line 13"/>
          <p:cNvSpPr>
            <a:spLocks noChangeShapeType="1"/>
          </p:cNvSpPr>
          <p:nvPr/>
        </p:nvSpPr>
        <p:spPr bwMode="auto">
          <a:xfrm>
            <a:off x="2743200" y="2133600"/>
            <a:ext cx="609600" cy="0"/>
          </a:xfrm>
          <a:prstGeom prst="line">
            <a:avLst/>
          </a:prstGeom>
          <a:noFill/>
          <a:ln w="38100">
            <a:solidFill>
              <a:srgbClr val="003366"/>
            </a:solidFill>
            <a:round/>
            <a:headEnd/>
            <a:tailEnd type="triangle" w="med" len="med"/>
          </a:ln>
        </p:spPr>
        <p:txBody>
          <a:bodyPr/>
          <a:lstStyle/>
          <a:p>
            <a:endParaRPr lang="en-US"/>
          </a:p>
        </p:txBody>
      </p:sp>
      <p:sp>
        <p:nvSpPr>
          <p:cNvPr id="8206" name="Line 14"/>
          <p:cNvSpPr>
            <a:spLocks noChangeShapeType="1"/>
          </p:cNvSpPr>
          <p:nvPr/>
        </p:nvSpPr>
        <p:spPr bwMode="auto">
          <a:xfrm>
            <a:off x="5181600" y="2590800"/>
            <a:ext cx="685800" cy="0"/>
          </a:xfrm>
          <a:prstGeom prst="line">
            <a:avLst/>
          </a:prstGeom>
          <a:noFill/>
          <a:ln w="38100">
            <a:solidFill>
              <a:srgbClr val="000080"/>
            </a:solidFill>
            <a:round/>
            <a:headEnd/>
            <a:tailEnd type="triangle" w="med" len="med"/>
          </a:ln>
        </p:spPr>
        <p:txBody>
          <a:bodyPr/>
          <a:lstStyle/>
          <a:p>
            <a:endParaRPr lang="en-US"/>
          </a:p>
        </p:txBody>
      </p:sp>
      <p:sp>
        <p:nvSpPr>
          <p:cNvPr id="8208" name="Line 16"/>
          <p:cNvSpPr>
            <a:spLocks noChangeShapeType="1"/>
          </p:cNvSpPr>
          <p:nvPr/>
        </p:nvSpPr>
        <p:spPr bwMode="auto">
          <a:xfrm flipV="1">
            <a:off x="5867400" y="2362200"/>
            <a:ext cx="762000" cy="228600"/>
          </a:xfrm>
          <a:prstGeom prst="line">
            <a:avLst/>
          </a:prstGeom>
          <a:noFill/>
          <a:ln w="9525">
            <a:solidFill>
              <a:schemeClr val="tx1"/>
            </a:solidFill>
            <a:prstDash val="dash"/>
            <a:round/>
            <a:headEnd/>
            <a:tailEnd type="triangle" w="med" len="med"/>
          </a:ln>
        </p:spPr>
        <p:txBody>
          <a:bodyPr/>
          <a:lstStyle/>
          <a:p>
            <a:endParaRPr lang="en-US"/>
          </a:p>
        </p:txBody>
      </p:sp>
      <p:sp>
        <p:nvSpPr>
          <p:cNvPr id="8209" name="Line 17"/>
          <p:cNvSpPr>
            <a:spLocks noChangeShapeType="1"/>
          </p:cNvSpPr>
          <p:nvPr/>
        </p:nvSpPr>
        <p:spPr bwMode="auto">
          <a:xfrm flipH="1">
            <a:off x="6248400" y="2286000"/>
            <a:ext cx="76200" cy="457200"/>
          </a:xfrm>
          <a:prstGeom prst="line">
            <a:avLst/>
          </a:prstGeom>
          <a:noFill/>
          <a:ln w="28575">
            <a:solidFill>
              <a:srgbClr val="FF0000"/>
            </a:solidFill>
            <a:round/>
            <a:headEnd/>
            <a:tailEnd/>
          </a:ln>
        </p:spPr>
        <p:txBody>
          <a:bodyPr/>
          <a:lstStyle/>
          <a:p>
            <a:endParaRPr lang="en-US"/>
          </a:p>
        </p:txBody>
      </p:sp>
      <p:sp>
        <p:nvSpPr>
          <p:cNvPr id="8210" name="Line 18"/>
          <p:cNvSpPr>
            <a:spLocks noChangeShapeType="1"/>
          </p:cNvSpPr>
          <p:nvPr/>
        </p:nvSpPr>
        <p:spPr bwMode="auto">
          <a:xfrm>
            <a:off x="6096000" y="2362200"/>
            <a:ext cx="304800" cy="304800"/>
          </a:xfrm>
          <a:prstGeom prst="line">
            <a:avLst/>
          </a:prstGeom>
          <a:noFill/>
          <a:ln w="28575">
            <a:solidFill>
              <a:srgbClr val="FF0000"/>
            </a:solidFill>
            <a:round/>
            <a:headEnd/>
            <a:tailEnd/>
          </a:ln>
        </p:spPr>
        <p:txBody>
          <a:bodyPr/>
          <a:lstStyle/>
          <a:p>
            <a:endParaRPr lang="en-US"/>
          </a:p>
        </p:txBody>
      </p:sp>
      <p:graphicFrame>
        <p:nvGraphicFramePr>
          <p:cNvPr id="8211" name="Object 19"/>
          <p:cNvGraphicFramePr>
            <a:graphicFrameLocks noChangeAspect="1"/>
          </p:cNvGraphicFramePr>
          <p:nvPr/>
        </p:nvGraphicFramePr>
        <p:xfrm>
          <a:off x="685800" y="3581400"/>
          <a:ext cx="2057400" cy="1935163"/>
        </p:xfrm>
        <a:graphic>
          <a:graphicData uri="http://schemas.openxmlformats.org/presentationml/2006/ole">
            <mc:AlternateContent xmlns:mc="http://schemas.openxmlformats.org/markup-compatibility/2006">
              <mc:Choice xmlns:v="urn:schemas-microsoft-com:vml" Requires="v">
                <p:oleObj spid="_x0000_s3151" name="ChemSketch" r:id="rId7" imgW="1328928" imgH="1249680" progId="ACD.ChemSketch.20">
                  <p:embed/>
                </p:oleObj>
              </mc:Choice>
              <mc:Fallback>
                <p:oleObj name="ChemSketch" r:id="rId7" imgW="1328928" imgH="1249680" progId="ACD.ChemSketch.20">
                  <p:embed/>
                  <p:pic>
                    <p:nvPicPr>
                      <p:cNvPr id="0" name="Picture 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581400"/>
                        <a:ext cx="2057400"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12" name="Text Box 20"/>
          <p:cNvSpPr txBox="1">
            <a:spLocks noChangeArrowheads="1"/>
          </p:cNvSpPr>
          <p:nvPr/>
        </p:nvSpPr>
        <p:spPr bwMode="auto">
          <a:xfrm>
            <a:off x="2133600" y="4876800"/>
            <a:ext cx="1371600" cy="1190625"/>
          </a:xfrm>
          <a:prstGeom prst="rect">
            <a:avLst/>
          </a:prstGeom>
          <a:noFill/>
          <a:ln w="9525">
            <a:noFill/>
            <a:miter lim="800000"/>
            <a:headEnd/>
            <a:tailEnd/>
          </a:ln>
        </p:spPr>
        <p:txBody>
          <a:bodyPr>
            <a:spAutoFit/>
          </a:bodyPr>
          <a:lstStyle/>
          <a:p>
            <a:pPr>
              <a:spcBef>
                <a:spcPct val="50000"/>
              </a:spcBef>
            </a:pPr>
            <a:r>
              <a:rPr lang="en-US"/>
              <a:t>No free p orbital to move electrons to</a:t>
            </a:r>
          </a:p>
        </p:txBody>
      </p:sp>
      <p:sp>
        <p:nvSpPr>
          <p:cNvPr id="8213" name="Line 21"/>
          <p:cNvSpPr>
            <a:spLocks noChangeShapeType="1"/>
          </p:cNvSpPr>
          <p:nvPr/>
        </p:nvSpPr>
        <p:spPr bwMode="auto">
          <a:xfrm>
            <a:off x="1066800" y="5257800"/>
            <a:ext cx="685800" cy="0"/>
          </a:xfrm>
          <a:prstGeom prst="line">
            <a:avLst/>
          </a:prstGeom>
          <a:noFill/>
          <a:ln w="38100">
            <a:solidFill>
              <a:srgbClr val="003366"/>
            </a:solidFill>
            <a:round/>
            <a:headEnd/>
            <a:tailEnd type="triangle" w="med" len="med"/>
          </a:ln>
        </p:spPr>
        <p:txBody>
          <a:bodyPr/>
          <a:lstStyle/>
          <a:p>
            <a:endParaRPr lang="en-US"/>
          </a:p>
        </p:txBody>
      </p:sp>
      <p:graphicFrame>
        <p:nvGraphicFramePr>
          <p:cNvPr id="8214" name="Object 22"/>
          <p:cNvGraphicFramePr>
            <a:graphicFrameLocks noChangeAspect="1"/>
          </p:cNvGraphicFramePr>
          <p:nvPr/>
        </p:nvGraphicFramePr>
        <p:xfrm>
          <a:off x="4419600" y="3962400"/>
          <a:ext cx="2106613" cy="1957388"/>
        </p:xfrm>
        <a:graphic>
          <a:graphicData uri="http://schemas.openxmlformats.org/presentationml/2006/ole">
            <mc:AlternateContent xmlns:mc="http://schemas.openxmlformats.org/markup-compatibility/2006">
              <mc:Choice xmlns:v="urn:schemas-microsoft-com:vml" Requires="v">
                <p:oleObj spid="_x0000_s3152" name="ChemSketch" r:id="rId9" imgW="1496568" imgH="1389888" progId="ACD.ChemSketch.20">
                  <p:embed/>
                </p:oleObj>
              </mc:Choice>
              <mc:Fallback>
                <p:oleObj name="ChemSketch" r:id="rId9" imgW="1496568" imgH="1389888" progId="ACD.ChemSketch.20">
                  <p:embed/>
                  <p:pic>
                    <p:nvPicPr>
                      <p:cNvPr id="0" name="Picture 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3962400"/>
                        <a:ext cx="2106613"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9" name="Text Box 23"/>
          <p:cNvSpPr txBox="1">
            <a:spLocks noChangeArrowheads="1"/>
          </p:cNvSpPr>
          <p:nvPr/>
        </p:nvSpPr>
        <p:spPr bwMode="auto">
          <a:xfrm>
            <a:off x="533400" y="381000"/>
            <a:ext cx="4038600" cy="366713"/>
          </a:xfrm>
          <a:prstGeom prst="rect">
            <a:avLst/>
          </a:prstGeom>
          <a:solidFill>
            <a:srgbClr val="FFFF00"/>
          </a:solidFill>
          <a:ln w="9525">
            <a:noFill/>
            <a:miter lim="800000"/>
            <a:headEnd/>
            <a:tailEnd/>
          </a:ln>
        </p:spPr>
        <p:txBody>
          <a:bodyPr>
            <a:spAutoFit/>
          </a:bodyPr>
          <a:lstStyle/>
          <a:p>
            <a:pPr>
              <a:spcBef>
                <a:spcPct val="50000"/>
              </a:spcBef>
            </a:pPr>
            <a:r>
              <a:rPr lang="en-US" b="1" dirty="0"/>
              <a:t>1,3-butadiene and strict planarity</a:t>
            </a:r>
          </a:p>
        </p:txBody>
      </p:sp>
      <p:sp>
        <p:nvSpPr>
          <p:cNvPr id="8216" name="Text Box 24"/>
          <p:cNvSpPr txBox="1">
            <a:spLocks noChangeArrowheads="1"/>
          </p:cNvSpPr>
          <p:nvPr/>
        </p:nvSpPr>
        <p:spPr bwMode="auto">
          <a:xfrm>
            <a:off x="381000" y="3124200"/>
            <a:ext cx="3429000" cy="366713"/>
          </a:xfrm>
          <a:prstGeom prst="rect">
            <a:avLst/>
          </a:prstGeom>
          <a:solidFill>
            <a:srgbClr val="FFFF00"/>
          </a:solidFill>
          <a:ln w="9525">
            <a:noFill/>
            <a:miter lim="800000"/>
            <a:headEnd/>
            <a:tailEnd/>
          </a:ln>
        </p:spPr>
        <p:txBody>
          <a:bodyPr>
            <a:spAutoFit/>
          </a:bodyPr>
          <a:lstStyle/>
          <a:p>
            <a:pPr>
              <a:spcBef>
                <a:spcPct val="50000"/>
              </a:spcBef>
            </a:pPr>
            <a:r>
              <a:rPr lang="en-US" b="1"/>
              <a:t>Propene and strict planarity</a:t>
            </a:r>
          </a:p>
        </p:txBody>
      </p:sp>
      <p:sp>
        <p:nvSpPr>
          <p:cNvPr id="8217" name="Line 25"/>
          <p:cNvSpPr>
            <a:spLocks noChangeShapeType="1"/>
          </p:cNvSpPr>
          <p:nvPr/>
        </p:nvSpPr>
        <p:spPr bwMode="auto">
          <a:xfrm flipV="1">
            <a:off x="1828800" y="4800600"/>
            <a:ext cx="381000" cy="381000"/>
          </a:xfrm>
          <a:prstGeom prst="line">
            <a:avLst/>
          </a:prstGeom>
          <a:noFill/>
          <a:ln w="9525">
            <a:solidFill>
              <a:schemeClr val="tx1"/>
            </a:solidFill>
            <a:prstDash val="dash"/>
            <a:round/>
            <a:headEnd/>
            <a:tailEnd type="triangle" w="med" len="med"/>
          </a:ln>
        </p:spPr>
        <p:txBody>
          <a:bodyPr/>
          <a:lstStyle/>
          <a:p>
            <a:endParaRPr lang="en-US"/>
          </a:p>
        </p:txBody>
      </p:sp>
      <p:sp>
        <p:nvSpPr>
          <p:cNvPr id="8218" name="Line 26"/>
          <p:cNvSpPr>
            <a:spLocks noChangeShapeType="1"/>
          </p:cNvSpPr>
          <p:nvPr/>
        </p:nvSpPr>
        <p:spPr bwMode="auto">
          <a:xfrm flipH="1">
            <a:off x="1981200" y="4800600"/>
            <a:ext cx="76200" cy="381000"/>
          </a:xfrm>
          <a:prstGeom prst="line">
            <a:avLst/>
          </a:prstGeom>
          <a:noFill/>
          <a:ln w="28575">
            <a:solidFill>
              <a:srgbClr val="FF0000"/>
            </a:solidFill>
            <a:round/>
            <a:headEnd/>
            <a:tailEnd/>
          </a:ln>
        </p:spPr>
        <p:txBody>
          <a:bodyPr/>
          <a:lstStyle/>
          <a:p>
            <a:endParaRPr lang="en-US"/>
          </a:p>
        </p:txBody>
      </p:sp>
      <p:sp>
        <p:nvSpPr>
          <p:cNvPr id="8219" name="Line 27"/>
          <p:cNvSpPr>
            <a:spLocks noChangeShapeType="1"/>
          </p:cNvSpPr>
          <p:nvPr/>
        </p:nvSpPr>
        <p:spPr bwMode="auto">
          <a:xfrm>
            <a:off x="1905000" y="4876800"/>
            <a:ext cx="228600" cy="228600"/>
          </a:xfrm>
          <a:prstGeom prst="line">
            <a:avLst/>
          </a:prstGeom>
          <a:noFill/>
          <a:ln w="28575">
            <a:solidFill>
              <a:srgbClr val="FF0000"/>
            </a:solidFill>
            <a:round/>
            <a:headEnd/>
            <a:tailEnd/>
          </a:ln>
        </p:spPr>
        <p:txBody>
          <a:bodyPr/>
          <a:lstStyle/>
          <a:p>
            <a:endParaRPr lang="en-US"/>
          </a:p>
        </p:txBody>
      </p:sp>
      <p:graphicFrame>
        <p:nvGraphicFramePr>
          <p:cNvPr id="8220" name="Object 28"/>
          <p:cNvGraphicFramePr>
            <a:graphicFrameLocks noChangeAspect="1"/>
          </p:cNvGraphicFramePr>
          <p:nvPr/>
        </p:nvGraphicFramePr>
        <p:xfrm>
          <a:off x="6858000" y="4221163"/>
          <a:ext cx="1755775" cy="1520825"/>
        </p:xfrm>
        <a:graphic>
          <a:graphicData uri="http://schemas.openxmlformats.org/presentationml/2006/ole">
            <mc:AlternateContent xmlns:mc="http://schemas.openxmlformats.org/markup-compatibility/2006">
              <mc:Choice xmlns:v="urn:schemas-microsoft-com:vml" Requires="v">
                <p:oleObj spid="_x0000_s3153" name="ChemSketch" r:id="rId11" imgW="1527048" imgH="1322832" progId="ACD.ChemSketch.20">
                  <p:embed/>
                </p:oleObj>
              </mc:Choice>
              <mc:Fallback>
                <p:oleObj name="ChemSketch" r:id="rId11" imgW="1527048" imgH="1322832" progId="ACD.ChemSketch.20">
                  <p:embed/>
                  <p:pic>
                    <p:nvPicPr>
                      <p:cNvPr id="0" name="Picture 6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0" y="4221163"/>
                        <a:ext cx="1755775"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21" name="Text Box 29"/>
          <p:cNvSpPr txBox="1">
            <a:spLocks noChangeArrowheads="1"/>
          </p:cNvSpPr>
          <p:nvPr/>
        </p:nvSpPr>
        <p:spPr bwMode="auto">
          <a:xfrm>
            <a:off x="4495800" y="3200400"/>
            <a:ext cx="4267200" cy="366713"/>
          </a:xfrm>
          <a:prstGeom prst="rect">
            <a:avLst/>
          </a:prstGeom>
          <a:solidFill>
            <a:srgbClr val="FFFF00"/>
          </a:solidFill>
          <a:ln w="9525">
            <a:noFill/>
            <a:miter lim="800000"/>
            <a:headEnd/>
            <a:tailEnd/>
          </a:ln>
        </p:spPr>
        <p:txBody>
          <a:bodyPr>
            <a:spAutoFit/>
          </a:bodyPr>
          <a:lstStyle/>
          <a:p>
            <a:pPr>
              <a:spcBef>
                <a:spcPct val="50000"/>
              </a:spcBef>
            </a:pPr>
            <a:r>
              <a:rPr lang="en-US" b="1"/>
              <a:t>Allyl carbocation and strict planarity</a:t>
            </a:r>
          </a:p>
        </p:txBody>
      </p:sp>
      <p:sp>
        <p:nvSpPr>
          <p:cNvPr id="8222" name="Line 30"/>
          <p:cNvSpPr>
            <a:spLocks noChangeShapeType="1"/>
          </p:cNvSpPr>
          <p:nvPr/>
        </p:nvSpPr>
        <p:spPr bwMode="auto">
          <a:xfrm>
            <a:off x="4953000" y="5715000"/>
            <a:ext cx="609600" cy="0"/>
          </a:xfrm>
          <a:prstGeom prst="line">
            <a:avLst/>
          </a:prstGeom>
          <a:noFill/>
          <a:ln w="38100">
            <a:solidFill>
              <a:srgbClr val="000080"/>
            </a:solidFill>
            <a:round/>
            <a:headEnd/>
            <a:tailEnd type="triangle" w="med" len="med"/>
          </a:ln>
        </p:spPr>
        <p:txBody>
          <a:bodyPr/>
          <a:lstStyle/>
          <a:p>
            <a:endParaRPr lang="en-US"/>
          </a:p>
        </p:txBody>
      </p:sp>
      <p:sp>
        <p:nvSpPr>
          <p:cNvPr id="8223" name="Line 31"/>
          <p:cNvSpPr>
            <a:spLocks noChangeShapeType="1"/>
          </p:cNvSpPr>
          <p:nvPr/>
        </p:nvSpPr>
        <p:spPr bwMode="auto">
          <a:xfrm flipV="1">
            <a:off x="5562600" y="5181600"/>
            <a:ext cx="533400" cy="533400"/>
          </a:xfrm>
          <a:prstGeom prst="line">
            <a:avLst/>
          </a:prstGeom>
          <a:noFill/>
          <a:ln w="38100">
            <a:solidFill>
              <a:schemeClr val="tx1"/>
            </a:solidFill>
            <a:round/>
            <a:headEnd/>
            <a:tailEnd type="triangle" w="med" len="med"/>
          </a:ln>
        </p:spPr>
        <p:txBody>
          <a:bodyPr/>
          <a:lstStyle/>
          <a:p>
            <a:endParaRPr lang="en-US"/>
          </a:p>
        </p:txBody>
      </p:sp>
      <p:sp>
        <p:nvSpPr>
          <p:cNvPr id="8225" name="Freeform 33"/>
          <p:cNvSpPr>
            <a:spLocks/>
          </p:cNvSpPr>
          <p:nvPr/>
        </p:nvSpPr>
        <p:spPr bwMode="auto">
          <a:xfrm>
            <a:off x="5562600" y="3962400"/>
            <a:ext cx="1066800" cy="1511300"/>
          </a:xfrm>
          <a:custGeom>
            <a:avLst/>
            <a:gdLst>
              <a:gd name="T0" fmla="*/ 0 w 672"/>
              <a:gd name="T1" fmla="*/ 376 h 952"/>
              <a:gd name="T2" fmla="*/ 96 w 672"/>
              <a:gd name="T3" fmla="*/ 184 h 952"/>
              <a:gd name="T4" fmla="*/ 528 w 672"/>
              <a:gd name="T5" fmla="*/ 88 h 952"/>
              <a:gd name="T6" fmla="*/ 672 w 672"/>
              <a:gd name="T7" fmla="*/ 712 h 952"/>
              <a:gd name="T8" fmla="*/ 528 w 672"/>
              <a:gd name="T9" fmla="*/ 904 h 952"/>
              <a:gd name="T10" fmla="*/ 192 w 672"/>
              <a:gd name="T11" fmla="*/ 952 h 952"/>
              <a:gd name="T12" fmla="*/ 0 60000 65536"/>
              <a:gd name="T13" fmla="*/ 0 60000 65536"/>
              <a:gd name="T14" fmla="*/ 0 60000 65536"/>
              <a:gd name="T15" fmla="*/ 0 60000 65536"/>
              <a:gd name="T16" fmla="*/ 0 60000 65536"/>
              <a:gd name="T17" fmla="*/ 0 60000 65536"/>
              <a:gd name="T18" fmla="*/ 0 w 672"/>
              <a:gd name="T19" fmla="*/ 0 h 952"/>
              <a:gd name="T20" fmla="*/ 672 w 672"/>
              <a:gd name="T21" fmla="*/ 952 h 952"/>
            </a:gdLst>
            <a:ahLst/>
            <a:cxnLst>
              <a:cxn ang="T12">
                <a:pos x="T0" y="T1"/>
              </a:cxn>
              <a:cxn ang="T13">
                <a:pos x="T2" y="T3"/>
              </a:cxn>
              <a:cxn ang="T14">
                <a:pos x="T4" y="T5"/>
              </a:cxn>
              <a:cxn ang="T15">
                <a:pos x="T6" y="T7"/>
              </a:cxn>
              <a:cxn ang="T16">
                <a:pos x="T8" y="T9"/>
              </a:cxn>
              <a:cxn ang="T17">
                <a:pos x="T10" y="T11"/>
              </a:cxn>
            </a:cxnLst>
            <a:rect l="T18" t="T19" r="T20" b="T21"/>
            <a:pathLst>
              <a:path w="672" h="952">
                <a:moveTo>
                  <a:pt x="0" y="376"/>
                </a:moveTo>
                <a:cubicBezTo>
                  <a:pt x="4" y="304"/>
                  <a:pt x="8" y="232"/>
                  <a:pt x="96" y="184"/>
                </a:cubicBezTo>
                <a:cubicBezTo>
                  <a:pt x="184" y="136"/>
                  <a:pt x="432" y="0"/>
                  <a:pt x="528" y="88"/>
                </a:cubicBezTo>
                <a:cubicBezTo>
                  <a:pt x="624" y="176"/>
                  <a:pt x="672" y="576"/>
                  <a:pt x="672" y="712"/>
                </a:cubicBezTo>
                <a:cubicBezTo>
                  <a:pt x="672" y="848"/>
                  <a:pt x="608" y="864"/>
                  <a:pt x="528" y="904"/>
                </a:cubicBezTo>
                <a:cubicBezTo>
                  <a:pt x="448" y="944"/>
                  <a:pt x="248" y="944"/>
                  <a:pt x="192" y="952"/>
                </a:cubicBezTo>
              </a:path>
            </a:pathLst>
          </a:custGeom>
          <a:noFill/>
          <a:ln w="19050">
            <a:solidFill>
              <a:srgbClr val="FF0000"/>
            </a:solidFill>
            <a:round/>
            <a:headEnd/>
            <a:tailEnd type="triangle" w="med" len="med"/>
          </a:ln>
        </p:spPr>
        <p:txBody>
          <a:bodyPr/>
          <a:lstStyle/>
          <a:p>
            <a:endParaRPr lang="en-US"/>
          </a:p>
        </p:txBody>
      </p:sp>
      <p:sp>
        <p:nvSpPr>
          <p:cNvPr id="8226" name="Line 34"/>
          <p:cNvSpPr>
            <a:spLocks noChangeShapeType="1"/>
          </p:cNvSpPr>
          <p:nvPr/>
        </p:nvSpPr>
        <p:spPr bwMode="auto">
          <a:xfrm>
            <a:off x="7239000" y="5638800"/>
            <a:ext cx="609600" cy="0"/>
          </a:xfrm>
          <a:prstGeom prst="line">
            <a:avLst/>
          </a:prstGeom>
          <a:noFill/>
          <a:ln w="57150">
            <a:solidFill>
              <a:schemeClr val="tx1"/>
            </a:solidFill>
            <a:round/>
            <a:headEnd/>
            <a:tailEnd type="triangle" w="med" len="med"/>
          </a:ln>
        </p:spPr>
        <p:txBody>
          <a:bodyPr/>
          <a:lstStyle/>
          <a:p>
            <a:endParaRPr lang="en-US"/>
          </a:p>
        </p:txBody>
      </p:sp>
      <p:sp>
        <p:nvSpPr>
          <p:cNvPr id="8227" name="Line 35"/>
          <p:cNvSpPr>
            <a:spLocks noChangeShapeType="1"/>
          </p:cNvSpPr>
          <p:nvPr/>
        </p:nvSpPr>
        <p:spPr bwMode="auto">
          <a:xfrm flipV="1">
            <a:off x="8001000" y="5181600"/>
            <a:ext cx="381000" cy="381000"/>
          </a:xfrm>
          <a:prstGeom prst="line">
            <a:avLst/>
          </a:prstGeom>
          <a:noFill/>
          <a:ln w="9525">
            <a:solidFill>
              <a:schemeClr val="tx1"/>
            </a:solidFill>
            <a:prstDash val="lgDash"/>
            <a:round/>
            <a:headEnd/>
            <a:tailEnd type="triangle" w="med" len="med"/>
          </a:ln>
        </p:spPr>
        <p:txBody>
          <a:bodyPr/>
          <a:lstStyle/>
          <a:p>
            <a:endParaRPr lang="en-US"/>
          </a:p>
        </p:txBody>
      </p:sp>
      <p:sp>
        <p:nvSpPr>
          <p:cNvPr id="8229" name="Line 37"/>
          <p:cNvSpPr>
            <a:spLocks noChangeShapeType="1"/>
          </p:cNvSpPr>
          <p:nvPr/>
        </p:nvSpPr>
        <p:spPr bwMode="auto">
          <a:xfrm>
            <a:off x="8153400" y="5181600"/>
            <a:ext cx="0" cy="457200"/>
          </a:xfrm>
          <a:prstGeom prst="line">
            <a:avLst/>
          </a:prstGeom>
          <a:noFill/>
          <a:ln w="28575">
            <a:solidFill>
              <a:srgbClr val="FF0000"/>
            </a:solidFill>
            <a:round/>
            <a:headEnd/>
            <a:tailEnd/>
          </a:ln>
        </p:spPr>
        <p:txBody>
          <a:bodyPr/>
          <a:lstStyle/>
          <a:p>
            <a:endParaRPr lang="en-US"/>
          </a:p>
        </p:txBody>
      </p:sp>
      <p:sp>
        <p:nvSpPr>
          <p:cNvPr id="8230" name="Line 38"/>
          <p:cNvSpPr>
            <a:spLocks noChangeShapeType="1"/>
          </p:cNvSpPr>
          <p:nvPr/>
        </p:nvSpPr>
        <p:spPr bwMode="auto">
          <a:xfrm>
            <a:off x="8077200" y="5257800"/>
            <a:ext cx="228600" cy="228600"/>
          </a:xfrm>
          <a:prstGeom prst="line">
            <a:avLst/>
          </a:prstGeom>
          <a:noFill/>
          <a:ln w="38100">
            <a:solidFill>
              <a:srgbClr val="FF0000"/>
            </a:solidFill>
            <a:round/>
            <a:headEnd/>
            <a:tailEnd/>
          </a:ln>
        </p:spPr>
        <p:txBody>
          <a:bodyPr/>
          <a:lstStyle/>
          <a:p>
            <a:endParaRPr lang="en-US"/>
          </a:p>
        </p:txBody>
      </p:sp>
      <p:sp>
        <p:nvSpPr>
          <p:cNvPr id="8231" name="Text Box 39"/>
          <p:cNvSpPr txBox="1">
            <a:spLocks noChangeArrowheads="1"/>
          </p:cNvSpPr>
          <p:nvPr/>
        </p:nvSpPr>
        <p:spPr bwMode="auto">
          <a:xfrm>
            <a:off x="4191000" y="6172200"/>
            <a:ext cx="3886200" cy="641350"/>
          </a:xfrm>
          <a:prstGeom prst="rect">
            <a:avLst/>
          </a:prstGeom>
          <a:noFill/>
          <a:ln w="9525">
            <a:noFill/>
            <a:miter lim="800000"/>
            <a:headEnd/>
            <a:tailEnd/>
          </a:ln>
        </p:spPr>
        <p:txBody>
          <a:bodyPr>
            <a:spAutoFit/>
          </a:bodyPr>
          <a:lstStyle/>
          <a:p>
            <a:pPr>
              <a:spcBef>
                <a:spcPct val="50000"/>
              </a:spcBef>
            </a:pPr>
            <a:r>
              <a:rPr lang="en-US"/>
              <a:t>Free p orbital exists in plane only sometimes…no free circulation</a:t>
            </a:r>
          </a:p>
        </p:txBody>
      </p:sp>
      <p:sp>
        <p:nvSpPr>
          <p:cNvPr id="8232" name="Text Box 40"/>
          <p:cNvSpPr txBox="1">
            <a:spLocks noChangeArrowheads="1"/>
          </p:cNvSpPr>
          <p:nvPr/>
        </p:nvSpPr>
        <p:spPr bwMode="auto">
          <a:xfrm>
            <a:off x="5715000" y="228600"/>
            <a:ext cx="2667000" cy="915988"/>
          </a:xfrm>
          <a:prstGeom prst="rect">
            <a:avLst/>
          </a:prstGeom>
          <a:noFill/>
          <a:ln w="9525">
            <a:noFill/>
            <a:miter lim="800000"/>
            <a:headEnd/>
            <a:tailEnd/>
          </a:ln>
        </p:spPr>
        <p:txBody>
          <a:bodyPr>
            <a:spAutoFit/>
          </a:bodyPr>
          <a:lstStyle/>
          <a:p>
            <a:pPr>
              <a:spcBef>
                <a:spcPct val="50000"/>
              </a:spcBef>
            </a:pPr>
            <a:r>
              <a:rPr lang="en-US"/>
              <a:t>But pi electrons don’t flow freely after rotation around C2-C3</a:t>
            </a:r>
          </a:p>
        </p:txBody>
      </p:sp>
      <p:sp>
        <p:nvSpPr>
          <p:cNvPr id="8233" name="Text Box 41"/>
          <p:cNvSpPr txBox="1">
            <a:spLocks noChangeArrowheads="1"/>
          </p:cNvSpPr>
          <p:nvPr/>
        </p:nvSpPr>
        <p:spPr bwMode="auto">
          <a:xfrm>
            <a:off x="2514600" y="2514600"/>
            <a:ext cx="2438400" cy="641350"/>
          </a:xfrm>
          <a:prstGeom prst="rect">
            <a:avLst/>
          </a:prstGeom>
          <a:noFill/>
          <a:ln w="9525">
            <a:noFill/>
            <a:miter lim="800000"/>
            <a:headEnd/>
            <a:tailEnd/>
          </a:ln>
        </p:spPr>
        <p:txBody>
          <a:bodyPr>
            <a:spAutoFit/>
          </a:bodyPr>
          <a:lstStyle/>
          <a:p>
            <a:pPr>
              <a:spcBef>
                <a:spcPct val="50000"/>
              </a:spcBef>
            </a:pPr>
            <a:r>
              <a:rPr lang="en-US"/>
              <a:t>Pi electrons flow in this configuration</a:t>
            </a:r>
          </a:p>
        </p:txBody>
      </p:sp>
      <p:sp>
        <p:nvSpPr>
          <p:cNvPr id="8234" name="Text Box 42"/>
          <p:cNvSpPr txBox="1">
            <a:spLocks noChangeArrowheads="1"/>
          </p:cNvSpPr>
          <p:nvPr/>
        </p:nvSpPr>
        <p:spPr bwMode="auto">
          <a:xfrm>
            <a:off x="533400" y="6003925"/>
            <a:ext cx="8077200" cy="822325"/>
          </a:xfrm>
          <a:prstGeom prst="rect">
            <a:avLst/>
          </a:prstGeom>
          <a:solidFill>
            <a:srgbClr val="99CCFF"/>
          </a:solidFill>
          <a:ln w="9525">
            <a:noFill/>
            <a:miter lim="800000"/>
            <a:headEnd/>
            <a:tailEnd/>
          </a:ln>
        </p:spPr>
        <p:txBody>
          <a:bodyPr>
            <a:spAutoFit/>
          </a:bodyPr>
          <a:lstStyle/>
          <a:p>
            <a:r>
              <a:rPr lang="en-US">
                <a:sym typeface="Symbol" pitchFamily="18" charset="2"/>
              </a:rPr>
              <a:t></a:t>
            </a:r>
            <a:r>
              <a:rPr lang="en-US" sz="2400" b="1">
                <a:solidFill>
                  <a:srgbClr val="FF0000"/>
                </a:solidFill>
              </a:rPr>
              <a:t>Strict planarity  means any aromatic structure </a:t>
            </a:r>
          </a:p>
          <a:p>
            <a:r>
              <a:rPr lang="en-US" sz="2400" b="1">
                <a:solidFill>
                  <a:srgbClr val="FF0000"/>
                </a:solidFill>
              </a:rPr>
              <a:t>			</a:t>
            </a:r>
            <a:r>
              <a:rPr lang="en-US" sz="2400" b="1" u="sng">
                <a:solidFill>
                  <a:srgbClr val="FF0000"/>
                </a:solidFill>
              </a:rPr>
              <a:t>must</a:t>
            </a:r>
            <a:r>
              <a:rPr lang="en-US" sz="2400" b="1">
                <a:solidFill>
                  <a:srgbClr val="FF0000"/>
                </a:solidFill>
              </a:rPr>
              <a:t> be a 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33"/>
                                        </p:tgtEl>
                                        <p:attrNameLst>
                                          <p:attrName>style.visibility</p:attrName>
                                        </p:attrNameLst>
                                      </p:cBhvr>
                                      <p:to>
                                        <p:strVal val="visible"/>
                                      </p:to>
                                    </p:set>
                                    <p:animEffect transition="in" filter="dissolve">
                                      <p:cBhvr>
                                        <p:cTn id="12" dur="500"/>
                                        <p:tgtEl>
                                          <p:spTgt spid="82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03"/>
                                        </p:tgtEl>
                                        <p:attrNameLst>
                                          <p:attrName>style.visibility</p:attrName>
                                        </p:attrNameLst>
                                      </p:cBhvr>
                                      <p:to>
                                        <p:strVal val="visible"/>
                                      </p:to>
                                    </p:set>
                                    <p:animEffect transition="in" filter="dissolve">
                                      <p:cBhvr>
                                        <p:cTn id="17" dur="500"/>
                                        <p:tgtEl>
                                          <p:spTgt spid="820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204"/>
                                        </p:tgtEl>
                                        <p:attrNameLst>
                                          <p:attrName>style.visibility</p:attrName>
                                        </p:attrNameLst>
                                      </p:cBhvr>
                                      <p:to>
                                        <p:strVal val="visible"/>
                                      </p:to>
                                    </p:set>
                                    <p:animEffect transition="in" filter="dissolve">
                                      <p:cBhvr>
                                        <p:cTn id="20" dur="500"/>
                                        <p:tgtEl>
                                          <p:spTgt spid="820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205"/>
                                        </p:tgtEl>
                                        <p:attrNameLst>
                                          <p:attrName>style.visibility</p:attrName>
                                        </p:attrNameLst>
                                      </p:cBhvr>
                                      <p:to>
                                        <p:strVal val="visible"/>
                                      </p:to>
                                    </p:set>
                                    <p:animEffect transition="in" filter="dissolve">
                                      <p:cBhvr>
                                        <p:cTn id="23" dur="500"/>
                                        <p:tgtEl>
                                          <p:spTgt spid="820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202"/>
                                        </p:tgtEl>
                                        <p:attrNameLst>
                                          <p:attrName>style.visibility</p:attrName>
                                        </p:attrNameLst>
                                      </p:cBhvr>
                                      <p:to>
                                        <p:strVal val="visible"/>
                                      </p:to>
                                    </p:set>
                                    <p:animEffect transition="in" filter="dissolve">
                                      <p:cBhvr>
                                        <p:cTn id="28" dur="500"/>
                                        <p:tgtEl>
                                          <p:spTgt spid="820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8197"/>
                                        </p:tgtEl>
                                        <p:attrNameLst>
                                          <p:attrName>style.visibility</p:attrName>
                                        </p:attrNameLst>
                                      </p:cBhvr>
                                      <p:to>
                                        <p:strVal val="visible"/>
                                      </p:to>
                                    </p:set>
                                    <p:animEffect transition="in" filter="dissolve">
                                      <p:cBhvr>
                                        <p:cTn id="33" dur="500"/>
                                        <p:tgtEl>
                                          <p:spTgt spid="819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232"/>
                                        </p:tgtEl>
                                        <p:attrNameLst>
                                          <p:attrName>style.visibility</p:attrName>
                                        </p:attrNameLst>
                                      </p:cBhvr>
                                      <p:to>
                                        <p:strVal val="visible"/>
                                      </p:to>
                                    </p:set>
                                    <p:animEffect transition="in" filter="dissolve">
                                      <p:cBhvr>
                                        <p:cTn id="38" dur="500"/>
                                        <p:tgtEl>
                                          <p:spTgt spid="823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8206"/>
                                        </p:tgtEl>
                                        <p:attrNameLst>
                                          <p:attrName>style.visibility</p:attrName>
                                        </p:attrNameLst>
                                      </p:cBhvr>
                                      <p:to>
                                        <p:strVal val="visible"/>
                                      </p:to>
                                    </p:set>
                                    <p:animEffect transition="in" filter="dissolve">
                                      <p:cBhvr>
                                        <p:cTn id="43" dur="500"/>
                                        <p:tgtEl>
                                          <p:spTgt spid="820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8208"/>
                                        </p:tgtEl>
                                        <p:attrNameLst>
                                          <p:attrName>style.visibility</p:attrName>
                                        </p:attrNameLst>
                                      </p:cBhvr>
                                      <p:to>
                                        <p:strVal val="visible"/>
                                      </p:to>
                                    </p:set>
                                    <p:animEffect transition="in" filter="dissolve">
                                      <p:cBhvr>
                                        <p:cTn id="46" dur="500"/>
                                        <p:tgtEl>
                                          <p:spTgt spid="820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8210"/>
                                        </p:tgtEl>
                                        <p:attrNameLst>
                                          <p:attrName>style.visibility</p:attrName>
                                        </p:attrNameLst>
                                      </p:cBhvr>
                                      <p:to>
                                        <p:strVal val="visible"/>
                                      </p:to>
                                    </p:set>
                                    <p:animEffect transition="in" filter="dissolve">
                                      <p:cBhvr>
                                        <p:cTn id="51" dur="500"/>
                                        <p:tgtEl>
                                          <p:spTgt spid="821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8209"/>
                                        </p:tgtEl>
                                        <p:attrNameLst>
                                          <p:attrName>style.visibility</p:attrName>
                                        </p:attrNameLst>
                                      </p:cBhvr>
                                      <p:to>
                                        <p:strVal val="visible"/>
                                      </p:to>
                                    </p:set>
                                    <p:animEffect transition="in" filter="dissolve">
                                      <p:cBhvr>
                                        <p:cTn id="54" dur="500"/>
                                        <p:tgtEl>
                                          <p:spTgt spid="820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8216"/>
                                        </p:tgtEl>
                                        <p:attrNameLst>
                                          <p:attrName>style.visibility</p:attrName>
                                        </p:attrNameLst>
                                      </p:cBhvr>
                                      <p:to>
                                        <p:strVal val="visible"/>
                                      </p:to>
                                    </p:set>
                                    <p:animEffect transition="in" filter="dissolve">
                                      <p:cBhvr>
                                        <p:cTn id="59" dur="500"/>
                                        <p:tgtEl>
                                          <p:spTgt spid="8216"/>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8211"/>
                                        </p:tgtEl>
                                        <p:attrNameLst>
                                          <p:attrName>style.visibility</p:attrName>
                                        </p:attrNameLst>
                                      </p:cBhvr>
                                      <p:to>
                                        <p:strVal val="visible"/>
                                      </p:to>
                                    </p:set>
                                    <p:animEffect transition="in" filter="dissolve">
                                      <p:cBhvr>
                                        <p:cTn id="64" dur="500"/>
                                        <p:tgtEl>
                                          <p:spTgt spid="8211"/>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8213"/>
                                        </p:tgtEl>
                                        <p:attrNameLst>
                                          <p:attrName>style.visibility</p:attrName>
                                        </p:attrNameLst>
                                      </p:cBhvr>
                                      <p:to>
                                        <p:strVal val="visible"/>
                                      </p:to>
                                    </p:set>
                                    <p:animEffect transition="in" filter="dissolve">
                                      <p:cBhvr>
                                        <p:cTn id="69" dur="500"/>
                                        <p:tgtEl>
                                          <p:spTgt spid="8213"/>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8217"/>
                                        </p:tgtEl>
                                        <p:attrNameLst>
                                          <p:attrName>style.visibility</p:attrName>
                                        </p:attrNameLst>
                                      </p:cBhvr>
                                      <p:to>
                                        <p:strVal val="visible"/>
                                      </p:to>
                                    </p:set>
                                    <p:animEffect transition="in" filter="dissolve">
                                      <p:cBhvr>
                                        <p:cTn id="72" dur="500"/>
                                        <p:tgtEl>
                                          <p:spTgt spid="8217"/>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8219"/>
                                        </p:tgtEl>
                                        <p:attrNameLst>
                                          <p:attrName>style.visibility</p:attrName>
                                        </p:attrNameLst>
                                      </p:cBhvr>
                                      <p:to>
                                        <p:strVal val="visible"/>
                                      </p:to>
                                    </p:set>
                                    <p:animEffect transition="in" filter="dissolve">
                                      <p:cBhvr>
                                        <p:cTn id="77" dur="500"/>
                                        <p:tgtEl>
                                          <p:spTgt spid="8219"/>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8218"/>
                                        </p:tgtEl>
                                        <p:attrNameLst>
                                          <p:attrName>style.visibility</p:attrName>
                                        </p:attrNameLst>
                                      </p:cBhvr>
                                      <p:to>
                                        <p:strVal val="visible"/>
                                      </p:to>
                                    </p:set>
                                    <p:animEffect transition="in" filter="dissolve">
                                      <p:cBhvr>
                                        <p:cTn id="80" dur="500"/>
                                        <p:tgtEl>
                                          <p:spTgt spid="8218"/>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8212"/>
                                        </p:tgtEl>
                                        <p:attrNameLst>
                                          <p:attrName>style.visibility</p:attrName>
                                        </p:attrNameLst>
                                      </p:cBhvr>
                                      <p:to>
                                        <p:strVal val="visible"/>
                                      </p:to>
                                    </p:set>
                                    <p:animEffect transition="in" filter="dissolve">
                                      <p:cBhvr>
                                        <p:cTn id="83" dur="500"/>
                                        <p:tgtEl>
                                          <p:spTgt spid="8212"/>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8221"/>
                                        </p:tgtEl>
                                        <p:attrNameLst>
                                          <p:attrName>style.visibility</p:attrName>
                                        </p:attrNameLst>
                                      </p:cBhvr>
                                      <p:to>
                                        <p:strVal val="visible"/>
                                      </p:to>
                                    </p:set>
                                    <p:animEffect transition="in" filter="dissolve">
                                      <p:cBhvr>
                                        <p:cTn id="88" dur="500"/>
                                        <p:tgtEl>
                                          <p:spTgt spid="8221"/>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8214"/>
                                        </p:tgtEl>
                                        <p:attrNameLst>
                                          <p:attrName>style.visibility</p:attrName>
                                        </p:attrNameLst>
                                      </p:cBhvr>
                                      <p:to>
                                        <p:strVal val="visible"/>
                                      </p:to>
                                    </p:set>
                                    <p:animEffect transition="in" filter="dissolve">
                                      <p:cBhvr>
                                        <p:cTn id="93" dur="500"/>
                                        <p:tgtEl>
                                          <p:spTgt spid="8214"/>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8222"/>
                                        </p:tgtEl>
                                        <p:attrNameLst>
                                          <p:attrName>style.visibility</p:attrName>
                                        </p:attrNameLst>
                                      </p:cBhvr>
                                      <p:to>
                                        <p:strVal val="visible"/>
                                      </p:to>
                                    </p:set>
                                    <p:animEffect transition="in" filter="dissolve">
                                      <p:cBhvr>
                                        <p:cTn id="98" dur="500"/>
                                        <p:tgtEl>
                                          <p:spTgt spid="8222"/>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8223"/>
                                        </p:tgtEl>
                                        <p:attrNameLst>
                                          <p:attrName>style.visibility</p:attrName>
                                        </p:attrNameLst>
                                      </p:cBhvr>
                                      <p:to>
                                        <p:strVal val="visible"/>
                                      </p:to>
                                    </p:set>
                                    <p:animEffect transition="in" filter="dissolve">
                                      <p:cBhvr>
                                        <p:cTn id="101" dur="500"/>
                                        <p:tgtEl>
                                          <p:spTgt spid="8223"/>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8225"/>
                                        </p:tgtEl>
                                        <p:attrNameLst>
                                          <p:attrName>style.visibility</p:attrName>
                                        </p:attrNameLst>
                                      </p:cBhvr>
                                      <p:to>
                                        <p:strVal val="visible"/>
                                      </p:to>
                                    </p:set>
                                    <p:animEffect transition="in" filter="dissolve">
                                      <p:cBhvr>
                                        <p:cTn id="106" dur="500"/>
                                        <p:tgtEl>
                                          <p:spTgt spid="8225"/>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8226"/>
                                        </p:tgtEl>
                                        <p:attrNameLst>
                                          <p:attrName>style.visibility</p:attrName>
                                        </p:attrNameLst>
                                      </p:cBhvr>
                                      <p:to>
                                        <p:strVal val="visible"/>
                                      </p:to>
                                    </p:set>
                                    <p:animEffect transition="in" filter="dissolve">
                                      <p:cBhvr>
                                        <p:cTn id="111" dur="500"/>
                                        <p:tgtEl>
                                          <p:spTgt spid="8226"/>
                                        </p:tgtEl>
                                      </p:cBhvr>
                                    </p:animEffect>
                                  </p:childTnLst>
                                </p:cTn>
                              </p:par>
                              <p:par>
                                <p:cTn id="112" presetID="9" presetClass="entr" presetSubtype="0" fill="hold" nodeType="withEffect">
                                  <p:stCondLst>
                                    <p:cond delay="0"/>
                                  </p:stCondLst>
                                  <p:childTnLst>
                                    <p:set>
                                      <p:cBhvr>
                                        <p:cTn id="113" dur="1" fill="hold">
                                          <p:stCondLst>
                                            <p:cond delay="0"/>
                                          </p:stCondLst>
                                        </p:cTn>
                                        <p:tgtEl>
                                          <p:spTgt spid="8220"/>
                                        </p:tgtEl>
                                        <p:attrNameLst>
                                          <p:attrName>style.visibility</p:attrName>
                                        </p:attrNameLst>
                                      </p:cBhvr>
                                      <p:to>
                                        <p:strVal val="visible"/>
                                      </p:to>
                                    </p:set>
                                    <p:animEffect transition="in" filter="dissolve">
                                      <p:cBhvr>
                                        <p:cTn id="114" dur="500"/>
                                        <p:tgtEl>
                                          <p:spTgt spid="8220"/>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8227"/>
                                        </p:tgtEl>
                                        <p:attrNameLst>
                                          <p:attrName>style.visibility</p:attrName>
                                        </p:attrNameLst>
                                      </p:cBhvr>
                                      <p:to>
                                        <p:strVal val="visible"/>
                                      </p:to>
                                    </p:set>
                                    <p:animEffect transition="in" filter="dissolve">
                                      <p:cBhvr>
                                        <p:cTn id="117" dur="500"/>
                                        <p:tgtEl>
                                          <p:spTgt spid="8227"/>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8229"/>
                                        </p:tgtEl>
                                        <p:attrNameLst>
                                          <p:attrName>style.visibility</p:attrName>
                                        </p:attrNameLst>
                                      </p:cBhvr>
                                      <p:to>
                                        <p:strVal val="visible"/>
                                      </p:to>
                                    </p:set>
                                    <p:animEffect transition="in" filter="dissolve">
                                      <p:cBhvr>
                                        <p:cTn id="122" dur="500"/>
                                        <p:tgtEl>
                                          <p:spTgt spid="8229"/>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8230"/>
                                        </p:tgtEl>
                                        <p:attrNameLst>
                                          <p:attrName>style.visibility</p:attrName>
                                        </p:attrNameLst>
                                      </p:cBhvr>
                                      <p:to>
                                        <p:strVal val="visible"/>
                                      </p:to>
                                    </p:set>
                                    <p:animEffect transition="in" filter="dissolve">
                                      <p:cBhvr>
                                        <p:cTn id="125" dur="500"/>
                                        <p:tgtEl>
                                          <p:spTgt spid="8230"/>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8231"/>
                                        </p:tgtEl>
                                        <p:attrNameLst>
                                          <p:attrName>style.visibility</p:attrName>
                                        </p:attrNameLst>
                                      </p:cBhvr>
                                      <p:to>
                                        <p:strVal val="visible"/>
                                      </p:to>
                                    </p:set>
                                    <p:animEffect transition="in" filter="dissolve">
                                      <p:cBhvr>
                                        <p:cTn id="128" dur="500"/>
                                        <p:tgtEl>
                                          <p:spTgt spid="8231"/>
                                        </p:tgtEl>
                                      </p:cBhvr>
                                    </p:animEffect>
                                  </p:childTnLst>
                                </p:cTn>
                              </p:par>
                            </p:childTnLst>
                          </p:cTn>
                        </p:par>
                      </p:childTnLst>
                    </p:cTn>
                  </p:par>
                  <p:par>
                    <p:cTn id="129" fill="hold">
                      <p:stCondLst>
                        <p:cond delay="indefinite"/>
                      </p:stCondLst>
                      <p:childTnLst>
                        <p:par>
                          <p:cTn id="130" fill="hold">
                            <p:stCondLst>
                              <p:cond delay="0"/>
                            </p:stCondLst>
                            <p:childTnLst>
                              <p:par>
                                <p:cTn id="131" presetID="9" presetClass="entr" presetSubtype="0" fill="hold" grpId="0" nodeType="clickEffect">
                                  <p:stCondLst>
                                    <p:cond delay="0"/>
                                  </p:stCondLst>
                                  <p:childTnLst>
                                    <p:set>
                                      <p:cBhvr>
                                        <p:cTn id="132" dur="1" fill="hold">
                                          <p:stCondLst>
                                            <p:cond delay="0"/>
                                          </p:stCondLst>
                                        </p:cTn>
                                        <p:tgtEl>
                                          <p:spTgt spid="8234"/>
                                        </p:tgtEl>
                                        <p:attrNameLst>
                                          <p:attrName>style.visibility</p:attrName>
                                        </p:attrNameLst>
                                      </p:cBhvr>
                                      <p:to>
                                        <p:strVal val="visible"/>
                                      </p:to>
                                    </p:set>
                                    <p:animEffect transition="in" filter="dissolve">
                                      <p:cBhvr>
                                        <p:cTn id="133" dur="500"/>
                                        <p:tgtEl>
                                          <p:spTgt spid="8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animBg="1"/>
      <p:bldP spid="8203" grpId="0" animBg="1"/>
      <p:bldP spid="8204" grpId="0" animBg="1"/>
      <p:bldP spid="8205" grpId="0" animBg="1"/>
      <p:bldP spid="8206" grpId="0" animBg="1"/>
      <p:bldP spid="8208" grpId="0" animBg="1"/>
      <p:bldP spid="8209" grpId="0" animBg="1"/>
      <p:bldP spid="8210" grpId="0" animBg="1"/>
      <p:bldP spid="8212" grpId="0"/>
      <p:bldP spid="8213" grpId="0" animBg="1"/>
      <p:bldP spid="8216" grpId="0" animBg="1"/>
      <p:bldP spid="8217" grpId="0" animBg="1"/>
      <p:bldP spid="8218" grpId="0" animBg="1"/>
      <p:bldP spid="8219" grpId="0" animBg="1"/>
      <p:bldP spid="8221" grpId="0" animBg="1"/>
      <p:bldP spid="8222" grpId="0" animBg="1"/>
      <p:bldP spid="8223" grpId="0" animBg="1"/>
      <p:bldP spid="8225" grpId="0" animBg="1"/>
      <p:bldP spid="8226" grpId="0" animBg="1"/>
      <p:bldP spid="8227" grpId="0" animBg="1"/>
      <p:bldP spid="8229" grpId="0" animBg="1"/>
      <p:bldP spid="8230" grpId="0" animBg="1"/>
      <p:bldP spid="8231" grpId="0"/>
      <p:bldP spid="8232" grpId="0"/>
      <p:bldP spid="8233" grpId="0"/>
      <p:bldP spid="82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0" y="304800"/>
            <a:ext cx="9094408" cy="3429000"/>
          </a:xfrm>
          <a:prstGeom prst="rect">
            <a:avLst/>
          </a:prstGeom>
          <a:noFill/>
          <a:ln w="9525">
            <a:noFill/>
            <a:miter lim="800000"/>
            <a:headEnd/>
            <a:tailEnd/>
          </a:ln>
          <a:effectLst/>
        </p:spPr>
      </p:pic>
      <p:sp>
        <p:nvSpPr>
          <p:cNvPr id="3" name="TextBox 2"/>
          <p:cNvSpPr txBox="1"/>
          <p:nvPr/>
        </p:nvSpPr>
        <p:spPr>
          <a:xfrm>
            <a:off x="457200" y="3886200"/>
            <a:ext cx="8153400" cy="1200329"/>
          </a:xfrm>
          <a:prstGeom prst="rect">
            <a:avLst/>
          </a:prstGeom>
          <a:solidFill>
            <a:schemeClr val="accent1"/>
          </a:solidFill>
        </p:spPr>
        <p:txBody>
          <a:bodyPr wrap="square" rtlCol="0">
            <a:spAutoFit/>
          </a:bodyPr>
          <a:lstStyle/>
          <a:p>
            <a:r>
              <a:rPr lang="en-US" sz="2400" b="1" dirty="0" smtClean="0">
                <a:solidFill>
                  <a:srgbClr val="FF0000"/>
                </a:solidFill>
              </a:rPr>
              <a:t>Also: think back to </a:t>
            </a:r>
            <a:r>
              <a:rPr lang="en-US" sz="2400" b="1" dirty="0" err="1" smtClean="0">
                <a:solidFill>
                  <a:srgbClr val="FF0000"/>
                </a:solidFill>
              </a:rPr>
              <a:t>alkadiene</a:t>
            </a:r>
            <a:r>
              <a:rPr lang="en-US" sz="2400" b="1" dirty="0" smtClean="0">
                <a:solidFill>
                  <a:srgbClr val="FF0000"/>
                </a:solidFill>
              </a:rPr>
              <a:t> and </a:t>
            </a:r>
            <a:r>
              <a:rPr lang="en-US" sz="2400" b="1" dirty="0" err="1" smtClean="0">
                <a:solidFill>
                  <a:srgbClr val="FF0000"/>
                </a:solidFill>
              </a:rPr>
              <a:t>allyl</a:t>
            </a:r>
            <a:r>
              <a:rPr lang="en-US" sz="2400" b="1" dirty="0" smtClean="0">
                <a:solidFill>
                  <a:srgbClr val="FF0000"/>
                </a:solidFill>
              </a:rPr>
              <a:t> chemistry… resonance motion of electrons constrained to one carbon jumps</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1" name="Object 5"/>
          <p:cNvGraphicFramePr>
            <a:graphicFrameLocks noChangeAspect="1"/>
          </p:cNvGraphicFramePr>
          <p:nvPr/>
        </p:nvGraphicFramePr>
        <p:xfrm>
          <a:off x="838200" y="1066800"/>
          <a:ext cx="1549400" cy="1774825"/>
        </p:xfrm>
        <a:graphic>
          <a:graphicData uri="http://schemas.openxmlformats.org/presentationml/2006/ole">
            <mc:AlternateContent xmlns:mc="http://schemas.openxmlformats.org/markup-compatibility/2006">
              <mc:Choice xmlns:v="urn:schemas-microsoft-com:vml" Requires="v">
                <p:oleObj spid="_x0000_s4143" name="ChemSketch" r:id="rId4" imgW="435864" imgH="499872" progId="ACD.ChemSketch.20">
                  <p:embed/>
                </p:oleObj>
              </mc:Choice>
              <mc:Fallback>
                <p:oleObj name="ChemSketch" r:id="rId4" imgW="435864" imgH="499872" progId="ACD.ChemSketch.20">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066800"/>
                        <a:ext cx="15494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2" name="Oval 6"/>
          <p:cNvSpPr>
            <a:spLocks noChangeArrowheads="1"/>
          </p:cNvSpPr>
          <p:nvPr/>
        </p:nvSpPr>
        <p:spPr bwMode="auto">
          <a:xfrm>
            <a:off x="1524000" y="2819400"/>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9223" name="Oval 7"/>
          <p:cNvSpPr>
            <a:spLocks noChangeArrowheads="1"/>
          </p:cNvSpPr>
          <p:nvPr/>
        </p:nvSpPr>
        <p:spPr bwMode="auto">
          <a:xfrm>
            <a:off x="1600200" y="2819400"/>
            <a:ext cx="76200" cy="76200"/>
          </a:xfrm>
          <a:prstGeom prst="ellipse">
            <a:avLst/>
          </a:prstGeom>
          <a:solidFill>
            <a:schemeClr val="tx2"/>
          </a:solidFill>
          <a:ln w="9525">
            <a:solidFill>
              <a:schemeClr val="tx1"/>
            </a:solidFill>
            <a:round/>
            <a:headEnd/>
            <a:tailEnd/>
          </a:ln>
        </p:spPr>
        <p:txBody>
          <a:bodyPr wrap="none" anchor="ctr"/>
          <a:lstStyle/>
          <a:p>
            <a:endParaRPr lang="en-US"/>
          </a:p>
        </p:txBody>
      </p:sp>
      <p:graphicFrame>
        <p:nvGraphicFramePr>
          <p:cNvPr id="9224" name="Object 8"/>
          <p:cNvGraphicFramePr>
            <a:graphicFrameLocks noChangeAspect="1"/>
          </p:cNvGraphicFramePr>
          <p:nvPr/>
        </p:nvGraphicFramePr>
        <p:xfrm>
          <a:off x="3657600" y="1066800"/>
          <a:ext cx="2217738" cy="2301875"/>
        </p:xfrm>
        <a:graphic>
          <a:graphicData uri="http://schemas.openxmlformats.org/presentationml/2006/ole">
            <mc:AlternateContent xmlns:mc="http://schemas.openxmlformats.org/markup-compatibility/2006">
              <mc:Choice xmlns:v="urn:schemas-microsoft-com:vml" Requires="v">
                <p:oleObj spid="_x0000_s4144" name="ChemSketch" r:id="rId6" imgW="1350264" imgH="1402080" progId="ACD.ChemSketch.20">
                  <p:embed/>
                </p:oleObj>
              </mc:Choice>
              <mc:Fallback>
                <p:oleObj name="ChemSketch" r:id="rId6" imgW="1350264" imgH="1402080" progId="ACD.ChemSketch.20">
                  <p:embed/>
                  <p:pic>
                    <p:nvPicPr>
                      <p:cNvPr id="0"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1066800"/>
                        <a:ext cx="2217738"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6" name="Oval 10"/>
          <p:cNvSpPr>
            <a:spLocks noChangeArrowheads="1"/>
          </p:cNvSpPr>
          <p:nvPr/>
        </p:nvSpPr>
        <p:spPr bwMode="auto">
          <a:xfrm>
            <a:off x="4648200" y="2743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9227" name="Oval 11"/>
          <p:cNvSpPr>
            <a:spLocks noChangeArrowheads="1"/>
          </p:cNvSpPr>
          <p:nvPr/>
        </p:nvSpPr>
        <p:spPr bwMode="auto">
          <a:xfrm>
            <a:off x="4724400" y="2667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4105" name="Text Box 12"/>
          <p:cNvSpPr txBox="1">
            <a:spLocks noChangeArrowheads="1"/>
          </p:cNvSpPr>
          <p:nvPr/>
        </p:nvSpPr>
        <p:spPr bwMode="auto">
          <a:xfrm>
            <a:off x="4648200" y="3505200"/>
            <a:ext cx="228600" cy="366713"/>
          </a:xfrm>
          <a:prstGeom prst="rect">
            <a:avLst/>
          </a:prstGeom>
          <a:noFill/>
          <a:ln w="9525">
            <a:noFill/>
            <a:miter lim="800000"/>
            <a:headEnd/>
            <a:tailEnd/>
          </a:ln>
        </p:spPr>
        <p:txBody>
          <a:bodyPr>
            <a:spAutoFit/>
          </a:bodyPr>
          <a:lstStyle/>
          <a:p>
            <a:pPr>
              <a:spcBef>
                <a:spcPct val="50000"/>
              </a:spcBef>
            </a:pPr>
            <a:endParaRPr lang="en-US"/>
          </a:p>
        </p:txBody>
      </p:sp>
      <p:graphicFrame>
        <p:nvGraphicFramePr>
          <p:cNvPr id="9229" name="Object 13"/>
          <p:cNvGraphicFramePr>
            <a:graphicFrameLocks noChangeAspect="1"/>
          </p:cNvGraphicFramePr>
          <p:nvPr/>
        </p:nvGraphicFramePr>
        <p:xfrm>
          <a:off x="6324600" y="1447800"/>
          <a:ext cx="2590800" cy="2062163"/>
        </p:xfrm>
        <a:graphic>
          <a:graphicData uri="http://schemas.openxmlformats.org/presentationml/2006/ole">
            <mc:AlternateContent xmlns:mc="http://schemas.openxmlformats.org/markup-compatibility/2006">
              <mc:Choice xmlns:v="urn:schemas-microsoft-com:vml" Requires="v">
                <p:oleObj spid="_x0000_s4145" name="ChemSketch" r:id="rId8" imgW="1956816" imgH="1557528" progId="ACD.ChemSketch.20">
                  <p:embed/>
                </p:oleObj>
              </mc:Choice>
              <mc:Fallback>
                <p:oleObj name="ChemSketch" r:id="rId8" imgW="1956816" imgH="1557528" progId="ACD.ChemSketch.20">
                  <p:embed/>
                  <p:pic>
                    <p:nvPicPr>
                      <p:cNvPr id="0"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1447800"/>
                        <a:ext cx="25908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0" name="Text Box 14"/>
          <p:cNvSpPr txBox="1">
            <a:spLocks noChangeArrowheads="1"/>
          </p:cNvSpPr>
          <p:nvPr/>
        </p:nvSpPr>
        <p:spPr bwMode="auto">
          <a:xfrm>
            <a:off x="4343400" y="2286000"/>
            <a:ext cx="304800" cy="457200"/>
          </a:xfrm>
          <a:prstGeom prst="rect">
            <a:avLst/>
          </a:prstGeom>
          <a:noFill/>
          <a:ln w="9525">
            <a:noFill/>
            <a:miter lim="800000"/>
            <a:headEnd/>
            <a:tailEnd/>
          </a:ln>
        </p:spPr>
        <p:txBody>
          <a:bodyPr>
            <a:spAutoFit/>
          </a:bodyPr>
          <a:lstStyle/>
          <a:p>
            <a:pPr>
              <a:spcBef>
                <a:spcPct val="50000"/>
              </a:spcBef>
            </a:pPr>
            <a:r>
              <a:rPr lang="en-US" sz="2400" b="1"/>
              <a:t>-</a:t>
            </a:r>
          </a:p>
        </p:txBody>
      </p:sp>
      <p:sp>
        <p:nvSpPr>
          <p:cNvPr id="9231" name="Text Box 15"/>
          <p:cNvSpPr txBox="1">
            <a:spLocks noChangeArrowheads="1"/>
          </p:cNvSpPr>
          <p:nvPr/>
        </p:nvSpPr>
        <p:spPr bwMode="auto">
          <a:xfrm>
            <a:off x="8153400" y="2133600"/>
            <a:ext cx="304800" cy="366713"/>
          </a:xfrm>
          <a:prstGeom prst="rect">
            <a:avLst/>
          </a:prstGeom>
          <a:noFill/>
          <a:ln w="9525">
            <a:noFill/>
            <a:miter lim="800000"/>
            <a:headEnd/>
            <a:tailEnd/>
          </a:ln>
        </p:spPr>
        <p:txBody>
          <a:bodyPr>
            <a:spAutoFit/>
          </a:bodyPr>
          <a:lstStyle/>
          <a:p>
            <a:pPr>
              <a:spcBef>
                <a:spcPct val="50000"/>
              </a:spcBef>
            </a:pPr>
            <a:r>
              <a:rPr lang="en-US" b="1"/>
              <a:t>+</a:t>
            </a:r>
          </a:p>
        </p:txBody>
      </p:sp>
      <p:sp>
        <p:nvSpPr>
          <p:cNvPr id="4108" name="Text Box 17"/>
          <p:cNvSpPr txBox="1">
            <a:spLocks noChangeArrowheads="1"/>
          </p:cNvSpPr>
          <p:nvPr/>
        </p:nvSpPr>
        <p:spPr bwMode="auto">
          <a:xfrm>
            <a:off x="990600" y="4495800"/>
            <a:ext cx="1447800" cy="366713"/>
          </a:xfrm>
          <a:prstGeom prst="rect">
            <a:avLst/>
          </a:prstGeom>
          <a:noFill/>
          <a:ln w="9525">
            <a:noFill/>
            <a:miter lim="800000"/>
            <a:headEnd/>
            <a:tailEnd/>
          </a:ln>
        </p:spPr>
        <p:txBody>
          <a:bodyPr>
            <a:spAutoFit/>
          </a:bodyPr>
          <a:lstStyle/>
          <a:p>
            <a:pPr>
              <a:spcBef>
                <a:spcPct val="50000"/>
              </a:spcBef>
            </a:pPr>
            <a:endParaRPr lang="en-US"/>
          </a:p>
        </p:txBody>
      </p:sp>
      <p:sp>
        <p:nvSpPr>
          <p:cNvPr id="4109" name="Text Box 18"/>
          <p:cNvSpPr txBox="1">
            <a:spLocks noChangeArrowheads="1"/>
          </p:cNvSpPr>
          <p:nvPr/>
        </p:nvSpPr>
        <p:spPr bwMode="auto">
          <a:xfrm>
            <a:off x="1219200" y="762000"/>
            <a:ext cx="6629400" cy="366713"/>
          </a:xfrm>
          <a:prstGeom prst="rect">
            <a:avLst/>
          </a:prstGeom>
          <a:solidFill>
            <a:srgbClr val="CCFFCC"/>
          </a:solidFill>
          <a:ln w="9525">
            <a:noFill/>
            <a:miter lim="800000"/>
            <a:headEnd/>
            <a:tailEnd/>
          </a:ln>
        </p:spPr>
        <p:txBody>
          <a:bodyPr>
            <a:spAutoFit/>
          </a:bodyPr>
          <a:lstStyle/>
          <a:p>
            <a:pPr>
              <a:spcBef>
                <a:spcPct val="50000"/>
              </a:spcBef>
            </a:pPr>
            <a:r>
              <a:rPr lang="en-US" b="1" dirty="0"/>
              <a:t>How many pi (</a:t>
            </a:r>
            <a:r>
              <a:rPr lang="en-US" b="1" dirty="0">
                <a:sym typeface="Symbol" pitchFamily="18" charset="2"/>
              </a:rPr>
              <a:t>) electrons in ….. </a:t>
            </a:r>
          </a:p>
        </p:txBody>
      </p:sp>
      <p:sp>
        <p:nvSpPr>
          <p:cNvPr id="9235" name="Text Box 19"/>
          <p:cNvSpPr txBox="1">
            <a:spLocks noChangeArrowheads="1"/>
          </p:cNvSpPr>
          <p:nvPr/>
        </p:nvSpPr>
        <p:spPr bwMode="auto">
          <a:xfrm>
            <a:off x="1066800" y="3505200"/>
            <a:ext cx="838200" cy="823913"/>
          </a:xfrm>
          <a:prstGeom prst="rect">
            <a:avLst/>
          </a:prstGeom>
          <a:noFill/>
          <a:ln w="9525">
            <a:noFill/>
            <a:miter lim="800000"/>
            <a:headEnd/>
            <a:tailEnd/>
          </a:ln>
        </p:spPr>
        <p:txBody>
          <a:bodyPr>
            <a:spAutoFit/>
          </a:bodyPr>
          <a:lstStyle/>
          <a:p>
            <a:pPr>
              <a:spcBef>
                <a:spcPct val="50000"/>
              </a:spcBef>
            </a:pPr>
            <a:r>
              <a:rPr lang="en-US" sz="4800" b="1"/>
              <a:t>6</a:t>
            </a:r>
          </a:p>
        </p:txBody>
      </p:sp>
      <p:sp>
        <p:nvSpPr>
          <p:cNvPr id="9236" name="Text Box 20"/>
          <p:cNvSpPr txBox="1">
            <a:spLocks noChangeArrowheads="1"/>
          </p:cNvSpPr>
          <p:nvPr/>
        </p:nvSpPr>
        <p:spPr bwMode="auto">
          <a:xfrm>
            <a:off x="4038600" y="3429000"/>
            <a:ext cx="990600" cy="823913"/>
          </a:xfrm>
          <a:prstGeom prst="rect">
            <a:avLst/>
          </a:prstGeom>
          <a:noFill/>
          <a:ln w="9525">
            <a:noFill/>
            <a:miter lim="800000"/>
            <a:headEnd/>
            <a:tailEnd/>
          </a:ln>
        </p:spPr>
        <p:txBody>
          <a:bodyPr>
            <a:spAutoFit/>
          </a:bodyPr>
          <a:lstStyle/>
          <a:p>
            <a:pPr>
              <a:spcBef>
                <a:spcPct val="50000"/>
              </a:spcBef>
            </a:pPr>
            <a:r>
              <a:rPr lang="en-US" sz="4800" b="1"/>
              <a:t>4</a:t>
            </a:r>
          </a:p>
        </p:txBody>
      </p:sp>
      <p:sp>
        <p:nvSpPr>
          <p:cNvPr id="9237" name="Text Box 21"/>
          <p:cNvSpPr txBox="1">
            <a:spLocks noChangeArrowheads="1"/>
          </p:cNvSpPr>
          <p:nvPr/>
        </p:nvSpPr>
        <p:spPr bwMode="auto">
          <a:xfrm>
            <a:off x="7162800" y="3429000"/>
            <a:ext cx="1219200" cy="823913"/>
          </a:xfrm>
          <a:prstGeom prst="rect">
            <a:avLst/>
          </a:prstGeom>
          <a:noFill/>
          <a:ln w="9525">
            <a:noFill/>
            <a:miter lim="800000"/>
            <a:headEnd/>
            <a:tailEnd/>
          </a:ln>
        </p:spPr>
        <p:txBody>
          <a:bodyPr>
            <a:spAutoFit/>
          </a:bodyPr>
          <a:lstStyle/>
          <a:p>
            <a:pPr>
              <a:spcBef>
                <a:spcPct val="50000"/>
              </a:spcBef>
            </a:pPr>
            <a:r>
              <a:rPr lang="en-US" sz="4800" b="1" dirty="0"/>
              <a:t>6</a:t>
            </a:r>
          </a:p>
        </p:txBody>
      </p:sp>
      <p:sp>
        <p:nvSpPr>
          <p:cNvPr id="9238" name="Text Box 22"/>
          <p:cNvSpPr txBox="1">
            <a:spLocks noChangeArrowheads="1"/>
          </p:cNvSpPr>
          <p:nvPr/>
        </p:nvSpPr>
        <p:spPr bwMode="auto">
          <a:xfrm>
            <a:off x="1219200" y="4343400"/>
            <a:ext cx="6400800" cy="366713"/>
          </a:xfrm>
          <a:prstGeom prst="rect">
            <a:avLst/>
          </a:prstGeom>
          <a:solidFill>
            <a:srgbClr val="00FFFF"/>
          </a:solidFill>
          <a:ln w="9525">
            <a:noFill/>
            <a:miter lim="800000"/>
            <a:headEnd/>
            <a:tailEnd/>
          </a:ln>
        </p:spPr>
        <p:txBody>
          <a:bodyPr>
            <a:spAutoFit/>
          </a:bodyPr>
          <a:lstStyle/>
          <a:p>
            <a:pPr>
              <a:spcBef>
                <a:spcPct val="50000"/>
              </a:spcBef>
            </a:pPr>
            <a:r>
              <a:rPr lang="en-US" b="1" dirty="0"/>
              <a:t>What is the `hybridization’ of …</a:t>
            </a:r>
          </a:p>
        </p:txBody>
      </p:sp>
      <p:sp>
        <p:nvSpPr>
          <p:cNvPr id="9240" name="Line 24"/>
          <p:cNvSpPr>
            <a:spLocks noChangeShapeType="1"/>
          </p:cNvSpPr>
          <p:nvPr/>
        </p:nvSpPr>
        <p:spPr bwMode="auto">
          <a:xfrm flipH="1" flipV="1">
            <a:off x="1676400" y="2971800"/>
            <a:ext cx="228600" cy="228600"/>
          </a:xfrm>
          <a:prstGeom prst="line">
            <a:avLst/>
          </a:prstGeom>
          <a:noFill/>
          <a:ln w="76200">
            <a:solidFill>
              <a:srgbClr val="FF0000"/>
            </a:solidFill>
            <a:round/>
            <a:headEnd/>
            <a:tailEnd type="triangle" w="med" len="med"/>
          </a:ln>
        </p:spPr>
        <p:txBody>
          <a:bodyPr/>
          <a:lstStyle/>
          <a:p>
            <a:endParaRPr lang="en-US"/>
          </a:p>
        </p:txBody>
      </p:sp>
      <p:sp>
        <p:nvSpPr>
          <p:cNvPr id="9241" name="Text Box 25"/>
          <p:cNvSpPr txBox="1">
            <a:spLocks noChangeArrowheads="1"/>
          </p:cNvSpPr>
          <p:nvPr/>
        </p:nvSpPr>
        <p:spPr bwMode="auto">
          <a:xfrm>
            <a:off x="2057400" y="3276600"/>
            <a:ext cx="838200" cy="457200"/>
          </a:xfrm>
          <a:prstGeom prst="rect">
            <a:avLst/>
          </a:prstGeom>
          <a:noFill/>
          <a:ln w="9525">
            <a:noFill/>
            <a:miter lim="800000"/>
            <a:headEnd/>
            <a:tailEnd/>
          </a:ln>
        </p:spPr>
        <p:txBody>
          <a:bodyPr>
            <a:spAutoFit/>
          </a:bodyPr>
          <a:lstStyle/>
          <a:p>
            <a:pPr>
              <a:spcBef>
                <a:spcPct val="50000"/>
              </a:spcBef>
            </a:pPr>
            <a:r>
              <a:rPr lang="en-US" sz="2400" b="1"/>
              <a:t>sp</a:t>
            </a:r>
            <a:r>
              <a:rPr lang="en-US" sz="2400" b="1" baseline="30000"/>
              <a:t>2</a:t>
            </a:r>
            <a:endParaRPr lang="en-US" sz="2400" b="1"/>
          </a:p>
        </p:txBody>
      </p:sp>
      <p:sp>
        <p:nvSpPr>
          <p:cNvPr id="9242" name="Line 26"/>
          <p:cNvSpPr>
            <a:spLocks noChangeShapeType="1"/>
          </p:cNvSpPr>
          <p:nvPr/>
        </p:nvSpPr>
        <p:spPr bwMode="auto">
          <a:xfrm flipH="1">
            <a:off x="4876800" y="2590800"/>
            <a:ext cx="228600" cy="76200"/>
          </a:xfrm>
          <a:prstGeom prst="line">
            <a:avLst/>
          </a:prstGeom>
          <a:noFill/>
          <a:ln w="57150">
            <a:solidFill>
              <a:srgbClr val="FF0000"/>
            </a:solidFill>
            <a:round/>
            <a:headEnd/>
            <a:tailEnd type="triangle" w="med" len="med"/>
          </a:ln>
        </p:spPr>
        <p:txBody>
          <a:bodyPr/>
          <a:lstStyle/>
          <a:p>
            <a:endParaRPr lang="en-US"/>
          </a:p>
        </p:txBody>
      </p:sp>
      <p:sp>
        <p:nvSpPr>
          <p:cNvPr id="9243" name="Text Box 27"/>
          <p:cNvSpPr txBox="1">
            <a:spLocks noChangeArrowheads="1"/>
          </p:cNvSpPr>
          <p:nvPr/>
        </p:nvSpPr>
        <p:spPr bwMode="auto">
          <a:xfrm>
            <a:off x="5181600" y="2209800"/>
            <a:ext cx="914400" cy="457200"/>
          </a:xfrm>
          <a:prstGeom prst="rect">
            <a:avLst/>
          </a:prstGeom>
          <a:noFill/>
          <a:ln w="9525">
            <a:noFill/>
            <a:miter lim="800000"/>
            <a:headEnd/>
            <a:tailEnd/>
          </a:ln>
        </p:spPr>
        <p:txBody>
          <a:bodyPr>
            <a:spAutoFit/>
          </a:bodyPr>
          <a:lstStyle/>
          <a:p>
            <a:pPr>
              <a:spcBef>
                <a:spcPct val="50000"/>
              </a:spcBef>
            </a:pPr>
            <a:r>
              <a:rPr lang="en-US" sz="2400" b="1"/>
              <a:t>sp</a:t>
            </a:r>
            <a:r>
              <a:rPr lang="en-US" sz="2400" b="1" baseline="30000"/>
              <a:t>3</a:t>
            </a:r>
            <a:endParaRPr lang="en-US" sz="2400" b="1"/>
          </a:p>
        </p:txBody>
      </p:sp>
      <p:sp>
        <p:nvSpPr>
          <p:cNvPr id="9244" name="Line 28"/>
          <p:cNvSpPr>
            <a:spLocks noChangeShapeType="1"/>
          </p:cNvSpPr>
          <p:nvPr/>
        </p:nvSpPr>
        <p:spPr bwMode="auto">
          <a:xfrm>
            <a:off x="8077200" y="1752600"/>
            <a:ext cx="228600" cy="304800"/>
          </a:xfrm>
          <a:prstGeom prst="line">
            <a:avLst/>
          </a:prstGeom>
          <a:noFill/>
          <a:ln w="57150">
            <a:solidFill>
              <a:srgbClr val="FF0000"/>
            </a:solidFill>
            <a:round/>
            <a:headEnd/>
            <a:tailEnd type="triangle" w="med" len="med"/>
          </a:ln>
        </p:spPr>
        <p:txBody>
          <a:bodyPr/>
          <a:lstStyle/>
          <a:p>
            <a:endParaRPr lang="en-US"/>
          </a:p>
        </p:txBody>
      </p:sp>
      <p:sp>
        <p:nvSpPr>
          <p:cNvPr id="9245" name="Text Box 29"/>
          <p:cNvSpPr txBox="1">
            <a:spLocks noChangeArrowheads="1"/>
          </p:cNvSpPr>
          <p:nvPr/>
        </p:nvSpPr>
        <p:spPr bwMode="auto">
          <a:xfrm>
            <a:off x="7467600" y="1219200"/>
            <a:ext cx="685800" cy="457200"/>
          </a:xfrm>
          <a:prstGeom prst="rect">
            <a:avLst/>
          </a:prstGeom>
          <a:noFill/>
          <a:ln w="9525">
            <a:noFill/>
            <a:miter lim="800000"/>
            <a:headEnd/>
            <a:tailEnd/>
          </a:ln>
        </p:spPr>
        <p:txBody>
          <a:bodyPr>
            <a:spAutoFit/>
          </a:bodyPr>
          <a:lstStyle/>
          <a:p>
            <a:pPr>
              <a:spcBef>
                <a:spcPct val="50000"/>
              </a:spcBef>
            </a:pPr>
            <a:r>
              <a:rPr lang="en-US" sz="2400" b="1"/>
              <a:t>sp</a:t>
            </a:r>
            <a:r>
              <a:rPr lang="en-US" sz="2400" b="1" baseline="30000"/>
              <a:t>2</a:t>
            </a:r>
            <a:endParaRPr lang="en-US" sz="2400" b="1"/>
          </a:p>
        </p:txBody>
      </p:sp>
      <p:sp>
        <p:nvSpPr>
          <p:cNvPr id="24" name="TextBox 23"/>
          <p:cNvSpPr txBox="1"/>
          <p:nvPr/>
        </p:nvSpPr>
        <p:spPr>
          <a:xfrm>
            <a:off x="609600" y="152400"/>
            <a:ext cx="5943600" cy="707886"/>
          </a:xfrm>
          <a:prstGeom prst="rect">
            <a:avLst/>
          </a:prstGeom>
          <a:noFill/>
        </p:spPr>
        <p:txBody>
          <a:bodyPr wrap="square" rtlCol="0">
            <a:spAutoFit/>
          </a:bodyPr>
          <a:lstStyle/>
          <a:p>
            <a:r>
              <a:rPr lang="en-US" sz="4000" b="1" dirty="0" smtClean="0"/>
              <a:t>4n +2 rule explained</a:t>
            </a:r>
            <a:endParaRPr lang="en-US" sz="4000" b="1" dirty="0"/>
          </a:p>
        </p:txBody>
      </p:sp>
      <p:sp>
        <p:nvSpPr>
          <p:cNvPr id="25" name="TextBox 24"/>
          <p:cNvSpPr txBox="1"/>
          <p:nvPr/>
        </p:nvSpPr>
        <p:spPr>
          <a:xfrm>
            <a:off x="457200" y="4876800"/>
            <a:ext cx="8001000" cy="523220"/>
          </a:xfrm>
          <a:prstGeom prst="rect">
            <a:avLst/>
          </a:prstGeom>
          <a:noFill/>
        </p:spPr>
        <p:txBody>
          <a:bodyPr wrap="square" rtlCol="0">
            <a:spAutoFit/>
          </a:bodyPr>
          <a:lstStyle/>
          <a:p>
            <a:r>
              <a:rPr lang="en-US" sz="2800" b="1" dirty="0" smtClean="0"/>
              <a:t>4</a:t>
            </a:r>
            <a:r>
              <a:rPr lang="en-US" sz="2800" b="1" dirty="0" smtClean="0">
                <a:solidFill>
                  <a:srgbClr val="FF0000"/>
                </a:solidFill>
              </a:rPr>
              <a:t>n</a:t>
            </a:r>
            <a:r>
              <a:rPr lang="en-US" sz="2800" b="1" dirty="0" smtClean="0"/>
              <a:t> +2 = </a:t>
            </a:r>
            <a:r>
              <a:rPr lang="en-US" sz="2800" b="1" dirty="0" smtClean="0">
                <a:solidFill>
                  <a:srgbClr val="0070C0"/>
                </a:solidFill>
              </a:rPr>
              <a:t>#</a:t>
            </a:r>
            <a:r>
              <a:rPr lang="en-US" sz="2800" b="1" dirty="0" smtClean="0">
                <a:solidFill>
                  <a:srgbClr val="0070C0"/>
                </a:solidFill>
                <a:sym typeface="Symbol"/>
              </a:rPr>
              <a:t> </a:t>
            </a:r>
            <a:r>
              <a:rPr lang="en-US" sz="2800" b="1" dirty="0" smtClean="0">
                <a:sym typeface="Symbol"/>
              </a:rPr>
              <a:t>electrons;   n=0,1,2…(an integer)</a:t>
            </a:r>
            <a:endParaRPr lang="en-US" sz="2800" b="1" dirty="0"/>
          </a:p>
        </p:txBody>
      </p:sp>
      <p:sp>
        <p:nvSpPr>
          <p:cNvPr id="27" name="TextBox 26"/>
          <p:cNvSpPr txBox="1"/>
          <p:nvPr/>
        </p:nvSpPr>
        <p:spPr>
          <a:xfrm>
            <a:off x="1066800" y="5410200"/>
            <a:ext cx="3505200" cy="523220"/>
          </a:xfrm>
          <a:prstGeom prst="rect">
            <a:avLst/>
          </a:prstGeom>
          <a:noFill/>
        </p:spPr>
        <p:txBody>
          <a:bodyPr wrap="square" rtlCol="0">
            <a:spAutoFit/>
          </a:bodyPr>
          <a:lstStyle/>
          <a:p>
            <a:r>
              <a:rPr lang="en-US" sz="2800" b="1" dirty="0" smtClean="0">
                <a:solidFill>
                  <a:srgbClr val="FF0000"/>
                </a:solidFill>
              </a:rPr>
              <a:t>n	</a:t>
            </a:r>
            <a:r>
              <a:rPr lang="en-US" sz="2800" b="1" dirty="0" smtClean="0"/>
              <a:t>=	</a:t>
            </a:r>
            <a:r>
              <a:rPr lang="en-US" sz="2800" b="1" dirty="0" smtClean="0">
                <a:solidFill>
                  <a:srgbClr val="FF0000"/>
                </a:solidFill>
              </a:rPr>
              <a:t>0</a:t>
            </a:r>
            <a:endParaRPr lang="en-US" sz="2800" b="1" dirty="0">
              <a:solidFill>
                <a:srgbClr val="FF0000"/>
              </a:solidFill>
            </a:endParaRPr>
          </a:p>
        </p:txBody>
      </p:sp>
      <p:sp>
        <p:nvSpPr>
          <p:cNvPr id="28" name="TextBox 27"/>
          <p:cNvSpPr txBox="1"/>
          <p:nvPr/>
        </p:nvSpPr>
        <p:spPr>
          <a:xfrm>
            <a:off x="304800" y="5791200"/>
            <a:ext cx="2362200" cy="707886"/>
          </a:xfrm>
          <a:prstGeom prst="rect">
            <a:avLst/>
          </a:prstGeom>
          <a:noFill/>
        </p:spPr>
        <p:txBody>
          <a:bodyPr wrap="square" rtlCol="0">
            <a:spAutoFit/>
          </a:bodyPr>
          <a:lstStyle/>
          <a:p>
            <a:r>
              <a:rPr lang="en-US" sz="2000" b="1" dirty="0" smtClean="0">
                <a:solidFill>
                  <a:srgbClr val="0070C0"/>
                </a:solidFill>
                <a:sym typeface="Symbol"/>
              </a:rPr>
              <a:t> count </a:t>
            </a:r>
            <a:r>
              <a:rPr lang="en-US" sz="2000" b="1" dirty="0" smtClean="0">
                <a:sym typeface="Symbol"/>
              </a:rPr>
              <a:t>allowing </a:t>
            </a:r>
            <a:r>
              <a:rPr lang="en-US" sz="2000" b="1" dirty="0" err="1" smtClean="0">
                <a:sym typeface="Symbol"/>
              </a:rPr>
              <a:t>aromaticity</a:t>
            </a:r>
            <a:r>
              <a:rPr lang="en-US" sz="2000" b="1" dirty="0" smtClean="0">
                <a:sym typeface="Symbol"/>
              </a:rPr>
              <a:t>      = </a:t>
            </a:r>
            <a:endParaRPr lang="en-US" sz="2000" b="1" dirty="0"/>
          </a:p>
        </p:txBody>
      </p:sp>
      <p:sp>
        <p:nvSpPr>
          <p:cNvPr id="29" name="TextBox 28"/>
          <p:cNvSpPr txBox="1"/>
          <p:nvPr/>
        </p:nvSpPr>
        <p:spPr>
          <a:xfrm>
            <a:off x="2819400" y="6019800"/>
            <a:ext cx="1676400" cy="523220"/>
          </a:xfrm>
          <a:prstGeom prst="rect">
            <a:avLst/>
          </a:prstGeom>
          <a:noFill/>
        </p:spPr>
        <p:txBody>
          <a:bodyPr wrap="square" rtlCol="0">
            <a:spAutoFit/>
          </a:bodyPr>
          <a:lstStyle/>
          <a:p>
            <a:r>
              <a:rPr lang="en-US" sz="2800" b="1" dirty="0" smtClean="0"/>
              <a:t>4*</a:t>
            </a:r>
            <a:r>
              <a:rPr lang="en-US" sz="2800" b="1" dirty="0" smtClean="0">
                <a:solidFill>
                  <a:srgbClr val="FF0000"/>
                </a:solidFill>
              </a:rPr>
              <a:t>0</a:t>
            </a:r>
            <a:r>
              <a:rPr lang="en-US" sz="2800" b="1" dirty="0" smtClean="0"/>
              <a:t>+ 2=</a:t>
            </a:r>
            <a:r>
              <a:rPr lang="en-US" sz="2800" b="1" dirty="0" smtClean="0">
                <a:solidFill>
                  <a:srgbClr val="0070C0"/>
                </a:solidFill>
              </a:rPr>
              <a:t>2</a:t>
            </a:r>
            <a:endParaRPr lang="en-US" sz="2800" b="1" dirty="0">
              <a:solidFill>
                <a:srgbClr val="0070C0"/>
              </a:solidFill>
            </a:endParaRPr>
          </a:p>
        </p:txBody>
      </p:sp>
      <p:sp>
        <p:nvSpPr>
          <p:cNvPr id="30" name="TextBox 29"/>
          <p:cNvSpPr txBox="1"/>
          <p:nvPr/>
        </p:nvSpPr>
        <p:spPr>
          <a:xfrm>
            <a:off x="5029200" y="5410200"/>
            <a:ext cx="990600" cy="523220"/>
          </a:xfrm>
          <a:prstGeom prst="rect">
            <a:avLst/>
          </a:prstGeom>
          <a:noFill/>
        </p:spPr>
        <p:txBody>
          <a:bodyPr wrap="square" rtlCol="0">
            <a:spAutoFit/>
          </a:bodyPr>
          <a:lstStyle/>
          <a:p>
            <a:r>
              <a:rPr lang="en-US" sz="2800" b="1" dirty="0" smtClean="0">
                <a:solidFill>
                  <a:srgbClr val="FF0000"/>
                </a:solidFill>
              </a:rPr>
              <a:t>1</a:t>
            </a:r>
            <a:endParaRPr lang="en-US" sz="2800" b="1" dirty="0">
              <a:solidFill>
                <a:srgbClr val="FF0000"/>
              </a:solidFill>
            </a:endParaRPr>
          </a:p>
        </p:txBody>
      </p:sp>
      <p:sp>
        <p:nvSpPr>
          <p:cNvPr id="33" name="TextBox 32"/>
          <p:cNvSpPr txBox="1"/>
          <p:nvPr/>
        </p:nvSpPr>
        <p:spPr>
          <a:xfrm>
            <a:off x="4724400" y="6019800"/>
            <a:ext cx="1676400" cy="523220"/>
          </a:xfrm>
          <a:prstGeom prst="rect">
            <a:avLst/>
          </a:prstGeom>
          <a:noFill/>
        </p:spPr>
        <p:txBody>
          <a:bodyPr wrap="square" rtlCol="0">
            <a:spAutoFit/>
          </a:bodyPr>
          <a:lstStyle/>
          <a:p>
            <a:r>
              <a:rPr lang="en-US" sz="2800" b="1" dirty="0" smtClean="0"/>
              <a:t>4*</a:t>
            </a:r>
            <a:r>
              <a:rPr lang="en-US" sz="2800" b="1" dirty="0" smtClean="0">
                <a:solidFill>
                  <a:srgbClr val="FF0000"/>
                </a:solidFill>
              </a:rPr>
              <a:t>1</a:t>
            </a:r>
            <a:r>
              <a:rPr lang="en-US" sz="2800" b="1" dirty="0" smtClean="0"/>
              <a:t>+ 2=</a:t>
            </a:r>
            <a:r>
              <a:rPr lang="en-US" sz="2800" b="1" dirty="0" smtClean="0">
                <a:solidFill>
                  <a:srgbClr val="0070C0"/>
                </a:solidFill>
              </a:rPr>
              <a:t>6</a:t>
            </a:r>
            <a:endParaRPr lang="en-US" sz="2800" b="1" dirty="0">
              <a:solidFill>
                <a:srgbClr val="0070C0"/>
              </a:solidFill>
            </a:endParaRPr>
          </a:p>
        </p:txBody>
      </p:sp>
      <p:sp>
        <p:nvSpPr>
          <p:cNvPr id="34" name="TextBox 33"/>
          <p:cNvSpPr txBox="1"/>
          <p:nvPr/>
        </p:nvSpPr>
        <p:spPr>
          <a:xfrm>
            <a:off x="7239000" y="5486400"/>
            <a:ext cx="838200" cy="369332"/>
          </a:xfrm>
          <a:prstGeom prst="rect">
            <a:avLst/>
          </a:prstGeom>
          <a:noFill/>
        </p:spPr>
        <p:txBody>
          <a:bodyPr wrap="square" rtlCol="0">
            <a:spAutoFit/>
          </a:bodyPr>
          <a:lstStyle/>
          <a:p>
            <a:endParaRPr lang="en-US" dirty="0"/>
          </a:p>
        </p:txBody>
      </p:sp>
      <p:sp>
        <p:nvSpPr>
          <p:cNvPr id="36" name="TextBox 35"/>
          <p:cNvSpPr txBox="1"/>
          <p:nvPr/>
        </p:nvSpPr>
        <p:spPr>
          <a:xfrm>
            <a:off x="7239000" y="5410200"/>
            <a:ext cx="990600" cy="523220"/>
          </a:xfrm>
          <a:prstGeom prst="rect">
            <a:avLst/>
          </a:prstGeom>
          <a:noFill/>
        </p:spPr>
        <p:txBody>
          <a:bodyPr wrap="square" rtlCol="0">
            <a:spAutoFit/>
          </a:bodyPr>
          <a:lstStyle/>
          <a:p>
            <a:r>
              <a:rPr lang="en-US" sz="2800" b="1" dirty="0" smtClean="0">
                <a:solidFill>
                  <a:srgbClr val="FF0000"/>
                </a:solidFill>
              </a:rPr>
              <a:t>2</a:t>
            </a:r>
            <a:endParaRPr lang="en-US" sz="2800" b="1" dirty="0">
              <a:solidFill>
                <a:srgbClr val="FF0000"/>
              </a:solidFill>
            </a:endParaRPr>
          </a:p>
        </p:txBody>
      </p:sp>
      <p:sp>
        <p:nvSpPr>
          <p:cNvPr id="37" name="TextBox 36"/>
          <p:cNvSpPr txBox="1"/>
          <p:nvPr/>
        </p:nvSpPr>
        <p:spPr>
          <a:xfrm>
            <a:off x="7010400" y="6019800"/>
            <a:ext cx="2133600" cy="523220"/>
          </a:xfrm>
          <a:prstGeom prst="rect">
            <a:avLst/>
          </a:prstGeom>
          <a:noFill/>
        </p:spPr>
        <p:txBody>
          <a:bodyPr wrap="square" rtlCol="0">
            <a:spAutoFit/>
          </a:bodyPr>
          <a:lstStyle/>
          <a:p>
            <a:r>
              <a:rPr lang="en-US" sz="2800" b="1" dirty="0" smtClean="0"/>
              <a:t>4*</a:t>
            </a:r>
            <a:r>
              <a:rPr lang="en-US" sz="2800" b="1" dirty="0" smtClean="0">
                <a:solidFill>
                  <a:srgbClr val="FF0000"/>
                </a:solidFill>
              </a:rPr>
              <a:t>2</a:t>
            </a:r>
            <a:r>
              <a:rPr lang="en-US" sz="2800" b="1" dirty="0" smtClean="0"/>
              <a:t>+ 2=</a:t>
            </a:r>
            <a:r>
              <a:rPr lang="en-US" sz="2800" b="1" dirty="0" smtClean="0">
                <a:solidFill>
                  <a:srgbClr val="0070C0"/>
                </a:solidFill>
              </a:rPr>
              <a:t>10</a:t>
            </a:r>
            <a:endParaRPr lang="en-US" sz="28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dissolve">
                                      <p:cBhvr>
                                        <p:cTn id="7" dur="500"/>
                                        <p:tgtEl>
                                          <p:spTgt spid="92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dissolve">
                                      <p:cBhvr>
                                        <p:cTn id="10" dur="500"/>
                                        <p:tgtEl>
                                          <p:spTgt spid="9222"/>
                                        </p:tgtEl>
                                      </p:cBhvr>
                                    </p:animEffect>
                                  </p:childTnLst>
                                </p:cTn>
                              </p:par>
                              <p:par>
                                <p:cTn id="11" presetID="9" presetClass="entr" presetSubtype="0" fill="hold" nodeType="withEffect">
                                  <p:stCondLst>
                                    <p:cond delay="0"/>
                                  </p:stCondLst>
                                  <p:childTnLst>
                                    <p:set>
                                      <p:cBhvr>
                                        <p:cTn id="12" dur="1" fill="hold">
                                          <p:stCondLst>
                                            <p:cond delay="0"/>
                                          </p:stCondLst>
                                        </p:cTn>
                                        <p:tgtEl>
                                          <p:spTgt spid="9221"/>
                                        </p:tgtEl>
                                        <p:attrNameLst>
                                          <p:attrName>style.visibility</p:attrName>
                                        </p:attrNameLst>
                                      </p:cBhvr>
                                      <p:to>
                                        <p:strVal val="visible"/>
                                      </p:to>
                                    </p:set>
                                    <p:animEffect transition="in" filter="dissolve">
                                      <p:cBhvr>
                                        <p:cTn id="13" dur="500"/>
                                        <p:tgtEl>
                                          <p:spTgt spid="922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235"/>
                                        </p:tgtEl>
                                        <p:attrNameLst>
                                          <p:attrName>style.visibility</p:attrName>
                                        </p:attrNameLst>
                                      </p:cBhvr>
                                      <p:to>
                                        <p:strVal val="visible"/>
                                      </p:to>
                                    </p:set>
                                    <p:animEffect transition="in" filter="dissolve">
                                      <p:cBhvr>
                                        <p:cTn id="18" dur="500"/>
                                        <p:tgtEl>
                                          <p:spTgt spid="923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226"/>
                                        </p:tgtEl>
                                        <p:attrNameLst>
                                          <p:attrName>style.visibility</p:attrName>
                                        </p:attrNameLst>
                                      </p:cBhvr>
                                      <p:to>
                                        <p:strVal val="visible"/>
                                      </p:to>
                                    </p:set>
                                    <p:animEffect transition="in" filter="dissolve">
                                      <p:cBhvr>
                                        <p:cTn id="23" dur="500"/>
                                        <p:tgtEl>
                                          <p:spTgt spid="922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227"/>
                                        </p:tgtEl>
                                        <p:attrNameLst>
                                          <p:attrName>style.visibility</p:attrName>
                                        </p:attrNameLst>
                                      </p:cBhvr>
                                      <p:to>
                                        <p:strVal val="visible"/>
                                      </p:to>
                                    </p:set>
                                    <p:animEffect transition="in" filter="dissolve">
                                      <p:cBhvr>
                                        <p:cTn id="26" dur="500"/>
                                        <p:tgtEl>
                                          <p:spTgt spid="922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9230"/>
                                        </p:tgtEl>
                                        <p:attrNameLst>
                                          <p:attrName>style.visibility</p:attrName>
                                        </p:attrNameLst>
                                      </p:cBhvr>
                                      <p:to>
                                        <p:strVal val="visible"/>
                                      </p:to>
                                    </p:set>
                                    <p:animEffect transition="in" filter="dissolve">
                                      <p:cBhvr>
                                        <p:cTn id="29" dur="500"/>
                                        <p:tgtEl>
                                          <p:spTgt spid="9230"/>
                                        </p:tgtEl>
                                      </p:cBhvr>
                                    </p:animEffect>
                                  </p:childTnLst>
                                </p:cTn>
                              </p:par>
                              <p:par>
                                <p:cTn id="30" presetID="9" presetClass="entr" presetSubtype="0" fill="hold" nodeType="withEffect">
                                  <p:stCondLst>
                                    <p:cond delay="0"/>
                                  </p:stCondLst>
                                  <p:childTnLst>
                                    <p:set>
                                      <p:cBhvr>
                                        <p:cTn id="31" dur="1" fill="hold">
                                          <p:stCondLst>
                                            <p:cond delay="0"/>
                                          </p:stCondLst>
                                        </p:cTn>
                                        <p:tgtEl>
                                          <p:spTgt spid="9224"/>
                                        </p:tgtEl>
                                        <p:attrNameLst>
                                          <p:attrName>style.visibility</p:attrName>
                                        </p:attrNameLst>
                                      </p:cBhvr>
                                      <p:to>
                                        <p:strVal val="visible"/>
                                      </p:to>
                                    </p:set>
                                    <p:animEffect transition="in" filter="dissolve">
                                      <p:cBhvr>
                                        <p:cTn id="32" dur="500"/>
                                        <p:tgtEl>
                                          <p:spTgt spid="922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236"/>
                                        </p:tgtEl>
                                        <p:attrNameLst>
                                          <p:attrName>style.visibility</p:attrName>
                                        </p:attrNameLst>
                                      </p:cBhvr>
                                      <p:to>
                                        <p:strVal val="visible"/>
                                      </p:to>
                                    </p:set>
                                    <p:animEffect transition="in" filter="dissolve">
                                      <p:cBhvr>
                                        <p:cTn id="37" dur="500"/>
                                        <p:tgtEl>
                                          <p:spTgt spid="923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9229"/>
                                        </p:tgtEl>
                                        <p:attrNameLst>
                                          <p:attrName>style.visibility</p:attrName>
                                        </p:attrNameLst>
                                      </p:cBhvr>
                                      <p:to>
                                        <p:strVal val="visible"/>
                                      </p:to>
                                    </p:set>
                                    <p:animEffect transition="in" filter="dissolve">
                                      <p:cBhvr>
                                        <p:cTn id="42" dur="500"/>
                                        <p:tgtEl>
                                          <p:spTgt spid="9229"/>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9231"/>
                                        </p:tgtEl>
                                        <p:attrNameLst>
                                          <p:attrName>style.visibility</p:attrName>
                                        </p:attrNameLst>
                                      </p:cBhvr>
                                      <p:to>
                                        <p:strVal val="visible"/>
                                      </p:to>
                                    </p:set>
                                    <p:animEffect transition="in" filter="dissolve">
                                      <p:cBhvr>
                                        <p:cTn id="45" dur="500"/>
                                        <p:tgtEl>
                                          <p:spTgt spid="9231"/>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9237"/>
                                        </p:tgtEl>
                                        <p:attrNameLst>
                                          <p:attrName>style.visibility</p:attrName>
                                        </p:attrNameLst>
                                      </p:cBhvr>
                                      <p:to>
                                        <p:strVal val="visible"/>
                                      </p:to>
                                    </p:set>
                                    <p:animEffect transition="in" filter="dissolve">
                                      <p:cBhvr>
                                        <p:cTn id="50" dur="500"/>
                                        <p:tgtEl>
                                          <p:spTgt spid="9237"/>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9238"/>
                                        </p:tgtEl>
                                        <p:attrNameLst>
                                          <p:attrName>style.visibility</p:attrName>
                                        </p:attrNameLst>
                                      </p:cBhvr>
                                      <p:to>
                                        <p:strVal val="visible"/>
                                      </p:to>
                                    </p:set>
                                    <p:animEffect transition="in" filter="dissolve">
                                      <p:cBhvr>
                                        <p:cTn id="55" dur="500"/>
                                        <p:tgtEl>
                                          <p:spTgt spid="9238"/>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9240"/>
                                        </p:tgtEl>
                                        <p:attrNameLst>
                                          <p:attrName>style.visibility</p:attrName>
                                        </p:attrNameLst>
                                      </p:cBhvr>
                                      <p:to>
                                        <p:strVal val="visible"/>
                                      </p:to>
                                    </p:set>
                                    <p:animEffect transition="in" filter="dissolve">
                                      <p:cBhvr>
                                        <p:cTn id="60" dur="500"/>
                                        <p:tgtEl>
                                          <p:spTgt spid="9240"/>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9241"/>
                                        </p:tgtEl>
                                        <p:attrNameLst>
                                          <p:attrName>style.visibility</p:attrName>
                                        </p:attrNameLst>
                                      </p:cBhvr>
                                      <p:to>
                                        <p:strVal val="visible"/>
                                      </p:to>
                                    </p:set>
                                    <p:animEffect transition="in" filter="dissolve">
                                      <p:cBhvr>
                                        <p:cTn id="65" dur="500"/>
                                        <p:tgtEl>
                                          <p:spTgt spid="924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9242"/>
                                        </p:tgtEl>
                                        <p:attrNameLst>
                                          <p:attrName>style.visibility</p:attrName>
                                        </p:attrNameLst>
                                      </p:cBhvr>
                                      <p:to>
                                        <p:strVal val="visible"/>
                                      </p:to>
                                    </p:set>
                                    <p:animEffect transition="in" filter="dissolve">
                                      <p:cBhvr>
                                        <p:cTn id="70" dur="500"/>
                                        <p:tgtEl>
                                          <p:spTgt spid="9242"/>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9243"/>
                                        </p:tgtEl>
                                        <p:attrNameLst>
                                          <p:attrName>style.visibility</p:attrName>
                                        </p:attrNameLst>
                                      </p:cBhvr>
                                      <p:to>
                                        <p:strVal val="visible"/>
                                      </p:to>
                                    </p:set>
                                    <p:animEffect transition="in" filter="dissolve">
                                      <p:cBhvr>
                                        <p:cTn id="75" dur="500"/>
                                        <p:tgtEl>
                                          <p:spTgt spid="9243"/>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9244"/>
                                        </p:tgtEl>
                                        <p:attrNameLst>
                                          <p:attrName>style.visibility</p:attrName>
                                        </p:attrNameLst>
                                      </p:cBhvr>
                                      <p:to>
                                        <p:strVal val="visible"/>
                                      </p:to>
                                    </p:set>
                                    <p:animEffect transition="in" filter="dissolve">
                                      <p:cBhvr>
                                        <p:cTn id="80" dur="500"/>
                                        <p:tgtEl>
                                          <p:spTgt spid="9244"/>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9245"/>
                                        </p:tgtEl>
                                        <p:attrNameLst>
                                          <p:attrName>style.visibility</p:attrName>
                                        </p:attrNameLst>
                                      </p:cBhvr>
                                      <p:to>
                                        <p:strVal val="visible"/>
                                      </p:to>
                                    </p:set>
                                    <p:animEffect transition="in" filter="dissolve">
                                      <p:cBhvr>
                                        <p:cTn id="85" dur="500"/>
                                        <p:tgtEl>
                                          <p:spTgt spid="924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blinds(horizontal)">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blinds(horizontal)">
                                      <p:cBhvr>
                                        <p:cTn id="95" dur="500"/>
                                        <p:tgtEl>
                                          <p:spTgt spid="27"/>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blinds(horizontal)">
                                      <p:cBhvr>
                                        <p:cTn id="100" dur="500"/>
                                        <p:tgtEl>
                                          <p:spTgt spid="28"/>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blinds(horizontal)">
                                      <p:cBhvr>
                                        <p:cTn id="105" dur="500"/>
                                        <p:tgtEl>
                                          <p:spTgt spid="29"/>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blinds(horizontal)">
                                      <p:cBhvr>
                                        <p:cTn id="110" dur="500"/>
                                        <p:tgtEl>
                                          <p:spTgt spid="30"/>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blinds(horizontal)">
                                      <p:cBhvr>
                                        <p:cTn id="115" dur="500"/>
                                        <p:tgtEl>
                                          <p:spTgt spid="33"/>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blinds(horizontal)">
                                      <p:cBhvr>
                                        <p:cTn id="120" dur="500"/>
                                        <p:tgtEl>
                                          <p:spTgt spid="36"/>
                                        </p:tgtEl>
                                      </p:cBhvr>
                                    </p:animEffect>
                                  </p:childTnLst>
                                </p:cTn>
                              </p:par>
                            </p:childTnLst>
                          </p:cTn>
                        </p:par>
                      </p:childTnLst>
                    </p:cTn>
                  </p:par>
                  <p:par>
                    <p:cTn id="121" fill="hold">
                      <p:stCondLst>
                        <p:cond delay="indefinite"/>
                      </p:stCondLst>
                      <p:childTnLst>
                        <p:par>
                          <p:cTn id="122" fill="hold">
                            <p:stCondLst>
                              <p:cond delay="0"/>
                            </p:stCondLst>
                            <p:childTnLst>
                              <p:par>
                                <p:cTn id="123" presetID="4" presetClass="entr" presetSubtype="16" fill="hold" grpId="0" nodeType="click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box(in)">
                                      <p:cBhvr>
                                        <p:cTn id="12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animBg="1"/>
      <p:bldP spid="9226" grpId="0" animBg="1"/>
      <p:bldP spid="9227" grpId="0" animBg="1"/>
      <p:bldP spid="9230" grpId="0"/>
      <p:bldP spid="9231" grpId="0"/>
      <p:bldP spid="9235" grpId="0"/>
      <p:bldP spid="9236" grpId="0"/>
      <p:bldP spid="9237" grpId="0"/>
      <p:bldP spid="9238" grpId="0" animBg="1"/>
      <p:bldP spid="9240" grpId="0" animBg="1"/>
      <p:bldP spid="9241" grpId="0"/>
      <p:bldP spid="9242" grpId="0" animBg="1"/>
      <p:bldP spid="9243" grpId="0"/>
      <p:bldP spid="9244" grpId="0" animBg="1"/>
      <p:bldP spid="9245" grpId="0"/>
      <p:bldP spid="25" grpId="0"/>
      <p:bldP spid="27" grpId="0"/>
      <p:bldP spid="28" grpId="0"/>
      <p:bldP spid="29" grpId="0"/>
      <p:bldP spid="30" grpId="0"/>
      <p:bldP spid="33"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n-US" smtClean="0"/>
              <a:t> 4n+2 rule</a:t>
            </a:r>
          </a:p>
        </p:txBody>
      </p:sp>
      <p:sp>
        <p:nvSpPr>
          <p:cNvPr id="11269" name="Text Box 5"/>
          <p:cNvSpPr txBox="1">
            <a:spLocks noChangeArrowheads="1"/>
          </p:cNvSpPr>
          <p:nvPr/>
        </p:nvSpPr>
        <p:spPr bwMode="auto">
          <a:xfrm>
            <a:off x="685800" y="1524000"/>
            <a:ext cx="7696200" cy="952500"/>
          </a:xfrm>
          <a:prstGeom prst="rect">
            <a:avLst/>
          </a:prstGeom>
          <a:noFill/>
          <a:ln w="9525">
            <a:noFill/>
            <a:miter lim="800000"/>
            <a:headEnd/>
            <a:tailEnd/>
          </a:ln>
        </p:spPr>
        <p:txBody>
          <a:bodyPr>
            <a:spAutoFit/>
          </a:bodyPr>
          <a:lstStyle/>
          <a:p>
            <a:pPr>
              <a:spcBef>
                <a:spcPct val="50000"/>
              </a:spcBef>
            </a:pPr>
            <a:r>
              <a:rPr lang="en-US" sz="2800" b="1"/>
              <a:t>valence bond theory description of C</a:t>
            </a:r>
            <a:r>
              <a:rPr lang="en-US" sz="2800" b="1" baseline="-25000"/>
              <a:t>3</a:t>
            </a:r>
            <a:r>
              <a:rPr lang="en-US" sz="2800" b="1"/>
              <a:t>H</a:t>
            </a:r>
            <a:r>
              <a:rPr lang="en-US" sz="2800" b="1" baseline="-25000"/>
              <a:t>3</a:t>
            </a:r>
            <a:r>
              <a:rPr lang="en-US" sz="2800"/>
              <a:t> </a:t>
            </a:r>
            <a:r>
              <a:rPr lang="en-US" sz="2800" baseline="30000"/>
              <a:t>+</a:t>
            </a:r>
          </a:p>
          <a:p>
            <a:pPr algn="ctr">
              <a:spcBef>
                <a:spcPct val="50000"/>
              </a:spcBef>
            </a:pPr>
            <a:r>
              <a:rPr lang="en-US" sz="2800" b="1" baseline="30000"/>
              <a:t>(more picture than math)</a:t>
            </a:r>
          </a:p>
        </p:txBody>
      </p:sp>
      <p:sp>
        <p:nvSpPr>
          <p:cNvPr id="11270" name="Text Box 6"/>
          <p:cNvSpPr txBox="1">
            <a:spLocks noChangeArrowheads="1"/>
          </p:cNvSpPr>
          <p:nvPr/>
        </p:nvSpPr>
        <p:spPr bwMode="auto">
          <a:xfrm>
            <a:off x="914400" y="2362200"/>
            <a:ext cx="7848600" cy="1965325"/>
          </a:xfrm>
          <a:prstGeom prst="rect">
            <a:avLst/>
          </a:prstGeom>
          <a:solidFill>
            <a:srgbClr val="FFFF00"/>
          </a:solidFill>
          <a:ln w="9525">
            <a:noFill/>
            <a:miter lim="800000"/>
            <a:headEnd/>
            <a:tailEnd/>
          </a:ln>
        </p:spPr>
        <p:txBody>
          <a:bodyPr>
            <a:spAutoFit/>
          </a:bodyPr>
          <a:lstStyle/>
          <a:p>
            <a:pPr>
              <a:spcBef>
                <a:spcPct val="50000"/>
              </a:spcBef>
              <a:buFont typeface="Wingdings" pitchFamily="2" charset="2"/>
              <a:buChar char="ü"/>
            </a:pPr>
            <a:r>
              <a:rPr lang="en-US" sz="2400" b="1">
                <a:solidFill>
                  <a:schemeClr val="accent2"/>
                </a:solidFill>
              </a:rPr>
              <a:t>Framework is sp</a:t>
            </a:r>
            <a:r>
              <a:rPr lang="en-US" sz="2400" b="1" baseline="30000">
                <a:solidFill>
                  <a:schemeClr val="accent2"/>
                </a:solidFill>
              </a:rPr>
              <a:t>2</a:t>
            </a:r>
          </a:p>
          <a:p>
            <a:pPr>
              <a:spcBef>
                <a:spcPct val="50000"/>
              </a:spcBef>
              <a:buFont typeface="Wingdings" pitchFamily="2" charset="2"/>
              <a:buChar char="ü"/>
            </a:pPr>
            <a:r>
              <a:rPr lang="en-US" sz="2400" b="1">
                <a:solidFill>
                  <a:schemeClr val="accent2"/>
                </a:solidFill>
              </a:rPr>
              <a:t>extra p electrons</a:t>
            </a:r>
            <a:r>
              <a:rPr lang="en-US" sz="2400" b="1">
                <a:solidFill>
                  <a:srgbClr val="FF0000"/>
                </a:solidFill>
              </a:rPr>
              <a:t> </a:t>
            </a:r>
          </a:p>
          <a:p>
            <a:pPr>
              <a:spcBef>
                <a:spcPct val="50000"/>
              </a:spcBef>
              <a:buFont typeface="Wingdings" pitchFamily="2" charset="2"/>
              <a:buNone/>
            </a:pPr>
            <a:r>
              <a:rPr lang="en-US" sz="2400" b="1"/>
              <a:t>     = </a:t>
            </a:r>
            <a:r>
              <a:rPr lang="en-US" sz="2400" b="1">
                <a:sym typeface="Symbol" pitchFamily="18" charset="2"/>
              </a:rPr>
              <a:t> electrons above &amp; below plane of framework</a:t>
            </a:r>
          </a:p>
          <a:p>
            <a:pPr>
              <a:spcBef>
                <a:spcPct val="50000"/>
              </a:spcBef>
            </a:pPr>
            <a:endParaRPr lang="en-US" b="1">
              <a:solidFill>
                <a:srgbClr val="FF0000"/>
              </a:solidFill>
            </a:endParaRPr>
          </a:p>
        </p:txBody>
      </p:sp>
      <p:sp>
        <p:nvSpPr>
          <p:cNvPr id="11271" name="Text Box 7"/>
          <p:cNvSpPr txBox="1">
            <a:spLocks noChangeArrowheads="1"/>
          </p:cNvSpPr>
          <p:nvPr/>
        </p:nvSpPr>
        <p:spPr bwMode="auto">
          <a:xfrm>
            <a:off x="1828800" y="4572000"/>
            <a:ext cx="6553200" cy="457200"/>
          </a:xfrm>
          <a:prstGeom prst="rect">
            <a:avLst/>
          </a:prstGeom>
          <a:solidFill>
            <a:srgbClr val="FFFF00"/>
          </a:solidFill>
          <a:ln w="9525">
            <a:noFill/>
            <a:miter lim="800000"/>
            <a:headEnd/>
            <a:tailEnd/>
          </a:ln>
        </p:spPr>
        <p:txBody>
          <a:bodyPr>
            <a:spAutoFit/>
          </a:bodyPr>
          <a:lstStyle/>
          <a:p>
            <a:pPr>
              <a:spcBef>
                <a:spcPct val="50000"/>
              </a:spcBef>
            </a:pPr>
            <a:r>
              <a:rPr lang="en-US" sz="2400" b="1"/>
              <a:t>Explains circulation and resonance…</a:t>
            </a:r>
          </a:p>
        </p:txBody>
      </p:sp>
      <p:sp>
        <p:nvSpPr>
          <p:cNvPr id="11272" name="Text Box 8"/>
          <p:cNvSpPr txBox="1">
            <a:spLocks noChangeArrowheads="1"/>
          </p:cNvSpPr>
          <p:nvPr/>
        </p:nvSpPr>
        <p:spPr bwMode="auto">
          <a:xfrm>
            <a:off x="304800" y="5257800"/>
            <a:ext cx="6553200" cy="641350"/>
          </a:xfrm>
          <a:prstGeom prst="rect">
            <a:avLst/>
          </a:prstGeom>
          <a:solidFill>
            <a:srgbClr val="FFFF99"/>
          </a:solidFill>
          <a:ln w="9525">
            <a:noFill/>
            <a:miter lim="800000"/>
            <a:headEnd/>
            <a:tailEnd/>
          </a:ln>
        </p:spPr>
        <p:txBody>
          <a:bodyPr>
            <a:spAutoFit/>
          </a:bodyPr>
          <a:lstStyle/>
          <a:p>
            <a:pPr>
              <a:spcBef>
                <a:spcPct val="50000"/>
              </a:spcBef>
            </a:pPr>
            <a:r>
              <a:rPr lang="en-US" sz="3600" b="1">
                <a:solidFill>
                  <a:srgbClr val="FF0000"/>
                </a:solidFill>
              </a:rPr>
              <a:t>But can’t explain 4n +2 rule</a:t>
            </a:r>
          </a:p>
        </p:txBody>
      </p:sp>
      <p:pic>
        <p:nvPicPr>
          <p:cNvPr id="11273" name="Picture 9" descr="sad-face"/>
          <p:cNvPicPr>
            <a:picLocks noChangeAspect="1" noChangeArrowheads="1"/>
          </p:cNvPicPr>
          <p:nvPr/>
        </p:nvPicPr>
        <p:blipFill>
          <a:blip r:embed="rId2" cstate="print"/>
          <a:srcRect/>
          <a:stretch>
            <a:fillRect/>
          </a:stretch>
        </p:blipFill>
        <p:spPr bwMode="auto">
          <a:xfrm>
            <a:off x="6934200" y="5029200"/>
            <a:ext cx="184785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dissolve">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dissolve">
                                      <p:cBhvr>
                                        <p:cTn id="12" dur="5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dissolve">
                                      <p:cBhvr>
                                        <p:cTn id="17" dur="500"/>
                                        <p:tgtEl>
                                          <p:spTgt spid="1127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dissolve">
                                      <p:cBhvr>
                                        <p:cTn id="22" dur="500"/>
                                        <p:tgtEl>
                                          <p:spTgt spid="1127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272"/>
                                        </p:tgtEl>
                                        <p:attrNameLst>
                                          <p:attrName>style.visibility</p:attrName>
                                        </p:attrNameLst>
                                      </p:cBhvr>
                                      <p:to>
                                        <p:strVal val="visible"/>
                                      </p:to>
                                    </p:set>
                                    <p:animEffect transition="in" filter="dissolve">
                                      <p:cBhvr>
                                        <p:cTn id="25"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animBg="1"/>
      <p:bldP spid="11271" grpId="0" animBg="1"/>
      <p:bldP spid="112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US" sz="4000" smtClean="0">
                <a:solidFill>
                  <a:srgbClr val="FF0000"/>
                </a:solidFill>
              </a:rPr>
              <a:t>MO</a:t>
            </a:r>
            <a:r>
              <a:rPr lang="en-US" sz="4000" smtClean="0"/>
              <a:t> description of C</a:t>
            </a:r>
            <a:r>
              <a:rPr lang="en-US" sz="4000" baseline="-25000" smtClean="0"/>
              <a:t>3</a:t>
            </a:r>
            <a:r>
              <a:rPr lang="en-US" sz="4000" smtClean="0"/>
              <a:t>H</a:t>
            </a:r>
            <a:r>
              <a:rPr lang="en-US" sz="4000" baseline="-25000" smtClean="0"/>
              <a:t>3</a:t>
            </a:r>
            <a:r>
              <a:rPr lang="en-US" sz="4000" baseline="30000" smtClean="0"/>
              <a:t>+</a:t>
            </a:r>
            <a:br>
              <a:rPr lang="en-US" sz="4000" baseline="30000" smtClean="0"/>
            </a:br>
            <a:r>
              <a:rPr lang="en-US" sz="4000" baseline="30000" smtClean="0"/>
              <a:t>(more math than picture)</a:t>
            </a:r>
            <a:endParaRPr lang="en-US" sz="4000" smtClean="0"/>
          </a:p>
        </p:txBody>
      </p:sp>
      <p:sp>
        <p:nvSpPr>
          <p:cNvPr id="11267" name="Text Box 5"/>
          <p:cNvSpPr txBox="1">
            <a:spLocks noChangeArrowheads="1"/>
          </p:cNvSpPr>
          <p:nvPr/>
        </p:nvSpPr>
        <p:spPr bwMode="auto">
          <a:xfrm>
            <a:off x="1143000" y="1752600"/>
            <a:ext cx="7010400" cy="3116263"/>
          </a:xfrm>
          <a:prstGeom prst="rect">
            <a:avLst/>
          </a:prstGeom>
          <a:noFill/>
          <a:ln w="9525">
            <a:noFill/>
            <a:miter lim="800000"/>
            <a:headEnd/>
            <a:tailEnd/>
          </a:ln>
        </p:spPr>
        <p:txBody>
          <a:bodyPr>
            <a:spAutoFit/>
          </a:bodyPr>
          <a:lstStyle/>
          <a:p>
            <a:pPr marL="342900" indent="-342900">
              <a:spcBef>
                <a:spcPct val="50000"/>
              </a:spcBef>
            </a:pPr>
            <a:r>
              <a:rPr lang="en-US" b="1"/>
              <a:t>Basic process:</a:t>
            </a:r>
          </a:p>
          <a:p>
            <a:pPr marL="342900" indent="-342900">
              <a:spcBef>
                <a:spcPct val="50000"/>
              </a:spcBef>
              <a:buFontTx/>
              <a:buAutoNum type="arabicParenR"/>
            </a:pPr>
            <a:r>
              <a:rPr lang="en-US"/>
              <a:t>Collect all the atomic orbitals (AO) ofrecombine as molecular orbitals (MO)  with #AO= #MO</a:t>
            </a:r>
          </a:p>
          <a:p>
            <a:pPr marL="342900" indent="-342900">
              <a:spcBef>
                <a:spcPct val="50000"/>
              </a:spcBef>
            </a:pPr>
            <a:r>
              <a:rPr lang="en-US"/>
              <a:t>       </a:t>
            </a:r>
            <a:r>
              <a:rPr lang="en-US" b="1">
                <a:solidFill>
                  <a:srgbClr val="FF0000"/>
                </a:solidFill>
              </a:rPr>
              <a:t>MO(1)</a:t>
            </a:r>
            <a:r>
              <a:rPr lang="en-US" b="1"/>
              <a:t>  = c1*AO(1)   + c</a:t>
            </a:r>
            <a:r>
              <a:rPr lang="en-US" b="1" baseline="-25000"/>
              <a:t>2</a:t>
            </a:r>
            <a:r>
              <a:rPr lang="en-US" b="1"/>
              <a:t>AO(2) + c</a:t>
            </a:r>
            <a:r>
              <a:rPr lang="en-US" b="1" baseline="-25000"/>
              <a:t>3</a:t>
            </a:r>
            <a:r>
              <a:rPr lang="en-US" b="1"/>
              <a:t>AO(3) +….</a:t>
            </a:r>
          </a:p>
          <a:p>
            <a:pPr marL="342900" indent="-342900">
              <a:spcBef>
                <a:spcPct val="50000"/>
              </a:spcBef>
            </a:pPr>
            <a:r>
              <a:rPr lang="en-US" b="1"/>
              <a:t>     </a:t>
            </a:r>
            <a:r>
              <a:rPr lang="en-US"/>
              <a:t> Optimize the c</a:t>
            </a:r>
            <a:r>
              <a:rPr lang="en-US" baseline="-25000"/>
              <a:t>k </a:t>
            </a:r>
            <a:r>
              <a:rPr lang="en-US" baseline="30000"/>
              <a:t> </a:t>
            </a:r>
            <a:r>
              <a:rPr lang="en-US"/>
              <a:t>for all the </a:t>
            </a:r>
            <a:r>
              <a:rPr lang="en-US" b="1">
                <a:solidFill>
                  <a:srgbClr val="FF0000"/>
                </a:solidFill>
              </a:rPr>
              <a:t>MO</a:t>
            </a:r>
            <a:r>
              <a:rPr lang="en-US"/>
              <a:t> simultaneously to minimize the computed energy of the molecule (quantum chemical calculation  )</a:t>
            </a:r>
          </a:p>
          <a:p>
            <a:pPr marL="342900" indent="-342900">
              <a:spcBef>
                <a:spcPct val="50000"/>
              </a:spcBef>
            </a:pPr>
            <a:r>
              <a:rPr lang="en-US"/>
              <a:t>2) Put in the number of electrons starting from bottom and working up (fill the </a:t>
            </a:r>
            <a:r>
              <a:rPr lang="en-US" b="1">
                <a:solidFill>
                  <a:srgbClr val="FF0000"/>
                </a:solidFill>
              </a:rPr>
              <a:t>MO</a:t>
            </a:r>
            <a:r>
              <a:rPr lang="en-US"/>
              <a:t>)</a:t>
            </a:r>
          </a:p>
        </p:txBody>
      </p:sp>
      <p:sp>
        <p:nvSpPr>
          <p:cNvPr id="11268" name="Text Box 6"/>
          <p:cNvSpPr txBox="1">
            <a:spLocks noChangeArrowheads="1"/>
          </p:cNvSpPr>
          <p:nvPr/>
        </p:nvSpPr>
        <p:spPr bwMode="auto">
          <a:xfrm>
            <a:off x="990600" y="5257800"/>
            <a:ext cx="7543800" cy="1187450"/>
          </a:xfrm>
          <a:prstGeom prst="rect">
            <a:avLst/>
          </a:prstGeom>
          <a:noFill/>
          <a:ln w="9525">
            <a:noFill/>
            <a:miter lim="800000"/>
            <a:headEnd/>
            <a:tailEnd/>
          </a:ln>
        </p:spPr>
        <p:txBody>
          <a:bodyPr>
            <a:spAutoFit/>
          </a:bodyPr>
          <a:lstStyle/>
          <a:p>
            <a:pPr>
              <a:spcBef>
                <a:spcPct val="50000"/>
              </a:spcBef>
            </a:pPr>
            <a:r>
              <a:rPr lang="en-US" sz="2400" b="1" dirty="0"/>
              <a:t>Results are energy levels of the molecule which lie either above or below the original energy sum of all the separate atoms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057400" y="1828800"/>
            <a:ext cx="990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267200" y="1752600"/>
            <a:ext cx="990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71800" y="3124200"/>
            <a:ext cx="990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76400" y="2209800"/>
            <a:ext cx="4267200"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122" name="Object 2"/>
          <p:cNvGraphicFramePr>
            <a:graphicFrameLocks noChangeAspect="1"/>
          </p:cNvGraphicFramePr>
          <p:nvPr/>
        </p:nvGraphicFramePr>
        <p:xfrm>
          <a:off x="2895600" y="3429000"/>
          <a:ext cx="1477963" cy="2192338"/>
        </p:xfrm>
        <a:graphic>
          <a:graphicData uri="http://schemas.openxmlformats.org/presentationml/2006/ole">
            <mc:AlternateContent xmlns:mc="http://schemas.openxmlformats.org/markup-compatibility/2006">
              <mc:Choice xmlns:v="urn:schemas-microsoft-com:vml" Requires="v">
                <p:oleObj spid="_x0000_s5167" name="ChemSketch" r:id="rId4" imgW="1478280" imgH="2191512" progId="ACD.ChemSketch.20">
                  <p:embed/>
                </p:oleObj>
              </mc:Choice>
              <mc:Fallback>
                <p:oleObj name="ChemSketch" r:id="rId4" imgW="1478280" imgH="2191512" progId="ACD.ChemSketch.20">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429000"/>
                        <a:ext cx="1477963" cy="21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457200" y="304800"/>
          <a:ext cx="1477963" cy="2176463"/>
        </p:xfrm>
        <a:graphic>
          <a:graphicData uri="http://schemas.openxmlformats.org/presentationml/2006/ole">
            <mc:AlternateContent xmlns:mc="http://schemas.openxmlformats.org/markup-compatibility/2006">
              <mc:Choice xmlns:v="urn:schemas-microsoft-com:vml" Requires="v">
                <p:oleObj spid="_x0000_s5168" name="ChemSketch" r:id="rId6" imgW="1478280" imgH="2176272" progId="ACD.ChemSketch.20">
                  <p:embed/>
                </p:oleObj>
              </mc:Choice>
              <mc:Fallback>
                <p:oleObj name="ChemSketch" r:id="rId6" imgW="1478280" imgH="2176272" progId="ACD.ChemSketch.20">
                  <p:embed/>
                  <p:pic>
                    <p:nvPicPr>
                      <p:cNvPr id="0"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04800"/>
                        <a:ext cx="1477963"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5943600" y="381000"/>
          <a:ext cx="1506538" cy="2154238"/>
        </p:xfrm>
        <a:graphic>
          <a:graphicData uri="http://schemas.openxmlformats.org/presentationml/2006/ole">
            <mc:AlternateContent xmlns:mc="http://schemas.openxmlformats.org/markup-compatibility/2006">
              <mc:Choice xmlns:v="urn:schemas-microsoft-com:vml" Requires="v">
                <p:oleObj spid="_x0000_s5169" name="ChemSketch" r:id="rId8" imgW="1505712" imgH="2154936" progId="ACD.ChemSketch.20">
                  <p:embed/>
                </p:oleObj>
              </mc:Choice>
              <mc:Fallback>
                <p:oleObj name="ChemSketch" r:id="rId8" imgW="1505712" imgH="2154936" progId="ACD.ChemSketch.20">
                  <p:embed/>
                  <p:pic>
                    <p:nvPicPr>
                      <p:cNvPr id="0"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381000"/>
                        <a:ext cx="1506538"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4" name="Straight Connector 13"/>
          <p:cNvCxnSpPr/>
          <p:nvPr/>
        </p:nvCxnSpPr>
        <p:spPr>
          <a:xfrm rot="16200000" flipH="1">
            <a:off x="3086100" y="4000500"/>
            <a:ext cx="762000" cy="685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429000" y="4038600"/>
            <a:ext cx="1066800" cy="304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124200" y="3657600"/>
            <a:ext cx="1066800" cy="1524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09600" y="457200"/>
            <a:ext cx="1066800" cy="1524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6057900" y="1562100"/>
            <a:ext cx="762000" cy="685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4648200" y="4724400"/>
            <a:ext cx="2057400" cy="923925"/>
          </a:xfrm>
          <a:prstGeom prst="rect">
            <a:avLst/>
          </a:prstGeom>
          <a:noFill/>
          <a:ln w="9525">
            <a:noFill/>
            <a:miter lim="800000"/>
            <a:headEnd/>
            <a:tailEnd/>
          </a:ln>
        </p:spPr>
        <p:txBody>
          <a:bodyPr>
            <a:spAutoFit/>
          </a:bodyPr>
          <a:lstStyle/>
          <a:p>
            <a:r>
              <a:rPr lang="en-US"/>
              <a:t>Overlap is all positive=&gt; all bonds (stabilized)</a:t>
            </a:r>
          </a:p>
        </p:txBody>
      </p:sp>
      <p:sp>
        <p:nvSpPr>
          <p:cNvPr id="27" name="TextBox 26"/>
          <p:cNvSpPr txBox="1">
            <a:spLocks noChangeArrowheads="1"/>
          </p:cNvSpPr>
          <p:nvPr/>
        </p:nvSpPr>
        <p:spPr bwMode="auto">
          <a:xfrm>
            <a:off x="2209800" y="381000"/>
            <a:ext cx="3429000" cy="646113"/>
          </a:xfrm>
          <a:prstGeom prst="rect">
            <a:avLst/>
          </a:prstGeom>
          <a:noFill/>
          <a:ln w="9525">
            <a:noFill/>
            <a:miter lim="800000"/>
            <a:headEnd/>
            <a:tailEnd/>
          </a:ln>
        </p:spPr>
        <p:txBody>
          <a:bodyPr>
            <a:spAutoFit/>
          </a:bodyPr>
          <a:lstStyle/>
          <a:p>
            <a:r>
              <a:rPr lang="en-US"/>
              <a:t>1 positive overlap and 2 anti-overlaps (destabilized)</a:t>
            </a:r>
          </a:p>
        </p:txBody>
      </p:sp>
      <p:sp>
        <p:nvSpPr>
          <p:cNvPr id="5136" name="TextBox 27"/>
          <p:cNvSpPr txBox="1">
            <a:spLocks noChangeArrowheads="1"/>
          </p:cNvSpPr>
          <p:nvPr/>
        </p:nvSpPr>
        <p:spPr bwMode="auto">
          <a:xfrm>
            <a:off x="457200" y="2590800"/>
            <a:ext cx="1676400" cy="1200150"/>
          </a:xfrm>
          <a:prstGeom prst="rect">
            <a:avLst/>
          </a:prstGeom>
          <a:noFill/>
          <a:ln w="9525">
            <a:noFill/>
            <a:miter lim="800000"/>
            <a:headEnd/>
            <a:tailEnd/>
          </a:ln>
        </p:spPr>
        <p:txBody>
          <a:bodyPr>
            <a:spAutoFit/>
          </a:bodyPr>
          <a:lstStyle/>
          <a:p>
            <a:r>
              <a:rPr lang="en-US"/>
              <a:t>Separate unconnected p orbital energies </a:t>
            </a:r>
          </a:p>
        </p:txBody>
      </p:sp>
      <p:cxnSp>
        <p:nvCxnSpPr>
          <p:cNvPr id="30" name="Straight Arrow Connector 29"/>
          <p:cNvCxnSpPr/>
          <p:nvPr/>
        </p:nvCxnSpPr>
        <p:spPr>
          <a:xfrm flipV="1">
            <a:off x="1524000" y="2286000"/>
            <a:ext cx="5334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5791200" y="2971800"/>
            <a:ext cx="2286000" cy="1200150"/>
          </a:xfrm>
          <a:prstGeom prst="rect">
            <a:avLst/>
          </a:prstGeom>
          <a:solidFill>
            <a:schemeClr val="accent1"/>
          </a:solidFill>
          <a:ln w="9525">
            <a:noFill/>
            <a:miter lim="800000"/>
            <a:headEnd/>
            <a:tailEnd/>
          </a:ln>
        </p:spPr>
        <p:txBody>
          <a:bodyPr>
            <a:spAutoFit/>
          </a:bodyPr>
          <a:lstStyle/>
          <a:p>
            <a:r>
              <a:rPr lang="en-US"/>
              <a:t>How many pi electrons in system produces maximum stability ?</a:t>
            </a:r>
          </a:p>
        </p:txBody>
      </p:sp>
      <p:cxnSp>
        <p:nvCxnSpPr>
          <p:cNvPr id="33" name="Straight Arrow Connector 32"/>
          <p:cNvCxnSpPr/>
          <p:nvPr/>
        </p:nvCxnSpPr>
        <p:spPr>
          <a:xfrm rot="5400000">
            <a:off x="2933701" y="2933700"/>
            <a:ext cx="381000" cy="317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3163888" y="2933700"/>
            <a:ext cx="379412"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41" name="TextBox 37"/>
          <p:cNvSpPr txBox="1">
            <a:spLocks noChangeArrowheads="1"/>
          </p:cNvSpPr>
          <p:nvPr/>
        </p:nvSpPr>
        <p:spPr bwMode="auto">
          <a:xfrm>
            <a:off x="381000" y="4343400"/>
            <a:ext cx="1752600" cy="923925"/>
          </a:xfrm>
          <a:prstGeom prst="rect">
            <a:avLst/>
          </a:prstGeom>
          <a:solidFill>
            <a:srgbClr val="FFFF00"/>
          </a:solidFill>
          <a:ln w="9525">
            <a:noFill/>
            <a:miter lim="800000"/>
            <a:headEnd/>
            <a:tailEnd/>
          </a:ln>
        </p:spPr>
        <p:txBody>
          <a:bodyPr>
            <a:spAutoFit/>
          </a:bodyPr>
          <a:lstStyle/>
          <a:p>
            <a:r>
              <a:rPr lang="en-US" b="1"/>
              <a:t>WHAT `MO’  THEORY REVEALS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par>
                                <p:cTn id="27" presetID="3" presetClass="entr" presetSubtype="1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linds(horizontal)">
                                      <p:cBhvr>
                                        <p:cTn id="29" dur="500"/>
                                        <p:tgtEl>
                                          <p:spTgt spid="2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par>
                                <p:cTn id="43" presetID="3" presetClass="entr" presetSubtype="1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linds(horizontal)">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1" grpId="0" animBg="1"/>
      <p:bldP spid="3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7848600" cy="954107"/>
          </a:xfrm>
          <a:prstGeom prst="rect">
            <a:avLst/>
          </a:prstGeom>
          <a:noFill/>
        </p:spPr>
        <p:txBody>
          <a:bodyPr wrap="square" rtlCol="0">
            <a:spAutoFit/>
          </a:bodyPr>
          <a:lstStyle/>
          <a:p>
            <a:r>
              <a:rPr lang="en-US" sz="2800" dirty="0" smtClean="0"/>
              <a:t>What simple MO Theory Predicts for the more complex case of C</a:t>
            </a:r>
            <a:r>
              <a:rPr lang="en-US" sz="2800" baseline="-25000" dirty="0" smtClean="0"/>
              <a:t>6</a:t>
            </a:r>
            <a:r>
              <a:rPr lang="en-US" sz="2800" dirty="0" smtClean="0"/>
              <a:t>H</a:t>
            </a:r>
            <a:r>
              <a:rPr lang="en-US" sz="2800" baseline="-25000" dirty="0" smtClean="0"/>
              <a:t>6</a:t>
            </a:r>
            <a:r>
              <a:rPr lang="en-US" sz="2800" dirty="0" smtClean="0"/>
              <a:t> (benzene)</a:t>
            </a:r>
            <a:endParaRPr lang="en-US" sz="2800" dirty="0"/>
          </a:p>
        </p:txBody>
      </p:sp>
      <p:graphicFrame>
        <p:nvGraphicFramePr>
          <p:cNvPr id="26627" name="Object 3"/>
          <p:cNvGraphicFramePr>
            <a:graphicFrameLocks noChangeAspect="1"/>
          </p:cNvGraphicFramePr>
          <p:nvPr/>
        </p:nvGraphicFramePr>
        <p:xfrm>
          <a:off x="6553200" y="4038600"/>
          <a:ext cx="2355640" cy="1852613"/>
        </p:xfrm>
        <a:graphic>
          <a:graphicData uri="http://schemas.openxmlformats.org/presentationml/2006/ole">
            <mc:AlternateContent xmlns:mc="http://schemas.openxmlformats.org/markup-compatibility/2006">
              <mc:Choice xmlns:v="urn:schemas-microsoft-com:vml" Requires="v">
                <p:oleObj spid="_x0000_s26672" name="ChemSketch" r:id="rId4" imgW="2743200" imgH="2157984" progId="ACD.ChemSketch.20">
                  <p:embed/>
                </p:oleObj>
              </mc:Choice>
              <mc:Fallback>
                <p:oleObj name="ChemSketch" r:id="rId4" imgW="2743200" imgH="2157984" progId="ACD.ChemSketch.20">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038600"/>
                        <a:ext cx="235564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5105400" y="5934670"/>
            <a:ext cx="4038600" cy="646331"/>
          </a:xfrm>
          <a:prstGeom prst="rect">
            <a:avLst/>
          </a:prstGeom>
          <a:noFill/>
        </p:spPr>
        <p:txBody>
          <a:bodyPr wrap="square" rtlCol="0">
            <a:spAutoFit/>
          </a:bodyPr>
          <a:lstStyle/>
          <a:p>
            <a:r>
              <a:rPr lang="en-US" dirty="0" smtClean="0"/>
              <a:t>A bonding arrangement of 6 </a:t>
            </a:r>
            <a:r>
              <a:rPr lang="en-US" dirty="0" err="1" smtClean="0"/>
              <a:t>p</a:t>
            </a:r>
            <a:r>
              <a:rPr lang="en-US" baseline="-25000" dirty="0" err="1" smtClean="0"/>
              <a:t>z</a:t>
            </a:r>
            <a:r>
              <a:rPr lang="en-US" dirty="0" smtClean="0"/>
              <a:t> orbits of C not involved in sp</a:t>
            </a:r>
            <a:r>
              <a:rPr lang="en-US" baseline="30000" dirty="0" smtClean="0"/>
              <a:t>2</a:t>
            </a:r>
            <a:r>
              <a:rPr lang="en-US" dirty="0" smtClean="0"/>
              <a:t> frame</a:t>
            </a:r>
            <a:endParaRPr lang="en-US" dirty="0"/>
          </a:p>
        </p:txBody>
      </p:sp>
      <p:graphicFrame>
        <p:nvGraphicFramePr>
          <p:cNvPr id="26628" name="Object 4"/>
          <p:cNvGraphicFramePr>
            <a:graphicFrameLocks noChangeAspect="1"/>
          </p:cNvGraphicFramePr>
          <p:nvPr/>
        </p:nvGraphicFramePr>
        <p:xfrm>
          <a:off x="6553200" y="1807369"/>
          <a:ext cx="2286000" cy="1797844"/>
        </p:xfrm>
        <a:graphic>
          <a:graphicData uri="http://schemas.openxmlformats.org/presentationml/2006/ole">
            <mc:AlternateContent xmlns:mc="http://schemas.openxmlformats.org/markup-compatibility/2006">
              <mc:Choice xmlns:v="urn:schemas-microsoft-com:vml" Requires="v">
                <p:oleObj spid="_x0000_s26673" name="ChemSketch" r:id="rId6" imgW="2743200" imgH="2157984" progId="ACD.ChemSketch.20">
                  <p:embed/>
                </p:oleObj>
              </mc:Choice>
              <mc:Fallback>
                <p:oleObj name="ChemSketch" r:id="rId6" imgW="2743200" imgH="2157984" progId="ACD.ChemSketch.20">
                  <p:embed/>
                  <p:pic>
                    <p:nvPicPr>
                      <p:cNvPr id="0" name="Pictur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807369"/>
                        <a:ext cx="2286000" cy="179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4876800" y="914400"/>
            <a:ext cx="4267200" cy="646331"/>
          </a:xfrm>
          <a:prstGeom prst="rect">
            <a:avLst/>
          </a:prstGeom>
          <a:noFill/>
        </p:spPr>
        <p:txBody>
          <a:bodyPr wrap="square" rtlCol="0">
            <a:spAutoFit/>
          </a:bodyPr>
          <a:lstStyle/>
          <a:p>
            <a:r>
              <a:rPr lang="en-US" dirty="0" smtClean="0"/>
              <a:t>An anti-bonding arrangement of 6 </a:t>
            </a:r>
            <a:r>
              <a:rPr lang="en-US" dirty="0" err="1" smtClean="0"/>
              <a:t>p</a:t>
            </a:r>
            <a:r>
              <a:rPr lang="en-US" baseline="-25000" dirty="0" err="1" smtClean="0"/>
              <a:t>z</a:t>
            </a:r>
            <a:r>
              <a:rPr lang="en-US" dirty="0" smtClean="0"/>
              <a:t> orbits of C not involved in sp</a:t>
            </a:r>
            <a:r>
              <a:rPr lang="en-US" baseline="30000" dirty="0" smtClean="0"/>
              <a:t>2</a:t>
            </a:r>
            <a:r>
              <a:rPr lang="en-US" dirty="0" smtClean="0"/>
              <a:t> frame</a:t>
            </a:r>
            <a:endParaRPr lang="en-US" dirty="0"/>
          </a:p>
        </p:txBody>
      </p:sp>
      <p:cxnSp>
        <p:nvCxnSpPr>
          <p:cNvPr id="12" name="Straight Connector 11"/>
          <p:cNvCxnSpPr/>
          <p:nvPr/>
        </p:nvCxnSpPr>
        <p:spPr>
          <a:xfrm>
            <a:off x="1066800" y="3429000"/>
            <a:ext cx="685800" cy="0"/>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6629" name="Object 5"/>
          <p:cNvGraphicFramePr>
            <a:graphicFrameLocks noChangeAspect="1"/>
          </p:cNvGraphicFramePr>
          <p:nvPr/>
        </p:nvGraphicFramePr>
        <p:xfrm>
          <a:off x="609600" y="3048000"/>
          <a:ext cx="247650" cy="719137"/>
        </p:xfrm>
        <a:graphic>
          <a:graphicData uri="http://schemas.openxmlformats.org/presentationml/2006/ole">
            <mc:AlternateContent xmlns:mc="http://schemas.openxmlformats.org/markup-compatibility/2006">
              <mc:Choice xmlns:v="urn:schemas-microsoft-com:vml" Requires="v">
                <p:oleObj spid="_x0000_s26674" name="ChemSketch" r:id="rId8" imgW="246888" imgH="719328" progId="ACD.ChemSketch.20">
                  <p:embed/>
                </p:oleObj>
              </mc:Choice>
              <mc:Fallback>
                <p:oleObj name="ChemSketch" r:id="rId8" imgW="246888" imgH="719328" progId="ACD.ChemSketch.20">
                  <p:embed/>
                  <p:pic>
                    <p:nvPicPr>
                      <p:cNvPr id="0" name="Picture 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3048000"/>
                        <a:ext cx="24765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0" y="3886200"/>
            <a:ext cx="2438400" cy="369332"/>
          </a:xfrm>
          <a:prstGeom prst="rect">
            <a:avLst/>
          </a:prstGeom>
          <a:noFill/>
        </p:spPr>
        <p:txBody>
          <a:bodyPr wrap="square" rtlCol="0">
            <a:spAutoFit/>
          </a:bodyPr>
          <a:lstStyle/>
          <a:p>
            <a:r>
              <a:rPr lang="en-US" dirty="0" smtClean="0"/>
              <a:t>Energy of original </a:t>
            </a:r>
            <a:r>
              <a:rPr lang="en-US" dirty="0" err="1" smtClean="0"/>
              <a:t>p</a:t>
            </a:r>
            <a:r>
              <a:rPr lang="en-US" baseline="-25000" dirty="0" err="1" smtClean="0"/>
              <a:t>z</a:t>
            </a:r>
            <a:endParaRPr lang="en-US" baseline="-25000" dirty="0"/>
          </a:p>
        </p:txBody>
      </p:sp>
      <p:cxnSp>
        <p:nvCxnSpPr>
          <p:cNvPr id="17" name="Straight Connector 16"/>
          <p:cNvCxnSpPr/>
          <p:nvPr/>
        </p:nvCxnSpPr>
        <p:spPr>
          <a:xfrm>
            <a:off x="2514600" y="2743200"/>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33800" y="2743200"/>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0" y="20574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14600" y="4114800"/>
            <a:ext cx="76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038600" y="4114800"/>
            <a:ext cx="76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200400" y="4876800"/>
            <a:ext cx="76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8572500" y="3848100"/>
            <a:ext cx="533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077200" y="3505200"/>
            <a:ext cx="762000" cy="646331"/>
          </a:xfrm>
          <a:prstGeom prst="rect">
            <a:avLst/>
          </a:prstGeom>
          <a:noFill/>
        </p:spPr>
        <p:txBody>
          <a:bodyPr wrap="square" rtlCol="0">
            <a:spAutoFit/>
          </a:bodyPr>
          <a:lstStyle/>
          <a:p>
            <a:r>
              <a:rPr lang="en-US" dirty="0" smtClean="0"/>
              <a:t>Z axis</a:t>
            </a:r>
            <a:endParaRPr lang="en-US" dirty="0"/>
          </a:p>
        </p:txBody>
      </p:sp>
      <p:cxnSp>
        <p:nvCxnSpPr>
          <p:cNvPr id="34" name="Straight Connector 33"/>
          <p:cNvCxnSpPr/>
          <p:nvPr/>
        </p:nvCxnSpPr>
        <p:spPr>
          <a:xfrm>
            <a:off x="2362200" y="3429000"/>
            <a:ext cx="2819400" cy="0"/>
          </a:xfrm>
          <a:prstGeom prst="line">
            <a:avLst/>
          </a:prstGeom>
          <a:ln w="2222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57400" y="5181600"/>
            <a:ext cx="3657600" cy="646331"/>
          </a:xfrm>
          <a:prstGeom prst="rect">
            <a:avLst/>
          </a:prstGeom>
          <a:noFill/>
        </p:spPr>
        <p:txBody>
          <a:bodyPr wrap="square" rtlCol="0">
            <a:spAutoFit/>
          </a:bodyPr>
          <a:lstStyle/>
          <a:p>
            <a:r>
              <a:rPr lang="en-US" dirty="0" smtClean="0"/>
              <a:t>Stabilizing bonding MO predicted; max stabilization with 6 electrons</a:t>
            </a:r>
            <a:endParaRPr lang="en-US" dirty="0"/>
          </a:p>
        </p:txBody>
      </p:sp>
      <p:sp>
        <p:nvSpPr>
          <p:cNvPr id="36" name="TextBox 35"/>
          <p:cNvSpPr txBox="1"/>
          <p:nvPr/>
        </p:nvSpPr>
        <p:spPr>
          <a:xfrm>
            <a:off x="152400" y="1295400"/>
            <a:ext cx="4419600" cy="369332"/>
          </a:xfrm>
          <a:prstGeom prst="rect">
            <a:avLst/>
          </a:prstGeom>
          <a:noFill/>
        </p:spPr>
        <p:txBody>
          <a:bodyPr wrap="square" rtlCol="0">
            <a:spAutoFit/>
          </a:bodyPr>
          <a:lstStyle/>
          <a:p>
            <a:r>
              <a:rPr lang="en-US" dirty="0" smtClean="0"/>
              <a:t>De-stabilizing anti-bonding MO predicted</a:t>
            </a:r>
            <a:endParaRPr lang="en-US" dirty="0"/>
          </a:p>
        </p:txBody>
      </p:sp>
      <p:cxnSp>
        <p:nvCxnSpPr>
          <p:cNvPr id="39" name="Straight Arrow Connector 38"/>
          <p:cNvCxnSpPr/>
          <p:nvPr/>
        </p:nvCxnSpPr>
        <p:spPr>
          <a:xfrm rot="5400000" flipH="1" flipV="1">
            <a:off x="2628900" y="3924300"/>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3467894" y="4609306"/>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flipH="1" flipV="1">
            <a:off x="4229894" y="3923506"/>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H="1">
            <a:off x="2781300" y="3924300"/>
            <a:ext cx="381794"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H="1">
            <a:off x="3238500" y="4610100"/>
            <a:ext cx="381794"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6200000" flipH="1">
            <a:off x="4000500" y="3924300"/>
            <a:ext cx="381794"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381000" y="1600200"/>
            <a:ext cx="8321172" cy="4800600"/>
          </a:xfrm>
          <a:prstGeom prst="rect">
            <a:avLst/>
          </a:prstGeom>
          <a:noFill/>
          <a:ln w="9525">
            <a:noFill/>
            <a:miter lim="800000"/>
            <a:headEnd/>
            <a:tailEnd/>
          </a:ln>
          <a:effectLst/>
        </p:spPr>
      </p:pic>
      <p:sp>
        <p:nvSpPr>
          <p:cNvPr id="3" name="TextBox 2"/>
          <p:cNvSpPr txBox="1"/>
          <p:nvPr/>
        </p:nvSpPr>
        <p:spPr>
          <a:xfrm>
            <a:off x="609600" y="152400"/>
            <a:ext cx="8534400" cy="1200329"/>
          </a:xfrm>
          <a:prstGeom prst="rect">
            <a:avLst/>
          </a:prstGeom>
          <a:noFill/>
        </p:spPr>
        <p:txBody>
          <a:bodyPr wrap="square" rtlCol="0">
            <a:spAutoFit/>
          </a:bodyPr>
          <a:lstStyle/>
          <a:p>
            <a:r>
              <a:rPr lang="en-US" sz="3600" dirty="0" smtClean="0"/>
              <a:t>Unusual Examples of </a:t>
            </a:r>
            <a:r>
              <a:rPr lang="en-US" sz="3600" dirty="0" err="1" smtClean="0"/>
              <a:t>Aromaticity</a:t>
            </a:r>
            <a:r>
              <a:rPr lang="en-US" sz="3600" dirty="0" smtClean="0"/>
              <a:t>: </a:t>
            </a:r>
          </a:p>
          <a:p>
            <a:r>
              <a:rPr lang="en-US" sz="3600" dirty="0" smtClean="0"/>
              <a:t>It’s More Than Just Benzene </a:t>
            </a:r>
            <a:endParaRPr lang="en-US" sz="3600" dirty="0"/>
          </a:p>
        </p:txBody>
      </p:sp>
      <p:sp>
        <p:nvSpPr>
          <p:cNvPr id="4" name="TextBox 3"/>
          <p:cNvSpPr txBox="1"/>
          <p:nvPr/>
        </p:nvSpPr>
        <p:spPr>
          <a:xfrm>
            <a:off x="533400" y="1371600"/>
            <a:ext cx="4419600" cy="523220"/>
          </a:xfrm>
          <a:prstGeom prst="rect">
            <a:avLst/>
          </a:prstGeom>
          <a:solidFill>
            <a:srgbClr val="FFFF00"/>
          </a:solidFill>
        </p:spPr>
        <p:txBody>
          <a:bodyPr wrap="square" rtlCol="0">
            <a:spAutoFit/>
          </a:bodyPr>
          <a:lstStyle/>
          <a:p>
            <a:r>
              <a:rPr lang="en-US" sz="2800" b="1" dirty="0" smtClean="0">
                <a:solidFill>
                  <a:srgbClr val="FF0000"/>
                </a:solidFill>
              </a:rPr>
              <a:t>Case 1: </a:t>
            </a:r>
            <a:r>
              <a:rPr lang="en-US" sz="2800" b="1" dirty="0" err="1" smtClean="0">
                <a:solidFill>
                  <a:srgbClr val="FF0000"/>
                </a:solidFill>
              </a:rPr>
              <a:t>Heterobenzenes</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blinds(horizontal)">
                                      <p:cBhvr>
                                        <p:cTn id="12"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descr="Image result for coal"/>
          <p:cNvPicPr>
            <a:picLocks noChangeAspect="1" noChangeArrowheads="1"/>
          </p:cNvPicPr>
          <p:nvPr/>
        </p:nvPicPr>
        <p:blipFill>
          <a:blip r:embed="rId2" cstate="print"/>
          <a:srcRect/>
          <a:stretch>
            <a:fillRect/>
          </a:stretch>
        </p:blipFill>
        <p:spPr bwMode="auto">
          <a:xfrm>
            <a:off x="0" y="4114800"/>
            <a:ext cx="3604024" cy="2300608"/>
          </a:xfrm>
          <a:prstGeom prst="rect">
            <a:avLst/>
          </a:prstGeom>
          <a:noFill/>
        </p:spPr>
      </p:pic>
      <p:sp>
        <p:nvSpPr>
          <p:cNvPr id="5" name="TextBox 4"/>
          <p:cNvSpPr txBox="1"/>
          <p:nvPr/>
        </p:nvSpPr>
        <p:spPr>
          <a:xfrm>
            <a:off x="152400" y="0"/>
            <a:ext cx="8991600" cy="954107"/>
          </a:xfrm>
          <a:prstGeom prst="rect">
            <a:avLst/>
          </a:prstGeom>
          <a:noFill/>
        </p:spPr>
        <p:txBody>
          <a:bodyPr wrap="square" rtlCol="0">
            <a:spAutoFit/>
          </a:bodyPr>
          <a:lstStyle/>
          <a:p>
            <a:r>
              <a:rPr lang="en-US" sz="2800" dirty="0" smtClean="0"/>
              <a:t>The coal and steel connection to benzene: how C</a:t>
            </a:r>
            <a:r>
              <a:rPr lang="en-US" sz="2800" baseline="-25000" dirty="0" smtClean="0"/>
              <a:t>6</a:t>
            </a:r>
            <a:r>
              <a:rPr lang="en-US" sz="2800" dirty="0" smtClean="0"/>
              <a:t>H</a:t>
            </a:r>
            <a:r>
              <a:rPr lang="en-US" sz="2800" baseline="-25000" dirty="0" smtClean="0"/>
              <a:t>6</a:t>
            </a:r>
            <a:r>
              <a:rPr lang="en-US" sz="2800" dirty="0" smtClean="0"/>
              <a:t> appeared in the 19</a:t>
            </a:r>
            <a:r>
              <a:rPr lang="en-US" sz="2800" baseline="30000" dirty="0" smtClean="0"/>
              <a:t>th</a:t>
            </a:r>
            <a:r>
              <a:rPr lang="en-US" sz="2800" dirty="0" smtClean="0"/>
              <a:t> century</a:t>
            </a:r>
            <a:endParaRPr lang="en-US" sz="2800" dirty="0"/>
          </a:p>
        </p:txBody>
      </p:sp>
      <p:pic>
        <p:nvPicPr>
          <p:cNvPr id="37902" name="Picture 14" descr="Image result for 19th century steel making"/>
          <p:cNvPicPr>
            <a:picLocks noChangeAspect="1" noChangeArrowheads="1"/>
          </p:cNvPicPr>
          <p:nvPr/>
        </p:nvPicPr>
        <p:blipFill>
          <a:blip r:embed="rId3" cstate="print"/>
          <a:srcRect/>
          <a:stretch>
            <a:fillRect/>
          </a:stretch>
        </p:blipFill>
        <p:spPr bwMode="auto">
          <a:xfrm>
            <a:off x="304800" y="908050"/>
            <a:ext cx="3238500" cy="2644776"/>
          </a:xfrm>
          <a:prstGeom prst="rect">
            <a:avLst/>
          </a:prstGeom>
          <a:noFill/>
        </p:spPr>
      </p:pic>
      <p:sp>
        <p:nvSpPr>
          <p:cNvPr id="10" name="TextBox 9"/>
          <p:cNvSpPr txBox="1"/>
          <p:nvPr/>
        </p:nvSpPr>
        <p:spPr>
          <a:xfrm>
            <a:off x="3962400" y="1143000"/>
            <a:ext cx="4648200" cy="2062103"/>
          </a:xfrm>
          <a:prstGeom prst="rect">
            <a:avLst/>
          </a:prstGeom>
          <a:noFill/>
        </p:spPr>
        <p:txBody>
          <a:bodyPr wrap="square" rtlCol="0">
            <a:spAutoFit/>
          </a:bodyPr>
          <a:lstStyle/>
          <a:p>
            <a:r>
              <a:rPr lang="en-US" sz="3200" dirty="0" smtClean="0"/>
              <a:t>19</a:t>
            </a:r>
            <a:r>
              <a:rPr lang="en-US" sz="3200" baseline="30000" dirty="0" smtClean="0"/>
              <a:t>th</a:t>
            </a:r>
            <a:r>
              <a:rPr lang="en-US" sz="3200" dirty="0" smtClean="0"/>
              <a:t> century Pittsburg steel plant used `coked (metallurgical) coal’ to heat iron to molten state</a:t>
            </a:r>
            <a:endParaRPr lang="en-US" sz="3200" dirty="0"/>
          </a:p>
        </p:txBody>
      </p:sp>
      <p:sp>
        <p:nvSpPr>
          <p:cNvPr id="13" name="TextBox 12"/>
          <p:cNvSpPr txBox="1"/>
          <p:nvPr/>
        </p:nvSpPr>
        <p:spPr>
          <a:xfrm>
            <a:off x="457200" y="3657600"/>
            <a:ext cx="2743200" cy="707886"/>
          </a:xfrm>
          <a:prstGeom prst="rect">
            <a:avLst/>
          </a:prstGeom>
          <a:noFill/>
        </p:spPr>
        <p:txBody>
          <a:bodyPr wrap="square" rtlCol="0">
            <a:spAutoFit/>
          </a:bodyPr>
          <a:lstStyle/>
          <a:p>
            <a:r>
              <a:rPr lang="en-US" sz="4000" dirty="0" smtClean="0"/>
              <a:t>Raw coal</a:t>
            </a:r>
            <a:endParaRPr lang="en-US" sz="4000" dirty="0"/>
          </a:p>
        </p:txBody>
      </p:sp>
      <p:pic>
        <p:nvPicPr>
          <p:cNvPr id="37906" name="Picture 18" descr="Image result for coked coal"/>
          <p:cNvPicPr>
            <a:picLocks noChangeAspect="1" noChangeArrowheads="1"/>
          </p:cNvPicPr>
          <p:nvPr/>
        </p:nvPicPr>
        <p:blipFill>
          <a:blip r:embed="rId4" cstate="print"/>
          <a:srcRect/>
          <a:stretch>
            <a:fillRect/>
          </a:stretch>
        </p:blipFill>
        <p:spPr bwMode="auto">
          <a:xfrm>
            <a:off x="4343400" y="4343400"/>
            <a:ext cx="2381250" cy="2381250"/>
          </a:xfrm>
          <a:prstGeom prst="rect">
            <a:avLst/>
          </a:prstGeom>
          <a:noFill/>
        </p:spPr>
      </p:pic>
      <p:sp>
        <p:nvSpPr>
          <p:cNvPr id="15" name="TextBox 14"/>
          <p:cNvSpPr txBox="1"/>
          <p:nvPr/>
        </p:nvSpPr>
        <p:spPr>
          <a:xfrm>
            <a:off x="3581400" y="3733800"/>
            <a:ext cx="4953000" cy="584775"/>
          </a:xfrm>
          <a:prstGeom prst="rect">
            <a:avLst/>
          </a:prstGeom>
          <a:noFill/>
        </p:spPr>
        <p:txBody>
          <a:bodyPr wrap="square" rtlCol="0">
            <a:spAutoFit/>
          </a:bodyPr>
          <a:lstStyle/>
          <a:p>
            <a:r>
              <a:rPr lang="en-US" sz="3200" b="1" dirty="0" smtClean="0"/>
              <a:t>Coked (purified) coal</a:t>
            </a:r>
            <a:endParaRPr lang="en-US" sz="3200" b="1" dirty="0"/>
          </a:p>
        </p:txBody>
      </p:sp>
      <p:sp>
        <p:nvSpPr>
          <p:cNvPr id="16" name="TextBox 15"/>
          <p:cNvSpPr txBox="1"/>
          <p:nvPr/>
        </p:nvSpPr>
        <p:spPr>
          <a:xfrm>
            <a:off x="6858000" y="4572000"/>
            <a:ext cx="2286000" cy="1261884"/>
          </a:xfrm>
          <a:prstGeom prst="rect">
            <a:avLst/>
          </a:prstGeom>
          <a:noFill/>
        </p:spPr>
        <p:txBody>
          <a:bodyPr wrap="square" rtlCol="0">
            <a:spAutoFit/>
          </a:bodyPr>
          <a:lstStyle/>
          <a:p>
            <a:r>
              <a:rPr lang="en-US" sz="4000" dirty="0" smtClean="0">
                <a:solidFill>
                  <a:srgbClr val="FF0000"/>
                </a:solidFill>
              </a:rPr>
              <a:t>+</a:t>
            </a:r>
            <a:r>
              <a:rPr lang="en-US" dirty="0" smtClean="0"/>
              <a:t> </a:t>
            </a:r>
            <a:r>
              <a:rPr lang="en-US" sz="3600" b="1" dirty="0" smtClean="0">
                <a:solidFill>
                  <a:srgbClr val="FF0000"/>
                </a:solidFill>
              </a:rPr>
              <a:t>by products</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7894"/>
                                        </p:tgtEl>
                                        <p:attrNameLst>
                                          <p:attrName>style.visibility</p:attrName>
                                        </p:attrNameLst>
                                      </p:cBhvr>
                                      <p:to>
                                        <p:strVal val="visible"/>
                                      </p:to>
                                    </p:set>
                                    <p:animEffect transition="in" filter="fade">
                                      <p:cBhvr>
                                        <p:cTn id="10" dur="500"/>
                                        <p:tgtEl>
                                          <p:spTgt spid="378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37906"/>
                                        </p:tgtEl>
                                        <p:attrNameLst>
                                          <p:attrName>style.visibility</p:attrName>
                                        </p:attrNameLst>
                                      </p:cBhvr>
                                      <p:to>
                                        <p:strVal val="visible"/>
                                      </p:to>
                                    </p:set>
                                    <p:animEffect transition="in" filter="fade">
                                      <p:cBhvr>
                                        <p:cTn id="18" dur="500"/>
                                        <p:tgtEl>
                                          <p:spTgt spid="379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2" cstate="print"/>
          <a:srcRect/>
          <a:stretch>
            <a:fillRect/>
          </a:stretch>
        </p:blipFill>
        <p:spPr bwMode="auto">
          <a:xfrm>
            <a:off x="152400" y="0"/>
            <a:ext cx="7072313" cy="3679825"/>
          </a:xfrm>
          <a:prstGeom prst="rect">
            <a:avLst/>
          </a:prstGeom>
          <a:noFill/>
          <a:ln w="9525">
            <a:noFill/>
            <a:miter lim="800000"/>
            <a:headEnd/>
            <a:tailEnd/>
          </a:ln>
          <a:effectLst/>
        </p:spPr>
      </p:pic>
      <p:pic>
        <p:nvPicPr>
          <p:cNvPr id="29701" name="Picture 5"/>
          <p:cNvPicPr>
            <a:picLocks noChangeAspect="1" noChangeArrowheads="1"/>
          </p:cNvPicPr>
          <p:nvPr/>
        </p:nvPicPr>
        <p:blipFill>
          <a:blip r:embed="rId3" cstate="print"/>
          <a:srcRect/>
          <a:stretch>
            <a:fillRect/>
          </a:stretch>
        </p:blipFill>
        <p:spPr bwMode="auto">
          <a:xfrm>
            <a:off x="5628716" y="2057400"/>
            <a:ext cx="3253348" cy="4800600"/>
          </a:xfrm>
          <a:prstGeom prst="rect">
            <a:avLst/>
          </a:prstGeom>
          <a:noFill/>
          <a:ln w="9525">
            <a:noFill/>
            <a:miter lim="800000"/>
            <a:headEnd/>
            <a:tailEnd/>
          </a:ln>
          <a:effectLst/>
        </p:spPr>
      </p:pic>
      <p:sp>
        <p:nvSpPr>
          <p:cNvPr id="7" name="TextBox 6"/>
          <p:cNvSpPr txBox="1"/>
          <p:nvPr/>
        </p:nvSpPr>
        <p:spPr>
          <a:xfrm>
            <a:off x="6172200" y="152400"/>
            <a:ext cx="2971800" cy="1384995"/>
          </a:xfrm>
          <a:prstGeom prst="rect">
            <a:avLst/>
          </a:prstGeom>
          <a:solidFill>
            <a:srgbClr val="FFFF00"/>
          </a:solidFill>
        </p:spPr>
        <p:txBody>
          <a:bodyPr wrap="square" rtlCol="0">
            <a:spAutoFit/>
          </a:bodyPr>
          <a:lstStyle/>
          <a:p>
            <a:r>
              <a:rPr lang="en-US" sz="2800" b="1" dirty="0" smtClean="0">
                <a:solidFill>
                  <a:srgbClr val="FF0000"/>
                </a:solidFill>
              </a:rPr>
              <a:t>TRANSLATION:</a:t>
            </a:r>
          </a:p>
          <a:p>
            <a:r>
              <a:rPr lang="en-US" sz="2800" b="1" dirty="0" err="1" smtClean="0">
                <a:solidFill>
                  <a:srgbClr val="FF0000"/>
                </a:solidFill>
              </a:rPr>
              <a:t>Stibabenzene</a:t>
            </a:r>
            <a:r>
              <a:rPr lang="en-US" sz="2800" b="1" dirty="0" smtClean="0">
                <a:solidFill>
                  <a:srgbClr val="FF0000"/>
                </a:solidFill>
              </a:rPr>
              <a:t> is still aromatic</a:t>
            </a:r>
            <a:endParaRPr lang="en-US" sz="2800" b="1" dirty="0">
              <a:solidFill>
                <a:srgbClr val="FF0000"/>
              </a:solidFill>
            </a:endParaRPr>
          </a:p>
        </p:txBody>
      </p:sp>
      <p:pic>
        <p:nvPicPr>
          <p:cNvPr id="29705" name="Picture 9"/>
          <p:cNvPicPr>
            <a:picLocks noChangeAspect="1" noChangeArrowheads="1"/>
          </p:cNvPicPr>
          <p:nvPr/>
        </p:nvPicPr>
        <p:blipFill>
          <a:blip r:embed="rId4" cstate="print"/>
          <a:srcRect/>
          <a:stretch>
            <a:fillRect/>
          </a:stretch>
        </p:blipFill>
        <p:spPr bwMode="auto">
          <a:xfrm>
            <a:off x="0" y="3886200"/>
            <a:ext cx="3871913" cy="25336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dissolve">
                                      <p:cBhvr>
                                        <p:cTn id="7" dur="500"/>
                                        <p:tgtEl>
                                          <p:spTgt spid="29705"/>
                                        </p:tgtEl>
                                      </p:cBhvr>
                                    </p:animEffect>
                                  </p:childTnLst>
                                </p:cTn>
                              </p:par>
                              <p:par>
                                <p:cTn id="8" presetID="9" presetClass="entr" presetSubtype="0" fill="hold" nodeType="withEffect">
                                  <p:stCondLst>
                                    <p:cond delay="0"/>
                                  </p:stCondLst>
                                  <p:childTnLst>
                                    <p:set>
                                      <p:cBhvr>
                                        <p:cTn id="9" dur="1" fill="hold">
                                          <p:stCondLst>
                                            <p:cond delay="0"/>
                                          </p:stCondLst>
                                        </p:cTn>
                                        <p:tgtEl>
                                          <p:spTgt spid="29701"/>
                                        </p:tgtEl>
                                        <p:attrNameLst>
                                          <p:attrName>style.visibility</p:attrName>
                                        </p:attrNameLst>
                                      </p:cBhvr>
                                      <p:to>
                                        <p:strVal val="visible"/>
                                      </p:to>
                                    </p:set>
                                    <p:animEffect transition="in" filter="dissolve">
                                      <p:cBhvr>
                                        <p:cTn id="10" dur="500"/>
                                        <p:tgtEl>
                                          <p:spTgt spid="2970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fong\Desktop\2013-03 (Mar)\aromatic 10005.jpg"/>
          <p:cNvPicPr>
            <a:picLocks noChangeAspect="1" noChangeArrowheads="1"/>
          </p:cNvPicPr>
          <p:nvPr/>
        </p:nvPicPr>
        <p:blipFill>
          <a:blip r:embed="rId3" cstate="print"/>
          <a:srcRect/>
          <a:stretch>
            <a:fillRect/>
          </a:stretch>
        </p:blipFill>
        <p:spPr bwMode="auto">
          <a:xfrm>
            <a:off x="1295400" y="2362200"/>
            <a:ext cx="6524625" cy="2171700"/>
          </a:xfrm>
          <a:prstGeom prst="rect">
            <a:avLst/>
          </a:prstGeom>
          <a:noFill/>
        </p:spPr>
      </p:pic>
      <p:sp>
        <p:nvSpPr>
          <p:cNvPr id="4" name="TextBox 3"/>
          <p:cNvSpPr txBox="1"/>
          <p:nvPr/>
        </p:nvSpPr>
        <p:spPr>
          <a:xfrm>
            <a:off x="304800" y="0"/>
            <a:ext cx="8839200" cy="954107"/>
          </a:xfrm>
          <a:prstGeom prst="rect">
            <a:avLst/>
          </a:prstGeom>
          <a:solidFill>
            <a:srgbClr val="FFFF00"/>
          </a:solidFill>
        </p:spPr>
        <p:txBody>
          <a:bodyPr wrap="square" rtlCol="0">
            <a:spAutoFit/>
          </a:bodyPr>
          <a:lstStyle/>
          <a:p>
            <a:r>
              <a:rPr lang="en-US" sz="2800" b="1" dirty="0" smtClean="0">
                <a:solidFill>
                  <a:srgbClr val="FF0000"/>
                </a:solidFill>
              </a:rPr>
              <a:t>Case 2: </a:t>
            </a:r>
            <a:r>
              <a:rPr lang="en-US" sz="2800" b="1" dirty="0" err="1" smtClean="0">
                <a:solidFill>
                  <a:srgbClr val="FF0000"/>
                </a:solidFill>
              </a:rPr>
              <a:t>voltammetrically</a:t>
            </a:r>
            <a:r>
              <a:rPr lang="en-US" sz="2800" b="1" dirty="0" smtClean="0">
                <a:solidFill>
                  <a:srgbClr val="FF0000"/>
                </a:solidFill>
              </a:rPr>
              <a:t> created stable, small </a:t>
            </a:r>
            <a:r>
              <a:rPr lang="en-US" sz="2800" b="1" dirty="0" err="1" smtClean="0">
                <a:solidFill>
                  <a:srgbClr val="FF0000"/>
                </a:solidFill>
              </a:rPr>
              <a:t>cation</a:t>
            </a:r>
            <a:r>
              <a:rPr lang="en-US" sz="2800" b="1" dirty="0" smtClean="0">
                <a:solidFill>
                  <a:srgbClr val="FF0000"/>
                </a:solidFill>
              </a:rPr>
              <a:t> and anion rings</a:t>
            </a:r>
            <a:endParaRPr lang="en-US" sz="2800" b="1" dirty="0">
              <a:solidFill>
                <a:srgbClr val="FF0000"/>
              </a:solidFill>
            </a:endParaRPr>
          </a:p>
        </p:txBody>
      </p:sp>
      <p:sp>
        <p:nvSpPr>
          <p:cNvPr id="5" name="TextBox 4"/>
          <p:cNvSpPr txBox="1"/>
          <p:nvPr/>
        </p:nvSpPr>
        <p:spPr>
          <a:xfrm>
            <a:off x="228600" y="5257800"/>
            <a:ext cx="8915400" cy="954107"/>
          </a:xfrm>
          <a:prstGeom prst="rect">
            <a:avLst/>
          </a:prstGeom>
          <a:noFill/>
        </p:spPr>
        <p:txBody>
          <a:bodyPr wrap="square" rtlCol="0">
            <a:spAutoFit/>
          </a:bodyPr>
          <a:lstStyle/>
          <a:p>
            <a:pPr lvl="2">
              <a:buFont typeface="Arial" pitchFamily="34" charset="0"/>
              <a:buChar char="•"/>
            </a:pPr>
            <a:r>
              <a:rPr lang="en-US" sz="2800" dirty="0" smtClean="0"/>
              <a:t>Both satisfy 4n + 2 criterion ?</a:t>
            </a:r>
          </a:p>
          <a:p>
            <a:pPr>
              <a:buFont typeface="Arial" pitchFamily="34" charset="0"/>
              <a:buChar char="•"/>
            </a:pPr>
            <a:r>
              <a:rPr lang="en-US" sz="2800" dirty="0" smtClean="0"/>
              <a:t>Both survive for hours in solution once generated</a:t>
            </a:r>
            <a:endParaRPr lang="en-US" sz="2800" dirty="0"/>
          </a:p>
        </p:txBody>
      </p:sp>
      <p:cxnSp>
        <p:nvCxnSpPr>
          <p:cNvPr id="7" name="Straight Arrow Connector 6"/>
          <p:cNvCxnSpPr/>
          <p:nvPr/>
        </p:nvCxnSpPr>
        <p:spPr>
          <a:xfrm flipH="1">
            <a:off x="5867400" y="2895600"/>
            <a:ext cx="533400" cy="228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72200" y="2514600"/>
            <a:ext cx="685800" cy="369332"/>
          </a:xfrm>
          <a:prstGeom prst="rect">
            <a:avLst/>
          </a:prstGeom>
          <a:noFill/>
        </p:spPr>
        <p:txBody>
          <a:bodyPr wrap="square" rtlCol="0">
            <a:spAutoFit/>
          </a:bodyPr>
          <a:lstStyle/>
          <a:p>
            <a:r>
              <a:rPr lang="en-US" dirty="0" smtClean="0"/>
              <a:t>sp</a:t>
            </a:r>
            <a:r>
              <a:rPr lang="en-US" baseline="30000" dirty="0" smtClean="0"/>
              <a:t>2</a:t>
            </a:r>
            <a:endParaRPr lang="en-US" dirty="0"/>
          </a:p>
        </p:txBody>
      </p:sp>
      <p:sp>
        <p:nvSpPr>
          <p:cNvPr id="11" name="TextBox 10"/>
          <p:cNvSpPr txBox="1"/>
          <p:nvPr/>
        </p:nvSpPr>
        <p:spPr>
          <a:xfrm>
            <a:off x="3810000" y="2362200"/>
            <a:ext cx="1600200" cy="923330"/>
          </a:xfrm>
          <a:prstGeom prst="rect">
            <a:avLst/>
          </a:prstGeom>
          <a:noFill/>
        </p:spPr>
        <p:txBody>
          <a:bodyPr wrap="square" rtlCol="0">
            <a:spAutoFit/>
          </a:bodyPr>
          <a:lstStyle/>
          <a:p>
            <a:r>
              <a:rPr lang="en-US" dirty="0" smtClean="0"/>
              <a:t>Lone pairs in p orbit</a:t>
            </a:r>
          </a:p>
          <a:p>
            <a:r>
              <a:rPr lang="en-US" dirty="0" smtClean="0"/>
              <a:t>Can make pi</a:t>
            </a:r>
            <a:endParaRPr lang="en-US" dirty="0"/>
          </a:p>
        </p:txBody>
      </p:sp>
      <p:graphicFrame>
        <p:nvGraphicFramePr>
          <p:cNvPr id="33794" name="Object 2"/>
          <p:cNvGraphicFramePr>
            <a:graphicFrameLocks noChangeAspect="1"/>
          </p:cNvGraphicFramePr>
          <p:nvPr/>
        </p:nvGraphicFramePr>
        <p:xfrm>
          <a:off x="7391400" y="3429000"/>
          <a:ext cx="1291742" cy="603250"/>
        </p:xfrm>
        <a:graphic>
          <a:graphicData uri="http://schemas.openxmlformats.org/presentationml/2006/ole">
            <mc:AlternateContent xmlns:mc="http://schemas.openxmlformats.org/markup-compatibility/2006">
              <mc:Choice xmlns:v="urn:schemas-microsoft-com:vml" Requires="v">
                <p:oleObj spid="_x0000_s33814" name="ChemSketch" r:id="rId4" imgW="624960" imgH="292680" progId="ACD.ChemSketch.20">
                  <p:embed/>
                </p:oleObj>
              </mc:Choice>
              <mc:Fallback>
                <p:oleObj name="ChemSketch" r:id="rId4" imgW="624960" imgH="292680"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3429000"/>
                        <a:ext cx="1291742"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5" name="Object 3"/>
          <p:cNvGraphicFramePr>
            <a:graphicFrameLocks noChangeAspect="1"/>
          </p:cNvGraphicFramePr>
          <p:nvPr/>
        </p:nvGraphicFramePr>
        <p:xfrm>
          <a:off x="7239000" y="3276600"/>
          <a:ext cx="354012" cy="837310"/>
        </p:xfrm>
        <a:graphic>
          <a:graphicData uri="http://schemas.openxmlformats.org/presentationml/2006/ole">
            <mc:AlternateContent xmlns:mc="http://schemas.openxmlformats.org/markup-compatibility/2006">
              <mc:Choice xmlns:v="urn:schemas-microsoft-com:vml" Requires="v">
                <p:oleObj spid="_x0000_s33815" name="ChemSketch" r:id="rId6" imgW="249840" imgH="579240" progId="ACD.ChemSketch.20">
                  <p:embed/>
                </p:oleObj>
              </mc:Choice>
              <mc:Fallback>
                <p:oleObj name="ChemSketch" r:id="rId6" imgW="249840" imgH="579240" progId="ACD.ChemSketch.20">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3276600"/>
                        <a:ext cx="354012" cy="83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Oval 11"/>
          <p:cNvSpPr/>
          <p:nvPr/>
        </p:nvSpPr>
        <p:spPr>
          <a:xfrm>
            <a:off x="7696200" y="3276600"/>
            <a:ext cx="6858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772400" y="3733800"/>
            <a:ext cx="685800" cy="152400"/>
          </a:xfrm>
          <a:prstGeom prst="ellipse">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796" name="Object 4"/>
          <p:cNvGraphicFramePr>
            <a:graphicFrameLocks noChangeAspect="1"/>
          </p:cNvGraphicFramePr>
          <p:nvPr/>
        </p:nvGraphicFramePr>
        <p:xfrm>
          <a:off x="7315200" y="3352800"/>
          <a:ext cx="220662" cy="182563"/>
        </p:xfrm>
        <a:graphic>
          <a:graphicData uri="http://schemas.openxmlformats.org/presentationml/2006/ole">
            <mc:AlternateContent xmlns:mc="http://schemas.openxmlformats.org/markup-compatibility/2006">
              <mc:Choice xmlns:v="urn:schemas-microsoft-com:vml" Requires="v">
                <p:oleObj spid="_x0000_s33816" name="ChemSketch" r:id="rId8" imgW="134280" imgH="60840" progId="ACD.ChemSketch.20">
                  <p:embed/>
                </p:oleObj>
              </mc:Choice>
              <mc:Fallback>
                <p:oleObj name="ChemSketch" r:id="rId8" imgW="134280" imgH="60840" progId="ACD.ChemSketch.20">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3352800"/>
                        <a:ext cx="220662"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7" name="Object 5"/>
          <p:cNvGraphicFramePr>
            <a:graphicFrameLocks noChangeAspect="1"/>
          </p:cNvGraphicFramePr>
          <p:nvPr/>
        </p:nvGraphicFramePr>
        <p:xfrm>
          <a:off x="7772400" y="3276600"/>
          <a:ext cx="220663" cy="182563"/>
        </p:xfrm>
        <a:graphic>
          <a:graphicData uri="http://schemas.openxmlformats.org/presentationml/2006/ole">
            <mc:AlternateContent xmlns:mc="http://schemas.openxmlformats.org/markup-compatibility/2006">
              <mc:Choice xmlns:v="urn:schemas-microsoft-com:vml" Requires="v">
                <p:oleObj spid="_x0000_s33817" name="ChemSketch" r:id="rId10" imgW="134280" imgH="60840" progId="ACD.ChemSketch.20">
                  <p:embed/>
                </p:oleObj>
              </mc:Choice>
              <mc:Fallback>
                <p:oleObj name="ChemSketch" r:id="rId10" imgW="134280" imgH="60840" progId="ACD.ChemSketch.20">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0" y="3276600"/>
                        <a:ext cx="2206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8" name="Object 6"/>
          <p:cNvGraphicFramePr>
            <a:graphicFrameLocks noChangeAspect="1"/>
          </p:cNvGraphicFramePr>
          <p:nvPr/>
        </p:nvGraphicFramePr>
        <p:xfrm>
          <a:off x="7924800" y="3733800"/>
          <a:ext cx="220663" cy="182563"/>
        </p:xfrm>
        <a:graphic>
          <a:graphicData uri="http://schemas.openxmlformats.org/presentationml/2006/ole">
            <mc:AlternateContent xmlns:mc="http://schemas.openxmlformats.org/markup-compatibility/2006">
              <mc:Choice xmlns:v="urn:schemas-microsoft-com:vml" Requires="v">
                <p:oleObj spid="_x0000_s33818" name="ChemSketch" r:id="rId11" imgW="134280" imgH="60840" progId="ACD.ChemSketch.20">
                  <p:embed/>
                </p:oleObj>
              </mc:Choice>
              <mc:Fallback>
                <p:oleObj name="ChemSketch" r:id="rId11" imgW="134280" imgH="60840" progId="ACD.ChemSketch.20">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4800" y="3733800"/>
                        <a:ext cx="2206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Freeform 17"/>
          <p:cNvSpPr/>
          <p:nvPr/>
        </p:nvSpPr>
        <p:spPr>
          <a:xfrm>
            <a:off x="7710311" y="3973689"/>
            <a:ext cx="376296" cy="191911"/>
          </a:xfrm>
          <a:custGeom>
            <a:avLst/>
            <a:gdLst>
              <a:gd name="connsiteX0" fmla="*/ 361245 w 376296"/>
              <a:gd name="connsiteY0" fmla="*/ 0 h 191911"/>
              <a:gd name="connsiteX1" fmla="*/ 316089 w 376296"/>
              <a:gd name="connsiteY1" fmla="*/ 191911 h 191911"/>
              <a:gd name="connsiteX2" fmla="*/ 0 w 376296"/>
              <a:gd name="connsiteY2" fmla="*/ 0 h 191911"/>
              <a:gd name="connsiteX3" fmla="*/ 0 w 376296"/>
              <a:gd name="connsiteY3" fmla="*/ 0 h 191911"/>
            </a:gdLst>
            <a:ahLst/>
            <a:cxnLst>
              <a:cxn ang="0">
                <a:pos x="connsiteX0" y="connsiteY0"/>
              </a:cxn>
              <a:cxn ang="0">
                <a:pos x="connsiteX1" y="connsiteY1"/>
              </a:cxn>
              <a:cxn ang="0">
                <a:pos x="connsiteX2" y="connsiteY2"/>
              </a:cxn>
              <a:cxn ang="0">
                <a:pos x="connsiteX3" y="connsiteY3"/>
              </a:cxn>
            </a:cxnLst>
            <a:rect l="l" t="t" r="r" b="b"/>
            <a:pathLst>
              <a:path w="376296" h="191911">
                <a:moveTo>
                  <a:pt x="361245" y="0"/>
                </a:moveTo>
                <a:cubicBezTo>
                  <a:pt x="368770" y="95955"/>
                  <a:pt x="376296" y="191911"/>
                  <a:pt x="316089" y="191911"/>
                </a:cubicBezTo>
                <a:cubicBezTo>
                  <a:pt x="255882" y="191911"/>
                  <a:pt x="0" y="0"/>
                  <a:pt x="0" y="0"/>
                </a:cubicBezTo>
                <a:lnTo>
                  <a:pt x="0" y="0"/>
                </a:lnTo>
              </a:path>
            </a:pathLst>
          </a:cu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8048978" y="3072460"/>
            <a:ext cx="579497" cy="585140"/>
          </a:xfrm>
          <a:custGeom>
            <a:avLst/>
            <a:gdLst>
              <a:gd name="connsiteX0" fmla="*/ 0 w 579497"/>
              <a:gd name="connsiteY0" fmla="*/ 99718 h 585140"/>
              <a:gd name="connsiteX1" fmla="*/ 237066 w 579497"/>
              <a:gd name="connsiteY1" fmla="*/ 20696 h 585140"/>
              <a:gd name="connsiteX2" fmla="*/ 530578 w 579497"/>
              <a:gd name="connsiteY2" fmla="*/ 223896 h 585140"/>
              <a:gd name="connsiteX3" fmla="*/ 530578 w 579497"/>
              <a:gd name="connsiteY3" fmla="*/ 585140 h 585140"/>
            </a:gdLst>
            <a:ahLst/>
            <a:cxnLst>
              <a:cxn ang="0">
                <a:pos x="connsiteX0" y="connsiteY0"/>
              </a:cxn>
              <a:cxn ang="0">
                <a:pos x="connsiteX1" y="connsiteY1"/>
              </a:cxn>
              <a:cxn ang="0">
                <a:pos x="connsiteX2" y="connsiteY2"/>
              </a:cxn>
              <a:cxn ang="0">
                <a:pos x="connsiteX3" y="connsiteY3"/>
              </a:cxn>
            </a:cxnLst>
            <a:rect l="l" t="t" r="r" b="b"/>
            <a:pathLst>
              <a:path w="579497" h="585140">
                <a:moveTo>
                  <a:pt x="0" y="99718"/>
                </a:moveTo>
                <a:cubicBezTo>
                  <a:pt x="74318" y="49859"/>
                  <a:pt x="148636" y="0"/>
                  <a:pt x="237066" y="20696"/>
                </a:cubicBezTo>
                <a:cubicBezTo>
                  <a:pt x="325496" y="41392"/>
                  <a:pt x="481659" y="129822"/>
                  <a:pt x="530578" y="223896"/>
                </a:cubicBezTo>
                <a:cubicBezTo>
                  <a:pt x="579497" y="317970"/>
                  <a:pt x="555037" y="451555"/>
                  <a:pt x="530578" y="585140"/>
                </a:cubicBezTo>
              </a:path>
            </a:pathLst>
          </a:cu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7224889" y="3123259"/>
            <a:ext cx="349955" cy="127941"/>
          </a:xfrm>
          <a:custGeom>
            <a:avLst/>
            <a:gdLst>
              <a:gd name="connsiteX0" fmla="*/ 0 w 349955"/>
              <a:gd name="connsiteY0" fmla="*/ 127941 h 127941"/>
              <a:gd name="connsiteX1" fmla="*/ 112889 w 349955"/>
              <a:gd name="connsiteY1" fmla="*/ 3763 h 127941"/>
              <a:gd name="connsiteX2" fmla="*/ 349955 w 349955"/>
              <a:gd name="connsiteY2" fmla="*/ 105363 h 127941"/>
              <a:gd name="connsiteX3" fmla="*/ 349955 w 349955"/>
              <a:gd name="connsiteY3" fmla="*/ 105363 h 127941"/>
            </a:gdLst>
            <a:ahLst/>
            <a:cxnLst>
              <a:cxn ang="0">
                <a:pos x="connsiteX0" y="connsiteY0"/>
              </a:cxn>
              <a:cxn ang="0">
                <a:pos x="connsiteX1" y="connsiteY1"/>
              </a:cxn>
              <a:cxn ang="0">
                <a:pos x="connsiteX2" y="connsiteY2"/>
              </a:cxn>
              <a:cxn ang="0">
                <a:pos x="connsiteX3" y="connsiteY3"/>
              </a:cxn>
            </a:cxnLst>
            <a:rect l="l" t="t" r="r" b="b"/>
            <a:pathLst>
              <a:path w="349955" h="127941">
                <a:moveTo>
                  <a:pt x="0" y="127941"/>
                </a:moveTo>
                <a:cubicBezTo>
                  <a:pt x="27281" y="67733"/>
                  <a:pt x="54563" y="7526"/>
                  <a:pt x="112889" y="3763"/>
                </a:cubicBezTo>
                <a:cubicBezTo>
                  <a:pt x="171215" y="0"/>
                  <a:pt x="349955" y="105363"/>
                  <a:pt x="349955" y="105363"/>
                </a:cubicBezTo>
                <a:lnTo>
                  <a:pt x="349955" y="105363"/>
                </a:lnTo>
              </a:path>
            </a:pathLst>
          </a:cu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p:nvPr/>
        </p:nvCxnSpPr>
        <p:spPr>
          <a:xfrm>
            <a:off x="5105400" y="2819400"/>
            <a:ext cx="304800" cy="2286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572000"/>
            <a:ext cx="2133600" cy="584775"/>
          </a:xfrm>
          <a:prstGeom prst="rect">
            <a:avLst/>
          </a:prstGeom>
          <a:noFill/>
        </p:spPr>
        <p:txBody>
          <a:bodyPr wrap="square" rtlCol="0">
            <a:spAutoFit/>
          </a:bodyPr>
          <a:lstStyle/>
          <a:p>
            <a:r>
              <a:rPr lang="en-US" sz="3200" dirty="0" smtClean="0">
                <a:sym typeface="Symbol"/>
              </a:rPr>
              <a:t> e count</a:t>
            </a:r>
            <a:endParaRPr lang="en-US" sz="3200" dirty="0"/>
          </a:p>
        </p:txBody>
      </p:sp>
      <p:sp>
        <p:nvSpPr>
          <p:cNvPr id="25" name="TextBox 24"/>
          <p:cNvSpPr txBox="1"/>
          <p:nvPr/>
        </p:nvSpPr>
        <p:spPr>
          <a:xfrm>
            <a:off x="2667000" y="4648200"/>
            <a:ext cx="685800" cy="523220"/>
          </a:xfrm>
          <a:prstGeom prst="rect">
            <a:avLst/>
          </a:prstGeom>
          <a:solidFill>
            <a:srgbClr val="FFFF00"/>
          </a:solidFill>
        </p:spPr>
        <p:txBody>
          <a:bodyPr wrap="square" rtlCol="0">
            <a:spAutoFit/>
          </a:bodyPr>
          <a:lstStyle/>
          <a:p>
            <a:r>
              <a:rPr lang="en-US" sz="2800" dirty="0" smtClean="0">
                <a:solidFill>
                  <a:srgbClr val="FF0000"/>
                </a:solidFill>
              </a:rPr>
              <a:t>2</a:t>
            </a:r>
            <a:endParaRPr lang="en-US" sz="2800" dirty="0">
              <a:solidFill>
                <a:srgbClr val="FF0000"/>
              </a:solidFill>
            </a:endParaRPr>
          </a:p>
        </p:txBody>
      </p:sp>
      <p:sp>
        <p:nvSpPr>
          <p:cNvPr id="26" name="TextBox 25"/>
          <p:cNvSpPr txBox="1"/>
          <p:nvPr/>
        </p:nvSpPr>
        <p:spPr>
          <a:xfrm>
            <a:off x="5486400" y="4495800"/>
            <a:ext cx="685800" cy="523220"/>
          </a:xfrm>
          <a:prstGeom prst="rect">
            <a:avLst/>
          </a:prstGeom>
          <a:solidFill>
            <a:srgbClr val="FFFF00"/>
          </a:solidFill>
        </p:spPr>
        <p:txBody>
          <a:bodyPr wrap="square" rtlCol="0">
            <a:spAutoFit/>
          </a:bodyPr>
          <a:lstStyle/>
          <a:p>
            <a:r>
              <a:rPr lang="en-US" sz="2800" dirty="0" smtClean="0">
                <a:solidFill>
                  <a:srgbClr val="FF0000"/>
                </a:solidFill>
              </a:rPr>
              <a:t>6</a:t>
            </a:r>
            <a:endParaRPr lang="en-US" sz="2800" dirty="0">
              <a:solidFill>
                <a:srgbClr val="FF0000"/>
              </a:solidFill>
            </a:endParaRPr>
          </a:p>
        </p:txBody>
      </p:sp>
      <p:sp>
        <p:nvSpPr>
          <p:cNvPr id="27" name="TextBox 26"/>
          <p:cNvSpPr txBox="1"/>
          <p:nvPr/>
        </p:nvSpPr>
        <p:spPr>
          <a:xfrm>
            <a:off x="533400" y="1143000"/>
            <a:ext cx="2819400" cy="523220"/>
          </a:xfrm>
          <a:prstGeom prst="rect">
            <a:avLst/>
          </a:prstGeom>
          <a:noFill/>
        </p:spPr>
        <p:txBody>
          <a:bodyPr wrap="square" rtlCol="0">
            <a:spAutoFit/>
          </a:bodyPr>
          <a:lstStyle/>
          <a:p>
            <a:r>
              <a:rPr lang="en-US" sz="2800" b="1" dirty="0" smtClean="0"/>
              <a:t>1) Both flat ?</a:t>
            </a:r>
            <a:endParaRPr lang="en-US" sz="2800" b="1" dirty="0"/>
          </a:p>
        </p:txBody>
      </p:sp>
      <p:cxnSp>
        <p:nvCxnSpPr>
          <p:cNvPr id="29" name="Straight Arrow Connector 28"/>
          <p:cNvCxnSpPr/>
          <p:nvPr/>
        </p:nvCxnSpPr>
        <p:spPr>
          <a:xfrm>
            <a:off x="2514600" y="2514600"/>
            <a:ext cx="457200" cy="3048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828800" y="2133600"/>
            <a:ext cx="762000" cy="523220"/>
          </a:xfrm>
          <a:prstGeom prst="rect">
            <a:avLst/>
          </a:prstGeom>
          <a:noFill/>
        </p:spPr>
        <p:txBody>
          <a:bodyPr wrap="square" rtlCol="0">
            <a:spAutoFit/>
          </a:bodyPr>
          <a:lstStyle/>
          <a:p>
            <a:r>
              <a:rPr lang="en-US" sz="2800" dirty="0" smtClean="0"/>
              <a:t>sp</a:t>
            </a:r>
            <a:r>
              <a:rPr lang="en-US" sz="2800" baseline="30000" dirty="0" smtClean="0"/>
              <a:t>2</a:t>
            </a:r>
            <a:endParaRPr lang="en-US" sz="2800" dirty="0"/>
          </a:p>
        </p:txBody>
      </p:sp>
      <p:sp>
        <p:nvSpPr>
          <p:cNvPr id="32" name="TextBox 31"/>
          <p:cNvSpPr txBox="1"/>
          <p:nvPr/>
        </p:nvSpPr>
        <p:spPr>
          <a:xfrm>
            <a:off x="1219200" y="1600200"/>
            <a:ext cx="1371600" cy="523220"/>
          </a:xfrm>
          <a:prstGeom prst="rect">
            <a:avLst/>
          </a:prstGeom>
          <a:solidFill>
            <a:srgbClr val="FFFF00"/>
          </a:solidFill>
        </p:spPr>
        <p:txBody>
          <a:bodyPr wrap="square" rtlCol="0">
            <a:spAutoFit/>
          </a:bodyPr>
          <a:lstStyle/>
          <a:p>
            <a:r>
              <a:rPr lang="en-US" sz="2800" b="1" dirty="0" smtClean="0">
                <a:solidFill>
                  <a:srgbClr val="FF0000"/>
                </a:solidFill>
              </a:rPr>
              <a:t>Yes</a:t>
            </a:r>
            <a:endParaRPr lang="en-US" sz="2800" b="1" dirty="0">
              <a:solidFill>
                <a:srgbClr val="FF0000"/>
              </a:solidFill>
            </a:endParaRPr>
          </a:p>
        </p:txBody>
      </p:sp>
      <p:sp>
        <p:nvSpPr>
          <p:cNvPr id="33" name="TextBox 32"/>
          <p:cNvSpPr txBox="1"/>
          <p:nvPr/>
        </p:nvSpPr>
        <p:spPr>
          <a:xfrm>
            <a:off x="3657600" y="1219200"/>
            <a:ext cx="4419600" cy="461665"/>
          </a:xfrm>
          <a:prstGeom prst="rect">
            <a:avLst/>
          </a:prstGeom>
          <a:noFill/>
        </p:spPr>
        <p:txBody>
          <a:bodyPr wrap="square" rtlCol="0">
            <a:spAutoFit/>
          </a:bodyPr>
          <a:lstStyle/>
          <a:p>
            <a:r>
              <a:rPr lang="en-US" sz="2400" dirty="0" smtClean="0"/>
              <a:t>2</a:t>
            </a:r>
            <a:r>
              <a:rPr lang="en-US" sz="2400" b="1" dirty="0" smtClean="0"/>
              <a:t>) Alternate double – single?</a:t>
            </a:r>
            <a:endParaRPr lang="en-US" sz="2400" b="1" dirty="0"/>
          </a:p>
        </p:txBody>
      </p:sp>
      <p:sp>
        <p:nvSpPr>
          <p:cNvPr id="34" name="TextBox 33"/>
          <p:cNvSpPr txBox="1"/>
          <p:nvPr/>
        </p:nvSpPr>
        <p:spPr>
          <a:xfrm>
            <a:off x="5410200" y="1600200"/>
            <a:ext cx="891398" cy="584775"/>
          </a:xfrm>
          <a:prstGeom prst="rect">
            <a:avLst/>
          </a:prstGeom>
          <a:solidFill>
            <a:srgbClr val="FFFF00"/>
          </a:solidFill>
        </p:spPr>
        <p:txBody>
          <a:bodyPr wrap="none" rtlCol="0">
            <a:spAutoFit/>
          </a:bodyPr>
          <a:lstStyle/>
          <a:p>
            <a:r>
              <a:rPr lang="en-US" sz="3200" b="1" dirty="0" smtClean="0">
                <a:solidFill>
                  <a:srgbClr val="FF0000"/>
                </a:solidFill>
              </a:rPr>
              <a:t>Yes</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linds(horizontal)">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dissolve">
                                      <p:cBhvr>
                                        <p:cTn id="25" dur="500"/>
                                        <p:tgtEl>
                                          <p:spTgt spid="2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dissolv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dissolve">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dissolv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dissolve">
                                      <p:cBhvr>
                                        <p:cTn id="48" dur="500"/>
                                        <p:tgtEl>
                                          <p:spTgt spid="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dissolv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dissolve">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dissolve">
                                      <p:cBhvr>
                                        <p:cTn id="63" dur="500"/>
                                        <p:tgtEl>
                                          <p:spTgt spid="22"/>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dissolv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33794"/>
                                        </p:tgtEl>
                                        <p:attrNameLst>
                                          <p:attrName>style.visibility</p:attrName>
                                        </p:attrNameLst>
                                      </p:cBhvr>
                                      <p:to>
                                        <p:strVal val="visible"/>
                                      </p:to>
                                    </p:set>
                                    <p:animEffect transition="in" filter="dissolve">
                                      <p:cBhvr>
                                        <p:cTn id="71" dur="500"/>
                                        <p:tgtEl>
                                          <p:spTgt spid="33794"/>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33795"/>
                                        </p:tgtEl>
                                        <p:attrNameLst>
                                          <p:attrName>style.visibility</p:attrName>
                                        </p:attrNameLst>
                                      </p:cBhvr>
                                      <p:to>
                                        <p:strVal val="visible"/>
                                      </p:to>
                                    </p:set>
                                    <p:animEffect transition="in" filter="dissolve">
                                      <p:cBhvr>
                                        <p:cTn id="76" dur="500"/>
                                        <p:tgtEl>
                                          <p:spTgt spid="33795"/>
                                        </p:tgtEl>
                                      </p:cBhvr>
                                    </p:animEffect>
                                  </p:childTnLst>
                                </p:cTn>
                              </p:par>
                              <p:par>
                                <p:cTn id="77" presetID="9" presetClass="entr" presetSubtype="0" fill="hold" nodeType="withEffect">
                                  <p:stCondLst>
                                    <p:cond delay="0"/>
                                  </p:stCondLst>
                                  <p:childTnLst>
                                    <p:set>
                                      <p:cBhvr>
                                        <p:cTn id="78" dur="1" fill="hold">
                                          <p:stCondLst>
                                            <p:cond delay="0"/>
                                          </p:stCondLst>
                                        </p:cTn>
                                        <p:tgtEl>
                                          <p:spTgt spid="33796"/>
                                        </p:tgtEl>
                                        <p:attrNameLst>
                                          <p:attrName>style.visibility</p:attrName>
                                        </p:attrNameLst>
                                      </p:cBhvr>
                                      <p:to>
                                        <p:strVal val="visible"/>
                                      </p:to>
                                    </p:set>
                                    <p:animEffect transition="in" filter="dissolve">
                                      <p:cBhvr>
                                        <p:cTn id="79" dur="500"/>
                                        <p:tgtEl>
                                          <p:spTgt spid="33796"/>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dissolve">
                                      <p:cBhvr>
                                        <p:cTn id="84" dur="500"/>
                                        <p:tgtEl>
                                          <p:spTgt spid="12"/>
                                        </p:tgtEl>
                                      </p:cBhvr>
                                    </p:animEffect>
                                  </p:childTnLst>
                                </p:cTn>
                              </p:par>
                              <p:par>
                                <p:cTn id="85" presetID="9" presetClass="entr" presetSubtype="0" fill="hold" nodeType="withEffect">
                                  <p:stCondLst>
                                    <p:cond delay="0"/>
                                  </p:stCondLst>
                                  <p:childTnLst>
                                    <p:set>
                                      <p:cBhvr>
                                        <p:cTn id="86" dur="1" fill="hold">
                                          <p:stCondLst>
                                            <p:cond delay="0"/>
                                          </p:stCondLst>
                                        </p:cTn>
                                        <p:tgtEl>
                                          <p:spTgt spid="33797"/>
                                        </p:tgtEl>
                                        <p:attrNameLst>
                                          <p:attrName>style.visibility</p:attrName>
                                        </p:attrNameLst>
                                      </p:cBhvr>
                                      <p:to>
                                        <p:strVal val="visible"/>
                                      </p:to>
                                    </p:set>
                                    <p:animEffect transition="in" filter="dissolve">
                                      <p:cBhvr>
                                        <p:cTn id="87" dur="500"/>
                                        <p:tgtEl>
                                          <p:spTgt spid="33797"/>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dissolve">
                                      <p:cBhvr>
                                        <p:cTn id="90" dur="500"/>
                                        <p:tgtEl>
                                          <p:spTgt spid="13"/>
                                        </p:tgtEl>
                                      </p:cBhvr>
                                    </p:animEffect>
                                  </p:childTnLst>
                                </p:cTn>
                              </p:par>
                              <p:par>
                                <p:cTn id="91" presetID="9" presetClass="entr" presetSubtype="0" fill="hold" nodeType="withEffect">
                                  <p:stCondLst>
                                    <p:cond delay="0"/>
                                  </p:stCondLst>
                                  <p:childTnLst>
                                    <p:set>
                                      <p:cBhvr>
                                        <p:cTn id="92" dur="1" fill="hold">
                                          <p:stCondLst>
                                            <p:cond delay="0"/>
                                          </p:stCondLst>
                                        </p:cTn>
                                        <p:tgtEl>
                                          <p:spTgt spid="33798"/>
                                        </p:tgtEl>
                                        <p:attrNameLst>
                                          <p:attrName>style.visibility</p:attrName>
                                        </p:attrNameLst>
                                      </p:cBhvr>
                                      <p:to>
                                        <p:strVal val="visible"/>
                                      </p:to>
                                    </p:set>
                                    <p:animEffect transition="in" filter="dissolve">
                                      <p:cBhvr>
                                        <p:cTn id="93" dur="500"/>
                                        <p:tgtEl>
                                          <p:spTgt spid="33798"/>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dissolve">
                                      <p:cBhvr>
                                        <p:cTn id="98" dur="500"/>
                                        <p:tgtEl>
                                          <p:spTgt spid="26"/>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dissolve">
                                      <p:cBhvr>
                                        <p:cTn id="103" dur="500"/>
                                        <p:tgtEl>
                                          <p:spTgt spid="20"/>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dissolve">
                                      <p:cBhvr>
                                        <p:cTn id="108" dur="500"/>
                                        <p:tgtEl>
                                          <p:spTgt spid="19"/>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dissolve">
                                      <p:cBhvr>
                                        <p:cTn id="113" dur="500"/>
                                        <p:tgtEl>
                                          <p:spTgt spid="18"/>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5">
                                            <p:txEl>
                                              <p:pRg st="1" end="1"/>
                                            </p:txEl>
                                          </p:spTgt>
                                        </p:tgtEl>
                                        <p:attrNameLst>
                                          <p:attrName>style.visibility</p:attrName>
                                        </p:attrNameLst>
                                      </p:cBhvr>
                                      <p:to>
                                        <p:strVal val="visible"/>
                                      </p:to>
                                    </p:set>
                                    <p:animEffect transition="in" filter="blinds(horizontal)">
                                      <p:cBhvr>
                                        <p:cTn id="1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animBg="1"/>
      <p:bldP spid="13" grpId="0" animBg="1"/>
      <p:bldP spid="18" grpId="0" animBg="1"/>
      <p:bldP spid="19" grpId="0" animBg="1"/>
      <p:bldP spid="20" grpId="0" animBg="1"/>
      <p:bldP spid="24" grpId="0"/>
      <p:bldP spid="25" grpId="0" animBg="1"/>
      <p:bldP spid="26" grpId="0" animBg="1"/>
      <p:bldP spid="27" grpId="0"/>
      <p:bldP spid="31" grpId="0"/>
      <p:bldP spid="32" grpId="0" animBg="1"/>
      <p:bldP spid="33" grpId="0"/>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914400" y="1524000"/>
            <a:ext cx="7451725" cy="4476750"/>
          </a:xfrm>
          <a:prstGeom prst="rect">
            <a:avLst/>
          </a:prstGeom>
          <a:noFill/>
          <a:ln w="9525">
            <a:noFill/>
            <a:miter lim="800000"/>
            <a:headEnd/>
            <a:tailEnd/>
          </a:ln>
          <a:effectLst/>
        </p:spPr>
      </p:pic>
      <p:sp>
        <p:nvSpPr>
          <p:cNvPr id="3" name="TextBox 2"/>
          <p:cNvSpPr txBox="1"/>
          <p:nvPr/>
        </p:nvSpPr>
        <p:spPr>
          <a:xfrm>
            <a:off x="685800" y="228600"/>
            <a:ext cx="8077200" cy="584775"/>
          </a:xfrm>
          <a:prstGeom prst="rect">
            <a:avLst/>
          </a:prstGeom>
          <a:solidFill>
            <a:srgbClr val="FFFF00"/>
          </a:solidFill>
        </p:spPr>
        <p:txBody>
          <a:bodyPr wrap="square" rtlCol="0">
            <a:spAutoFit/>
          </a:bodyPr>
          <a:lstStyle/>
          <a:p>
            <a:r>
              <a:rPr lang="en-US" sz="3200" dirty="0" smtClean="0">
                <a:solidFill>
                  <a:srgbClr val="FF0000"/>
                </a:solidFill>
              </a:rPr>
              <a:t>Case 3: At the heart of everything living….</a:t>
            </a:r>
            <a:endParaRPr lang="en-US" sz="3200" dirty="0">
              <a:solidFill>
                <a:srgbClr val="FF000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2800" b="1" dirty="0" smtClean="0"/>
              <a:t>The critical DNA base units A,T,G, U and C are all aromatic !!!!</a:t>
            </a:r>
            <a:endParaRPr lang="en-US" sz="2800" b="1" dirty="0"/>
          </a:p>
        </p:txBody>
      </p:sp>
      <p:sp>
        <p:nvSpPr>
          <p:cNvPr id="5" name="TextBox 4"/>
          <p:cNvSpPr txBox="1"/>
          <p:nvPr/>
        </p:nvSpPr>
        <p:spPr>
          <a:xfrm>
            <a:off x="0" y="1676400"/>
            <a:ext cx="1828800" cy="830997"/>
          </a:xfrm>
          <a:prstGeom prst="rect">
            <a:avLst/>
          </a:prstGeom>
          <a:noFill/>
        </p:spPr>
        <p:txBody>
          <a:bodyPr wrap="square" rtlCol="0">
            <a:spAutoFit/>
          </a:bodyPr>
          <a:lstStyle/>
          <a:p>
            <a:r>
              <a:rPr lang="en-US" sz="2400" b="1" dirty="0" smtClean="0"/>
              <a:t>Recognize these ???</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152400" y="152400"/>
            <a:ext cx="4921426" cy="4495800"/>
          </a:xfrm>
          <a:prstGeom prst="rect">
            <a:avLst/>
          </a:prstGeom>
          <a:noFill/>
          <a:ln w="9525">
            <a:noFill/>
            <a:miter lim="800000"/>
            <a:headEnd/>
            <a:tailEnd/>
          </a:ln>
          <a:effectLst/>
        </p:spPr>
      </p:pic>
      <p:sp>
        <p:nvSpPr>
          <p:cNvPr id="3" name="TextBox 2"/>
          <p:cNvSpPr txBox="1"/>
          <p:nvPr/>
        </p:nvSpPr>
        <p:spPr>
          <a:xfrm>
            <a:off x="0" y="4495800"/>
            <a:ext cx="5029200" cy="1384995"/>
          </a:xfrm>
          <a:prstGeom prst="rect">
            <a:avLst/>
          </a:prstGeom>
          <a:solidFill>
            <a:srgbClr val="FFFF00"/>
          </a:solidFill>
        </p:spPr>
        <p:txBody>
          <a:bodyPr wrap="square" rtlCol="0">
            <a:spAutoFit/>
          </a:bodyPr>
          <a:lstStyle/>
          <a:p>
            <a:r>
              <a:rPr lang="en-US" sz="2800" dirty="0" smtClean="0">
                <a:solidFill>
                  <a:srgbClr val="FF0000"/>
                </a:solidFill>
              </a:rPr>
              <a:t>Much of the incredible stability of DNA is due to it’s aromatic core.</a:t>
            </a:r>
            <a:endParaRPr lang="en-US" sz="2800" dirty="0">
              <a:solidFill>
                <a:srgbClr val="FF0000"/>
              </a:solidFill>
            </a:endParaRPr>
          </a:p>
        </p:txBody>
      </p:sp>
      <p:sp>
        <p:nvSpPr>
          <p:cNvPr id="4" name="TextBox 3"/>
          <p:cNvSpPr txBox="1"/>
          <p:nvPr/>
        </p:nvSpPr>
        <p:spPr>
          <a:xfrm>
            <a:off x="609600" y="5867400"/>
            <a:ext cx="4495800" cy="646331"/>
          </a:xfrm>
          <a:prstGeom prst="rect">
            <a:avLst/>
          </a:prstGeom>
          <a:noFill/>
        </p:spPr>
        <p:txBody>
          <a:bodyPr wrap="square" rtlCol="0">
            <a:spAutoFit/>
          </a:bodyPr>
          <a:lstStyle/>
          <a:p>
            <a:r>
              <a:rPr lang="en-US" b="1" dirty="0" smtClean="0">
                <a:solidFill>
                  <a:srgbClr val="FF0000"/>
                </a:solidFill>
              </a:rPr>
              <a:t>FYI…Jurassic age DNA has been reportedly found intact !!</a:t>
            </a:r>
            <a:endParaRPr lang="en-US" b="1" dirty="0">
              <a:solidFill>
                <a:srgbClr val="FF0000"/>
              </a:solidFill>
            </a:endParaRPr>
          </a:p>
        </p:txBody>
      </p:sp>
      <p:pic>
        <p:nvPicPr>
          <p:cNvPr id="33795" name="Picture 3"/>
          <p:cNvPicPr>
            <a:picLocks noChangeAspect="1" noChangeArrowheads="1"/>
          </p:cNvPicPr>
          <p:nvPr/>
        </p:nvPicPr>
        <p:blipFill>
          <a:blip r:embed="rId4" cstate="print"/>
          <a:srcRect/>
          <a:stretch>
            <a:fillRect/>
          </a:stretch>
        </p:blipFill>
        <p:spPr bwMode="auto">
          <a:xfrm>
            <a:off x="5029200" y="1066800"/>
            <a:ext cx="4114800" cy="4617513"/>
          </a:xfrm>
          <a:prstGeom prst="rect">
            <a:avLst/>
          </a:prstGeom>
          <a:noFill/>
          <a:ln w="9525">
            <a:noFill/>
            <a:miter lim="800000"/>
            <a:headEnd/>
            <a:tailEnd/>
          </a:ln>
          <a:effectLst/>
        </p:spPr>
      </p:pic>
      <p:cxnSp>
        <p:nvCxnSpPr>
          <p:cNvPr id="7" name="Straight Arrow Connector 6"/>
          <p:cNvCxnSpPr/>
          <p:nvPr/>
        </p:nvCxnSpPr>
        <p:spPr>
          <a:xfrm flipH="1">
            <a:off x="2895600" y="990600"/>
            <a:ext cx="19812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19600" y="152400"/>
            <a:ext cx="4724400" cy="830997"/>
          </a:xfrm>
          <a:prstGeom prst="rect">
            <a:avLst/>
          </a:prstGeom>
          <a:noFill/>
        </p:spPr>
        <p:txBody>
          <a:bodyPr wrap="square" rtlCol="0">
            <a:spAutoFit/>
          </a:bodyPr>
          <a:lstStyle/>
          <a:p>
            <a:r>
              <a:rPr lang="en-US" sz="2400" b="1" dirty="0" smtClean="0"/>
              <a:t>The heart of DNA:</a:t>
            </a:r>
          </a:p>
          <a:p>
            <a:r>
              <a:rPr lang="en-US" sz="2400" b="1" dirty="0" smtClean="0"/>
              <a:t> aromatic base pairs A-T &amp; G-C</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blinds(horizontal)">
                                      <p:cBhvr>
                                        <p:cTn id="10" dur="500"/>
                                        <p:tgtEl>
                                          <p:spTgt spid="3379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3795"/>
                                        </p:tgtEl>
                                        <p:attrNameLst>
                                          <p:attrName>style.visibility</p:attrName>
                                        </p:attrNameLst>
                                      </p:cBhvr>
                                      <p:to>
                                        <p:strVal val="visible"/>
                                      </p:to>
                                    </p:set>
                                    <p:animEffect transition="in" filter="blinds(horizontal)">
                                      <p:cBhvr>
                                        <p:cTn id="25"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tatic.guim.co.uk/sys-images/Observer/Pix/pictures/2013/7/5/1373040113659/dna-przewalski-horse-011.jpg">
            <a:hlinkClick r:id="rId2"/>
          </p:cNvPr>
          <p:cNvPicPr>
            <a:picLocks noChangeAspect="1" noChangeArrowheads="1"/>
          </p:cNvPicPr>
          <p:nvPr/>
        </p:nvPicPr>
        <p:blipFill>
          <a:blip r:embed="rId3" cstate="print"/>
          <a:srcRect/>
          <a:stretch>
            <a:fillRect/>
          </a:stretch>
        </p:blipFill>
        <p:spPr bwMode="auto">
          <a:xfrm>
            <a:off x="1066800" y="990600"/>
            <a:ext cx="5905500" cy="3543300"/>
          </a:xfrm>
          <a:prstGeom prst="rect">
            <a:avLst/>
          </a:prstGeom>
          <a:noFill/>
        </p:spPr>
      </p:pic>
      <p:sp>
        <p:nvSpPr>
          <p:cNvPr id="3" name="Rectangle 2"/>
          <p:cNvSpPr/>
          <p:nvPr/>
        </p:nvSpPr>
        <p:spPr>
          <a:xfrm>
            <a:off x="2209800" y="4648200"/>
            <a:ext cx="4572000" cy="1477328"/>
          </a:xfrm>
          <a:prstGeom prst="rect">
            <a:avLst/>
          </a:prstGeom>
        </p:spPr>
        <p:txBody>
          <a:bodyPr>
            <a:spAutoFit/>
          </a:bodyPr>
          <a:lstStyle/>
          <a:p>
            <a:r>
              <a:rPr lang="en-US" b="1" dirty="0" smtClean="0"/>
              <a:t>700,000-Year-Old Horse Genome Pushes Limits of DNA Survival</a:t>
            </a:r>
          </a:p>
          <a:p>
            <a:r>
              <a:rPr lang="en-US" dirty="0" smtClean="0"/>
              <a:t>Genetic material suitable for sequencing could persist for as many as one million years, predict scientists. </a:t>
            </a:r>
            <a:endParaRPr lang="en-US" dirty="0"/>
          </a:p>
        </p:txBody>
      </p:sp>
      <p:sp>
        <p:nvSpPr>
          <p:cNvPr id="4" name="Rectangle 3"/>
          <p:cNvSpPr/>
          <p:nvPr/>
        </p:nvSpPr>
        <p:spPr>
          <a:xfrm>
            <a:off x="4800600" y="6019800"/>
            <a:ext cx="3647281" cy="369332"/>
          </a:xfrm>
          <a:prstGeom prst="rect">
            <a:avLst/>
          </a:prstGeom>
        </p:spPr>
        <p:txBody>
          <a:bodyPr wrap="none">
            <a:spAutoFit/>
          </a:bodyPr>
          <a:lstStyle/>
          <a:p>
            <a:r>
              <a:rPr lang="en-US" dirty="0" smtClean="0"/>
              <a:t>http://www.technologyreview.com/</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cen.acs.org/content/cen/articles/92/web/2014/04/Scientists-Uncover-New-Brominated-Flame/_jcr_content/articlebody/subpar/articlemedia_0.img.jpg/1396618106132.jpg">
            <a:hlinkClick r:id="rId2"/>
          </p:cNvPr>
          <p:cNvPicPr>
            <a:picLocks noChangeAspect="1" noChangeArrowheads="1"/>
          </p:cNvPicPr>
          <p:nvPr/>
        </p:nvPicPr>
        <p:blipFill>
          <a:blip r:embed="rId3" cstate="print"/>
          <a:srcRect/>
          <a:stretch>
            <a:fillRect/>
          </a:stretch>
        </p:blipFill>
        <p:spPr bwMode="auto">
          <a:xfrm>
            <a:off x="381000" y="1600200"/>
            <a:ext cx="3505200" cy="3403231"/>
          </a:xfrm>
          <a:prstGeom prst="rect">
            <a:avLst/>
          </a:prstGeom>
          <a:noFill/>
        </p:spPr>
      </p:pic>
      <p:pic>
        <p:nvPicPr>
          <p:cNvPr id="30724" name="Picture 4" descr="http://upload.wikimedia.org/wikipedia/commons/0/0a/Beckysfigure2b.png">
            <a:hlinkClick r:id="rId4"/>
          </p:cNvPr>
          <p:cNvPicPr>
            <a:picLocks noChangeAspect="1" noChangeArrowheads="1"/>
          </p:cNvPicPr>
          <p:nvPr/>
        </p:nvPicPr>
        <p:blipFill>
          <a:blip r:embed="rId5" cstate="print"/>
          <a:srcRect/>
          <a:stretch>
            <a:fillRect/>
          </a:stretch>
        </p:blipFill>
        <p:spPr bwMode="auto">
          <a:xfrm>
            <a:off x="5257800" y="762000"/>
            <a:ext cx="2895600" cy="5393227"/>
          </a:xfrm>
          <a:prstGeom prst="rect">
            <a:avLst/>
          </a:prstGeom>
          <a:noFill/>
        </p:spPr>
      </p:pic>
      <p:sp>
        <p:nvSpPr>
          <p:cNvPr id="4" name="TextBox 3"/>
          <p:cNvSpPr txBox="1"/>
          <p:nvPr/>
        </p:nvSpPr>
        <p:spPr>
          <a:xfrm>
            <a:off x="228600" y="228600"/>
            <a:ext cx="8229600" cy="584775"/>
          </a:xfrm>
          <a:prstGeom prst="rect">
            <a:avLst/>
          </a:prstGeom>
          <a:noFill/>
        </p:spPr>
        <p:txBody>
          <a:bodyPr wrap="square" rtlCol="0">
            <a:spAutoFit/>
          </a:bodyPr>
          <a:lstStyle/>
          <a:p>
            <a:r>
              <a:rPr lang="en-US" sz="3200" dirty="0" smtClean="0"/>
              <a:t>Typical Flame retardants: all aromatic-based</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fong\Pictures\kitty ring.bmp"/>
          <p:cNvPicPr>
            <a:picLocks noChangeAspect="1" noChangeArrowheads="1"/>
          </p:cNvPicPr>
          <p:nvPr/>
        </p:nvPicPr>
        <p:blipFill>
          <a:blip r:embed="rId2" cstate="print"/>
          <a:srcRect/>
          <a:stretch>
            <a:fillRect/>
          </a:stretch>
        </p:blipFill>
        <p:spPr bwMode="auto">
          <a:xfrm>
            <a:off x="0" y="864973"/>
            <a:ext cx="9144000" cy="5993027"/>
          </a:xfrm>
          <a:prstGeom prst="rect">
            <a:avLst/>
          </a:prstGeom>
          <a:noFill/>
        </p:spPr>
      </p:pic>
      <p:sp>
        <p:nvSpPr>
          <p:cNvPr id="3" name="TextBox 2"/>
          <p:cNvSpPr txBox="1"/>
          <p:nvPr/>
        </p:nvSpPr>
        <p:spPr>
          <a:xfrm>
            <a:off x="152400" y="152400"/>
            <a:ext cx="8991600" cy="646331"/>
          </a:xfrm>
          <a:prstGeom prst="rect">
            <a:avLst/>
          </a:prstGeom>
          <a:noFill/>
        </p:spPr>
        <p:txBody>
          <a:bodyPr wrap="square" rtlCol="0">
            <a:spAutoFit/>
          </a:bodyPr>
          <a:lstStyle/>
          <a:p>
            <a:r>
              <a:rPr lang="en-US" sz="3600" dirty="0" smtClean="0"/>
              <a:t>Cats can also exhibit aromatic resonance</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Image result for coal and benzene and 19th century coking"/>
          <p:cNvPicPr>
            <a:picLocks noChangeAspect="1" noChangeArrowheads="1"/>
          </p:cNvPicPr>
          <p:nvPr/>
        </p:nvPicPr>
        <p:blipFill>
          <a:blip r:embed="rId2" cstate="print"/>
          <a:srcRect/>
          <a:stretch>
            <a:fillRect/>
          </a:stretch>
        </p:blipFill>
        <p:spPr bwMode="auto">
          <a:xfrm>
            <a:off x="914400" y="838200"/>
            <a:ext cx="6504879" cy="3048000"/>
          </a:xfrm>
          <a:prstGeom prst="rect">
            <a:avLst/>
          </a:prstGeom>
          <a:noFill/>
        </p:spPr>
      </p:pic>
      <p:sp>
        <p:nvSpPr>
          <p:cNvPr id="8" name="TextBox 7"/>
          <p:cNvSpPr txBox="1"/>
          <p:nvPr/>
        </p:nvSpPr>
        <p:spPr>
          <a:xfrm>
            <a:off x="838200" y="0"/>
            <a:ext cx="6858000" cy="646331"/>
          </a:xfrm>
          <a:prstGeom prst="rect">
            <a:avLst/>
          </a:prstGeom>
          <a:noFill/>
        </p:spPr>
        <p:txBody>
          <a:bodyPr wrap="square" rtlCol="0">
            <a:spAutoFit/>
          </a:bodyPr>
          <a:lstStyle/>
          <a:p>
            <a:r>
              <a:rPr lang="en-US" sz="3600" dirty="0" smtClean="0"/>
              <a:t>19</a:t>
            </a:r>
            <a:r>
              <a:rPr lang="en-US" sz="3600" baseline="30000" dirty="0" smtClean="0"/>
              <a:t>th</a:t>
            </a:r>
            <a:r>
              <a:rPr lang="en-US" sz="3600" dirty="0" smtClean="0"/>
              <a:t> century `coking’ furnace</a:t>
            </a:r>
            <a:endParaRPr lang="en-US" sz="3600" dirty="0"/>
          </a:p>
        </p:txBody>
      </p:sp>
      <p:sp>
        <p:nvSpPr>
          <p:cNvPr id="9" name="TextBox 8"/>
          <p:cNvSpPr txBox="1"/>
          <p:nvPr/>
        </p:nvSpPr>
        <p:spPr>
          <a:xfrm>
            <a:off x="685800" y="4267200"/>
            <a:ext cx="7315200" cy="1323439"/>
          </a:xfrm>
          <a:prstGeom prst="rect">
            <a:avLst/>
          </a:prstGeom>
          <a:noFill/>
        </p:spPr>
        <p:txBody>
          <a:bodyPr wrap="square" rtlCol="0">
            <a:spAutoFit/>
          </a:bodyPr>
          <a:lstStyle/>
          <a:p>
            <a:r>
              <a:rPr lang="en-US" sz="4000" dirty="0" smtClean="0">
                <a:solidFill>
                  <a:srgbClr val="FF0000"/>
                </a:solidFill>
              </a:rPr>
              <a:t>By-products include coal tars, oils and benzene (C</a:t>
            </a:r>
            <a:r>
              <a:rPr lang="en-US" sz="4000" baseline="-25000" dirty="0" smtClean="0">
                <a:solidFill>
                  <a:srgbClr val="FF0000"/>
                </a:solidFill>
              </a:rPr>
              <a:t>6</a:t>
            </a:r>
            <a:r>
              <a:rPr lang="en-US" sz="4000" dirty="0" smtClean="0">
                <a:solidFill>
                  <a:srgbClr val="FF0000"/>
                </a:solidFill>
              </a:rPr>
              <a:t>H</a:t>
            </a:r>
            <a:r>
              <a:rPr lang="en-US" sz="4000" baseline="-25000" dirty="0" smtClean="0">
                <a:solidFill>
                  <a:srgbClr val="FF0000"/>
                </a:solidFill>
              </a:rPr>
              <a:t>6</a:t>
            </a:r>
            <a:r>
              <a:rPr lang="en-US" sz="4000" dirty="0" smtClean="0">
                <a:solidFill>
                  <a:srgbClr val="FF0000"/>
                </a:solidFill>
              </a:rPr>
              <a:t>)</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838200" y="1716088"/>
          <a:ext cx="7391400" cy="3390900"/>
        </p:xfrm>
        <a:graphic>
          <a:graphicData uri="http://schemas.openxmlformats.org/presentationml/2006/ole">
            <mc:AlternateContent xmlns:mc="http://schemas.openxmlformats.org/markup-compatibility/2006">
              <mc:Choice xmlns:v="urn:schemas-microsoft-com:vml" Requires="v">
                <p:oleObj spid="_x0000_s1041" name="ChemSketch" r:id="rId3" imgW="4782312" imgH="2194560" progId="ACD.ChemSketch.20">
                  <p:embed/>
                </p:oleObj>
              </mc:Choice>
              <mc:Fallback>
                <p:oleObj name="ChemSketch" r:id="rId3" imgW="4782312" imgH="2194560" progId="ACD.ChemSketch.20">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16088"/>
                        <a:ext cx="73914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Text Box 3"/>
          <p:cNvSpPr txBox="1">
            <a:spLocks noChangeArrowheads="1"/>
          </p:cNvSpPr>
          <p:nvPr/>
        </p:nvSpPr>
        <p:spPr bwMode="auto">
          <a:xfrm>
            <a:off x="838200" y="3352800"/>
            <a:ext cx="2286000" cy="641350"/>
          </a:xfrm>
          <a:prstGeom prst="rect">
            <a:avLst/>
          </a:prstGeom>
          <a:solidFill>
            <a:srgbClr val="FFFF00"/>
          </a:solidFill>
          <a:ln w="9525">
            <a:noFill/>
            <a:miter lim="800000"/>
            <a:headEnd/>
            <a:tailEnd/>
          </a:ln>
        </p:spPr>
        <p:txBody>
          <a:bodyPr>
            <a:spAutoFit/>
          </a:bodyPr>
          <a:lstStyle/>
          <a:p>
            <a:pPr>
              <a:spcBef>
                <a:spcPct val="50000"/>
              </a:spcBef>
            </a:pPr>
            <a:r>
              <a:rPr lang="en-US" b="1">
                <a:solidFill>
                  <a:srgbClr val="FF0000"/>
                </a:solidFill>
              </a:rPr>
              <a:t>Original Kekule structure</a:t>
            </a:r>
          </a:p>
        </p:txBody>
      </p:sp>
      <p:sp>
        <p:nvSpPr>
          <p:cNvPr id="3076" name="Text Box 4"/>
          <p:cNvSpPr txBox="1">
            <a:spLocks noChangeArrowheads="1"/>
          </p:cNvSpPr>
          <p:nvPr/>
        </p:nvSpPr>
        <p:spPr bwMode="auto">
          <a:xfrm>
            <a:off x="3657600" y="3352800"/>
            <a:ext cx="1676400" cy="641350"/>
          </a:xfrm>
          <a:prstGeom prst="rect">
            <a:avLst/>
          </a:prstGeom>
          <a:noFill/>
          <a:ln w="9525">
            <a:noFill/>
            <a:miter lim="800000"/>
            <a:headEnd/>
            <a:tailEnd/>
          </a:ln>
        </p:spPr>
        <p:txBody>
          <a:bodyPr>
            <a:spAutoFit/>
          </a:bodyPr>
          <a:lstStyle/>
          <a:p>
            <a:r>
              <a:rPr lang="en-US" b="1"/>
              <a:t>Dewar</a:t>
            </a:r>
          </a:p>
          <a:p>
            <a:r>
              <a:rPr lang="en-US" b="1"/>
              <a:t>structure</a:t>
            </a:r>
          </a:p>
        </p:txBody>
      </p:sp>
      <p:sp>
        <p:nvSpPr>
          <p:cNvPr id="1029" name="Text Box 5"/>
          <p:cNvSpPr txBox="1">
            <a:spLocks noChangeArrowheads="1"/>
          </p:cNvSpPr>
          <p:nvPr/>
        </p:nvSpPr>
        <p:spPr bwMode="auto">
          <a:xfrm>
            <a:off x="1295400" y="457200"/>
            <a:ext cx="7543800" cy="461665"/>
          </a:xfrm>
          <a:prstGeom prst="rect">
            <a:avLst/>
          </a:prstGeom>
          <a:noFill/>
          <a:ln w="9525">
            <a:noFill/>
            <a:miter lim="800000"/>
            <a:headEnd/>
            <a:tailEnd/>
          </a:ln>
        </p:spPr>
        <p:txBody>
          <a:bodyPr wrap="square">
            <a:spAutoFit/>
          </a:bodyPr>
          <a:lstStyle/>
          <a:p>
            <a:pPr>
              <a:spcBef>
                <a:spcPct val="50000"/>
              </a:spcBef>
            </a:pPr>
            <a:r>
              <a:rPr lang="en-US" sz="2400" dirty="0"/>
              <a:t>Possible structures </a:t>
            </a:r>
            <a:r>
              <a:rPr lang="en-US" sz="2400" dirty="0" smtClean="0"/>
              <a:t>envisioned for </a:t>
            </a:r>
            <a:r>
              <a:rPr lang="en-US" sz="2400" dirty="0"/>
              <a:t>C</a:t>
            </a:r>
            <a:r>
              <a:rPr lang="en-US" sz="2400" baseline="-25000" dirty="0"/>
              <a:t>6</a:t>
            </a:r>
            <a:r>
              <a:rPr lang="en-US" sz="2400" dirty="0"/>
              <a:t>H</a:t>
            </a:r>
            <a:r>
              <a:rPr lang="en-US" sz="2400" baseline="-25000" dirty="0"/>
              <a:t>6</a:t>
            </a:r>
            <a:r>
              <a:rPr lang="en-US" sz="2400" dirty="0"/>
              <a:t> : </a:t>
            </a:r>
            <a:r>
              <a:rPr lang="en-US" sz="2400" b="1" dirty="0">
                <a:solidFill>
                  <a:srgbClr val="FF0000"/>
                </a:solidFill>
              </a:rPr>
              <a:t>Benzene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dissolv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dissolve">
                                      <p:cBhvr>
                                        <p:cTn id="1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295400"/>
            <a:ext cx="3174977" cy="3640420"/>
          </a:xfrm>
          <a:prstGeom prst="rect">
            <a:avLst/>
          </a:prstGeom>
        </p:spPr>
      </p:pic>
      <p:sp>
        <p:nvSpPr>
          <p:cNvPr id="3" name="TextBox 2"/>
          <p:cNvSpPr txBox="1"/>
          <p:nvPr/>
        </p:nvSpPr>
        <p:spPr>
          <a:xfrm>
            <a:off x="381000" y="0"/>
            <a:ext cx="8382000" cy="1077218"/>
          </a:xfrm>
          <a:prstGeom prst="rect">
            <a:avLst/>
          </a:prstGeom>
          <a:noFill/>
        </p:spPr>
        <p:txBody>
          <a:bodyPr wrap="square" rtlCol="0">
            <a:spAutoFit/>
          </a:bodyPr>
          <a:lstStyle/>
          <a:p>
            <a:r>
              <a:rPr lang="en-US" sz="3200" dirty="0" smtClean="0"/>
              <a:t>The leading structural model for benzene in the 19</a:t>
            </a:r>
            <a:r>
              <a:rPr lang="en-US" sz="3200" baseline="30000" dirty="0" smtClean="0"/>
              <a:t>th</a:t>
            </a:r>
            <a:r>
              <a:rPr lang="en-US" sz="3200" dirty="0" smtClean="0"/>
              <a:t> century: </a:t>
            </a:r>
            <a:r>
              <a:rPr lang="en-US" sz="3200" b="1" dirty="0" smtClean="0"/>
              <a:t>August </a:t>
            </a:r>
            <a:r>
              <a:rPr lang="en-US" sz="3200" b="1" dirty="0" err="1" smtClean="0"/>
              <a:t>Kekule’s</a:t>
            </a:r>
            <a:r>
              <a:rPr lang="en-US" sz="3200" b="1" dirty="0" smtClean="0"/>
              <a:t> model</a:t>
            </a:r>
            <a:endParaRPr lang="en-US" sz="3200" b="1" dirty="0"/>
          </a:p>
        </p:txBody>
      </p:sp>
    </p:spTree>
    <p:extLst>
      <p:ext uri="{BB962C8B-B14F-4D97-AF65-F5344CB8AC3E}">
        <p14:creationId xmlns:p14="http://schemas.microsoft.com/office/powerpoint/2010/main" val="1093716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9"/>
          <p:cNvSpPr txBox="1">
            <a:spLocks noChangeArrowheads="1"/>
          </p:cNvSpPr>
          <p:nvPr/>
        </p:nvSpPr>
        <p:spPr bwMode="auto">
          <a:xfrm>
            <a:off x="228600" y="609600"/>
            <a:ext cx="8915400" cy="4862870"/>
          </a:xfrm>
          <a:prstGeom prst="rect">
            <a:avLst/>
          </a:prstGeom>
          <a:noFill/>
          <a:ln w="9525">
            <a:noFill/>
            <a:miter lim="800000"/>
            <a:headEnd/>
            <a:tailEnd/>
          </a:ln>
        </p:spPr>
        <p:txBody>
          <a:bodyPr>
            <a:spAutoFit/>
          </a:bodyPr>
          <a:lstStyle/>
          <a:p>
            <a:r>
              <a:rPr lang="en-US" sz="2800" b="1" i="1" dirty="0"/>
              <a:t>comparison of </a:t>
            </a:r>
            <a:r>
              <a:rPr lang="en-US" sz="2800" b="1" i="1" dirty="0" err="1"/>
              <a:t>cyclohexene</a:t>
            </a:r>
            <a:r>
              <a:rPr lang="en-US" sz="2800" b="1" i="1" dirty="0"/>
              <a:t> </a:t>
            </a:r>
            <a:r>
              <a:rPr lang="en-US" sz="2800" b="1" i="1" dirty="0" err="1"/>
              <a:t>vs</a:t>
            </a:r>
            <a:r>
              <a:rPr lang="en-US" sz="2800" b="1" i="1" dirty="0"/>
              <a:t> benzene properties</a:t>
            </a:r>
          </a:p>
          <a:p>
            <a:endParaRPr lang="en-US" sz="2000" b="1" u="sng" dirty="0"/>
          </a:p>
          <a:p>
            <a:r>
              <a:rPr lang="en-US" sz="2000" b="1" u="sng" dirty="0" smtClean="0"/>
              <a:t>Chemistry   cyclohexene (1 double bond)   benzene (3 double bonds)</a:t>
            </a:r>
            <a:endParaRPr lang="en-US" sz="2000" b="1" u="sng" dirty="0"/>
          </a:p>
          <a:p>
            <a:r>
              <a:rPr lang="en-US" sz="2000" dirty="0" smtClean="0">
                <a:solidFill>
                  <a:srgbClr val="FF0000"/>
                </a:solidFill>
              </a:rPr>
              <a:t> </a:t>
            </a:r>
            <a:r>
              <a:rPr lang="en-US" sz="2000" dirty="0">
                <a:solidFill>
                  <a:srgbClr val="FF0000"/>
                </a:solidFill>
              </a:rPr>
              <a:t>Br</a:t>
            </a:r>
            <a:r>
              <a:rPr lang="en-US" sz="2000" baseline="-25000" dirty="0">
                <a:solidFill>
                  <a:srgbClr val="FF0000"/>
                </a:solidFill>
              </a:rPr>
              <a:t>2</a:t>
            </a:r>
            <a:r>
              <a:rPr lang="en-US" sz="2000" dirty="0">
                <a:solidFill>
                  <a:srgbClr val="FF0000"/>
                </a:solidFill>
              </a:rPr>
              <a:t>/CCl</a:t>
            </a:r>
            <a:r>
              <a:rPr lang="en-US" sz="2000" baseline="-25000" dirty="0">
                <a:solidFill>
                  <a:srgbClr val="FF0000"/>
                </a:solidFill>
              </a:rPr>
              <a:t>4</a:t>
            </a:r>
            <a:r>
              <a:rPr lang="en-US" sz="2000" dirty="0"/>
              <a:t>	</a:t>
            </a:r>
            <a:r>
              <a:rPr lang="en-US" sz="2000" dirty="0" smtClean="0"/>
              <a:t> quantitative </a:t>
            </a:r>
            <a:r>
              <a:rPr lang="en-US" sz="2000" dirty="0"/>
              <a:t>addition	</a:t>
            </a:r>
            <a:r>
              <a:rPr lang="en-US" sz="2000" dirty="0" smtClean="0"/>
              <a:t> 	    NR</a:t>
            </a:r>
            <a:endParaRPr lang="en-US" sz="2000" dirty="0"/>
          </a:p>
          <a:p>
            <a:r>
              <a:rPr lang="en-US" sz="2000" dirty="0" smtClean="0">
                <a:solidFill>
                  <a:srgbClr val="FF0000"/>
                </a:solidFill>
              </a:rPr>
              <a:t> </a:t>
            </a:r>
            <a:r>
              <a:rPr lang="en-US" sz="2000" dirty="0">
                <a:solidFill>
                  <a:srgbClr val="FF0000"/>
                </a:solidFill>
              </a:rPr>
              <a:t>H</a:t>
            </a:r>
            <a:r>
              <a:rPr lang="en-US" sz="2000" baseline="-25000" dirty="0">
                <a:solidFill>
                  <a:srgbClr val="FF0000"/>
                </a:solidFill>
              </a:rPr>
              <a:t>2</a:t>
            </a:r>
            <a:r>
              <a:rPr lang="en-US" sz="2000" dirty="0">
                <a:solidFill>
                  <a:srgbClr val="FF0000"/>
                </a:solidFill>
              </a:rPr>
              <a:t>/Ni	</a:t>
            </a:r>
            <a:r>
              <a:rPr lang="en-US" sz="2000" dirty="0" smtClean="0"/>
              <a:t>    	adds </a:t>
            </a:r>
            <a:r>
              <a:rPr lang="en-US" sz="2000" dirty="0"/>
              <a:t>easily at 25</a:t>
            </a:r>
            <a:r>
              <a:rPr lang="en-US" sz="2000" baseline="30000" dirty="0"/>
              <a:t>o</a:t>
            </a:r>
            <a:r>
              <a:rPr lang="en-US" sz="2000" dirty="0"/>
              <a:t>C/1 </a:t>
            </a:r>
            <a:r>
              <a:rPr lang="en-US" sz="2000" dirty="0" err="1"/>
              <a:t>atm</a:t>
            </a:r>
            <a:r>
              <a:rPr lang="en-US" sz="2000" dirty="0"/>
              <a:t> </a:t>
            </a:r>
            <a:r>
              <a:rPr lang="en-US" sz="2000" dirty="0" smtClean="0"/>
              <a:t>      barely @ 100-200</a:t>
            </a:r>
            <a:r>
              <a:rPr lang="en-US" sz="2000" baseline="30000" dirty="0" smtClean="0"/>
              <a:t>o</a:t>
            </a:r>
            <a:r>
              <a:rPr lang="en-US" sz="2000" dirty="0" smtClean="0"/>
              <a:t>C/100 </a:t>
            </a:r>
            <a:r>
              <a:rPr lang="en-US" sz="2000" dirty="0" err="1" smtClean="0"/>
              <a:t>atm</a:t>
            </a:r>
            <a:r>
              <a:rPr lang="en-US" sz="2000" dirty="0" smtClean="0"/>
              <a:t> </a:t>
            </a:r>
          </a:p>
          <a:p>
            <a:r>
              <a:rPr lang="en-US" sz="2000" dirty="0" smtClean="0">
                <a:solidFill>
                  <a:srgbClr val="FF0000"/>
                </a:solidFill>
              </a:rPr>
              <a:t>cold KMnO</a:t>
            </a:r>
            <a:r>
              <a:rPr lang="en-US" sz="2000" baseline="-25000" dirty="0" smtClean="0">
                <a:solidFill>
                  <a:srgbClr val="FF0000"/>
                </a:solidFill>
              </a:rPr>
              <a:t>4</a:t>
            </a:r>
            <a:r>
              <a:rPr lang="en-US" sz="2000" baseline="-25000" dirty="0" smtClean="0"/>
              <a:t>	</a:t>
            </a:r>
            <a:r>
              <a:rPr lang="en-US" sz="2000" dirty="0" smtClean="0"/>
              <a:t> diol </a:t>
            </a:r>
            <a:r>
              <a:rPr lang="en-US" sz="2000" dirty="0"/>
              <a:t>formation at </a:t>
            </a:r>
            <a:r>
              <a:rPr lang="en-US" sz="2000" dirty="0" smtClean="0"/>
              <a:t>25</a:t>
            </a:r>
            <a:r>
              <a:rPr lang="en-US" sz="2000" baseline="30000" dirty="0" smtClean="0"/>
              <a:t>o</a:t>
            </a:r>
            <a:r>
              <a:rPr lang="en-US" sz="2000" dirty="0" smtClean="0"/>
              <a:t> C  	   	    NR</a:t>
            </a:r>
          </a:p>
          <a:p>
            <a:endParaRPr lang="en-US" sz="1400" dirty="0" smtClean="0"/>
          </a:p>
          <a:p>
            <a:r>
              <a:rPr lang="en-US" sz="2400" dirty="0" smtClean="0">
                <a:solidFill>
                  <a:srgbClr val="FF0000"/>
                </a:solidFill>
              </a:rPr>
              <a:t>They would have been even more weirded out by 20</a:t>
            </a:r>
            <a:r>
              <a:rPr lang="en-US" sz="2400" baseline="30000" dirty="0" smtClean="0">
                <a:solidFill>
                  <a:srgbClr val="FF0000"/>
                </a:solidFill>
              </a:rPr>
              <a:t>th</a:t>
            </a:r>
            <a:r>
              <a:rPr lang="en-US" sz="2400" dirty="0" smtClean="0">
                <a:solidFill>
                  <a:srgbClr val="FF0000"/>
                </a:solidFill>
              </a:rPr>
              <a:t> century data</a:t>
            </a:r>
            <a:endParaRPr lang="en-US" sz="2400" dirty="0" smtClean="0">
              <a:solidFill>
                <a:srgbClr val="FF0000"/>
              </a:solidFill>
            </a:endParaRPr>
          </a:p>
          <a:p>
            <a:r>
              <a:rPr lang="en-US" sz="2000" b="1" u="sng" dirty="0" smtClean="0"/>
              <a:t>Physical properties     cyclohexene	                benzene</a:t>
            </a:r>
          </a:p>
          <a:p>
            <a:r>
              <a:rPr lang="en-US" sz="2000" smtClean="0">
                <a:solidFill>
                  <a:srgbClr val="FF0000"/>
                </a:solidFill>
              </a:rPr>
              <a:t>C-C </a:t>
            </a:r>
            <a:r>
              <a:rPr lang="en-US" sz="2000" dirty="0">
                <a:solidFill>
                  <a:srgbClr val="FF0000"/>
                </a:solidFill>
              </a:rPr>
              <a:t>bond </a:t>
            </a:r>
            <a:r>
              <a:rPr lang="en-US" sz="2000" dirty="0" smtClean="0">
                <a:solidFill>
                  <a:srgbClr val="FF0000"/>
                </a:solidFill>
              </a:rPr>
              <a:t>length  </a:t>
            </a:r>
            <a:r>
              <a:rPr lang="en-US" sz="2000" dirty="0" smtClean="0"/>
              <a:t>        13.3 </a:t>
            </a:r>
            <a:r>
              <a:rPr lang="en-US" sz="2000" dirty="0"/>
              <a:t>nm &amp; 15.4  </a:t>
            </a:r>
            <a:r>
              <a:rPr lang="en-US" sz="2000" dirty="0" smtClean="0"/>
              <a:t>nm</a:t>
            </a:r>
            <a:r>
              <a:rPr lang="en-US" sz="2000" dirty="0"/>
              <a:t> </a:t>
            </a:r>
            <a:r>
              <a:rPr lang="en-US" sz="2000" dirty="0" smtClean="0"/>
              <a:t>          14.0 </a:t>
            </a:r>
            <a:r>
              <a:rPr lang="en-US" sz="2000" dirty="0"/>
              <a:t>nm	</a:t>
            </a:r>
          </a:p>
          <a:p>
            <a:r>
              <a:rPr lang="en-US" sz="2000" dirty="0" smtClean="0">
                <a:solidFill>
                  <a:srgbClr val="FF0000"/>
                </a:solidFill>
              </a:rPr>
              <a:t>heat </a:t>
            </a:r>
            <a:r>
              <a:rPr lang="en-US" sz="2000" dirty="0">
                <a:solidFill>
                  <a:srgbClr val="FF0000"/>
                </a:solidFill>
              </a:rPr>
              <a:t>of </a:t>
            </a:r>
            <a:r>
              <a:rPr lang="en-US" sz="2000" dirty="0" smtClean="0">
                <a:solidFill>
                  <a:srgbClr val="FF0000"/>
                </a:solidFill>
              </a:rPr>
              <a:t>hydrogenation</a:t>
            </a:r>
            <a:r>
              <a:rPr lang="en-US" sz="2000" dirty="0"/>
              <a:t>	29 </a:t>
            </a:r>
            <a:r>
              <a:rPr lang="en-US" sz="2000" dirty="0" smtClean="0"/>
              <a:t>kcal/mol bond              17 kcal/mol bond</a:t>
            </a:r>
            <a:endParaRPr lang="en-US" sz="2000" dirty="0"/>
          </a:p>
          <a:p>
            <a:r>
              <a:rPr lang="en-US" sz="2000" baseline="30000" dirty="0" smtClean="0">
                <a:solidFill>
                  <a:srgbClr val="FF0000"/>
                </a:solidFill>
              </a:rPr>
              <a:t>1</a:t>
            </a:r>
            <a:r>
              <a:rPr lang="en-US" sz="2000" dirty="0" smtClean="0">
                <a:solidFill>
                  <a:srgbClr val="FF0000"/>
                </a:solidFill>
              </a:rPr>
              <a:t>H NMR signals</a:t>
            </a:r>
            <a:r>
              <a:rPr lang="en-US" sz="2000" dirty="0" smtClean="0"/>
              <a:t>           1.2 </a:t>
            </a:r>
            <a:r>
              <a:rPr lang="en-US" sz="2000" dirty="0"/>
              <a:t>ppm; </a:t>
            </a:r>
            <a:r>
              <a:rPr lang="en-US" sz="2000" dirty="0" smtClean="0"/>
              <a:t>5 </a:t>
            </a:r>
            <a:r>
              <a:rPr lang="en-US" sz="2000" dirty="0"/>
              <a:t>ppm </a:t>
            </a:r>
            <a:r>
              <a:rPr lang="en-US" sz="2000" dirty="0" smtClean="0"/>
              <a:t>                 H </a:t>
            </a:r>
            <a:r>
              <a:rPr lang="en-US" sz="2000" dirty="0"/>
              <a:t>at 7.2 ppm		</a:t>
            </a:r>
          </a:p>
          <a:p>
            <a:r>
              <a:rPr lang="en-US" sz="2000" dirty="0" smtClean="0">
                <a:solidFill>
                  <a:srgbClr val="FF0000"/>
                </a:solidFill>
              </a:rPr>
              <a:t>IR (cm</a:t>
            </a:r>
            <a:r>
              <a:rPr lang="en-US" sz="2000" baseline="30000" dirty="0" smtClean="0">
                <a:solidFill>
                  <a:srgbClr val="FF0000"/>
                </a:solidFill>
              </a:rPr>
              <a:t>-1</a:t>
            </a:r>
            <a:r>
              <a:rPr lang="en-US" sz="2000" dirty="0" smtClean="0">
                <a:solidFill>
                  <a:srgbClr val="FF0000"/>
                </a:solidFill>
              </a:rPr>
              <a:t>)</a:t>
            </a:r>
            <a:r>
              <a:rPr lang="en-US" sz="2000" dirty="0"/>
              <a:t>	</a:t>
            </a:r>
            <a:r>
              <a:rPr lang="en-US" sz="2000" dirty="0" smtClean="0"/>
              <a:t>	3050</a:t>
            </a:r>
            <a:r>
              <a:rPr lang="en-US" sz="2000" dirty="0"/>
              <a:t>, 2950	</a:t>
            </a:r>
            <a:r>
              <a:rPr lang="en-US" sz="2000" dirty="0" smtClean="0"/>
              <a:t>          3100</a:t>
            </a:r>
            <a:r>
              <a:rPr lang="en-US" sz="2000" dirty="0"/>
              <a:t>, overtones @ 2000, </a:t>
            </a:r>
            <a:endParaRPr lang="en-US" sz="2000" dirty="0" smtClean="0"/>
          </a:p>
          <a:p>
            <a:r>
              <a:rPr lang="en-US" sz="2000" dirty="0" smtClean="0"/>
              <a:t>					           1600</a:t>
            </a:r>
            <a:r>
              <a:rPr lang="en-US" sz="2000" dirty="0"/>
              <a:t>, </a:t>
            </a:r>
            <a:r>
              <a:rPr lang="en-US" sz="2000" dirty="0" smtClean="0"/>
              <a:t>1500 </a:t>
            </a:r>
            <a:endParaRPr lang="en-US" sz="2000" dirty="0"/>
          </a:p>
        </p:txBody>
      </p:sp>
      <p:sp>
        <p:nvSpPr>
          <p:cNvPr id="3" name="TextBox 2"/>
          <p:cNvSpPr txBox="1"/>
          <p:nvPr/>
        </p:nvSpPr>
        <p:spPr>
          <a:xfrm>
            <a:off x="228600" y="5288340"/>
            <a:ext cx="8915400" cy="1569660"/>
          </a:xfrm>
          <a:prstGeom prst="rect">
            <a:avLst/>
          </a:prstGeom>
          <a:noFill/>
        </p:spPr>
        <p:txBody>
          <a:bodyPr wrap="square" rtlCol="0">
            <a:spAutoFit/>
          </a:bodyPr>
          <a:lstStyle/>
          <a:p>
            <a:pPr>
              <a:buFont typeface="Arial" pitchFamily="34" charset="0"/>
              <a:buChar char="•"/>
            </a:pPr>
            <a:r>
              <a:rPr lang="en-US" sz="3200" b="1" dirty="0" smtClean="0"/>
              <a:t>Why are 3 double bonds less reactive than 1 double bond ???????</a:t>
            </a:r>
          </a:p>
          <a:p>
            <a:pPr>
              <a:buFont typeface="Arial" pitchFamily="34" charset="0"/>
              <a:buChar char="•"/>
            </a:pPr>
            <a:r>
              <a:rPr lang="en-US" sz="3200" b="1" dirty="0" smtClean="0"/>
              <a:t>Why only one C-C bond length in benzene ?</a:t>
            </a:r>
            <a:endParaRPr lang="en-US" sz="3200" b="1" dirty="0"/>
          </a:p>
        </p:txBody>
      </p:sp>
      <p:cxnSp>
        <p:nvCxnSpPr>
          <p:cNvPr id="4" name="Straight Connector 3"/>
          <p:cNvCxnSpPr/>
          <p:nvPr/>
        </p:nvCxnSpPr>
        <p:spPr>
          <a:xfrm>
            <a:off x="5410200" y="1143000"/>
            <a:ext cx="0" cy="16002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410200" y="3200400"/>
            <a:ext cx="0" cy="19812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0"/>
            <a:ext cx="8382000" cy="830997"/>
          </a:xfrm>
          <a:prstGeom prst="rect">
            <a:avLst/>
          </a:prstGeom>
          <a:noFill/>
        </p:spPr>
        <p:txBody>
          <a:bodyPr wrap="square" rtlCol="0">
            <a:spAutoFit/>
          </a:bodyPr>
          <a:lstStyle/>
          <a:p>
            <a:r>
              <a:rPr lang="en-US" sz="2400" dirty="0" smtClean="0">
                <a:solidFill>
                  <a:srgbClr val="FF0000"/>
                </a:solidFill>
              </a:rPr>
              <a:t>Why benzene represented a major challenge to chemists in the 19</a:t>
            </a:r>
            <a:r>
              <a:rPr lang="en-US" sz="2400" baseline="30000" dirty="0" smtClean="0">
                <a:solidFill>
                  <a:srgbClr val="FF0000"/>
                </a:solidFill>
              </a:rPr>
              <a:t>th</a:t>
            </a:r>
            <a:r>
              <a:rPr lang="en-US" sz="2400" dirty="0" smtClean="0">
                <a:solidFill>
                  <a:srgbClr val="FF0000"/>
                </a:solidFill>
              </a:rPr>
              <a:t> century</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4">
                                            <p:txEl>
                                              <p:pRg st="2" end="2"/>
                                            </p:txEl>
                                          </p:spTgt>
                                        </p:tgtEl>
                                        <p:attrNameLst>
                                          <p:attrName>style.visibility</p:attrName>
                                        </p:attrNameLst>
                                      </p:cBhvr>
                                      <p:to>
                                        <p:strVal val="visible"/>
                                      </p:to>
                                    </p:set>
                                    <p:animEffect transition="in" filter="dissolve">
                                      <p:cBhvr>
                                        <p:cTn id="7" dur="500"/>
                                        <p:tgtEl>
                                          <p:spTgt spid="819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94">
                                            <p:txEl>
                                              <p:pRg st="3" end="3"/>
                                            </p:txEl>
                                          </p:spTgt>
                                        </p:tgtEl>
                                        <p:attrNameLst>
                                          <p:attrName>style.visibility</p:attrName>
                                        </p:attrNameLst>
                                      </p:cBhvr>
                                      <p:to>
                                        <p:strVal val="visible"/>
                                      </p:to>
                                    </p:set>
                                    <p:animEffect transition="in" filter="dissolve">
                                      <p:cBhvr>
                                        <p:cTn id="12" dur="500"/>
                                        <p:tgtEl>
                                          <p:spTgt spid="819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194">
                                            <p:txEl>
                                              <p:pRg st="4" end="4"/>
                                            </p:txEl>
                                          </p:spTgt>
                                        </p:tgtEl>
                                        <p:attrNameLst>
                                          <p:attrName>style.visibility</p:attrName>
                                        </p:attrNameLst>
                                      </p:cBhvr>
                                      <p:to>
                                        <p:strVal val="visible"/>
                                      </p:to>
                                    </p:set>
                                    <p:animEffect transition="in" filter="dissolve">
                                      <p:cBhvr>
                                        <p:cTn id="17" dur="500"/>
                                        <p:tgtEl>
                                          <p:spTgt spid="819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194">
                                            <p:txEl>
                                              <p:pRg st="5" end="5"/>
                                            </p:txEl>
                                          </p:spTgt>
                                        </p:tgtEl>
                                        <p:attrNameLst>
                                          <p:attrName>style.visibility</p:attrName>
                                        </p:attrNameLst>
                                      </p:cBhvr>
                                      <p:to>
                                        <p:strVal val="visible"/>
                                      </p:to>
                                    </p:set>
                                    <p:animEffect transition="in" filter="dissolve">
                                      <p:cBhvr>
                                        <p:cTn id="22" dur="500"/>
                                        <p:tgtEl>
                                          <p:spTgt spid="819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194">
                                            <p:txEl>
                                              <p:pRg st="7" end="7"/>
                                            </p:txEl>
                                          </p:spTgt>
                                        </p:tgtEl>
                                        <p:attrNameLst>
                                          <p:attrName>style.visibility</p:attrName>
                                        </p:attrNameLst>
                                      </p:cBhvr>
                                      <p:to>
                                        <p:strVal val="visible"/>
                                      </p:to>
                                    </p:set>
                                    <p:animEffect transition="in" filter="dissolve">
                                      <p:cBhvr>
                                        <p:cTn id="27" dur="500"/>
                                        <p:tgtEl>
                                          <p:spTgt spid="819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194">
                                            <p:txEl>
                                              <p:pRg st="8" end="8"/>
                                            </p:txEl>
                                          </p:spTgt>
                                        </p:tgtEl>
                                        <p:attrNameLst>
                                          <p:attrName>style.visibility</p:attrName>
                                        </p:attrNameLst>
                                      </p:cBhvr>
                                      <p:to>
                                        <p:strVal val="visible"/>
                                      </p:to>
                                    </p:set>
                                    <p:animEffect transition="in" filter="dissolve">
                                      <p:cBhvr>
                                        <p:cTn id="32" dur="500"/>
                                        <p:tgtEl>
                                          <p:spTgt spid="819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194">
                                            <p:txEl>
                                              <p:pRg st="9" end="9"/>
                                            </p:txEl>
                                          </p:spTgt>
                                        </p:tgtEl>
                                        <p:attrNameLst>
                                          <p:attrName>style.visibility</p:attrName>
                                        </p:attrNameLst>
                                      </p:cBhvr>
                                      <p:to>
                                        <p:strVal val="visible"/>
                                      </p:to>
                                    </p:set>
                                    <p:animEffect transition="in" filter="dissolve">
                                      <p:cBhvr>
                                        <p:cTn id="37" dur="500"/>
                                        <p:tgtEl>
                                          <p:spTgt spid="819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194">
                                            <p:txEl>
                                              <p:pRg st="10" end="10"/>
                                            </p:txEl>
                                          </p:spTgt>
                                        </p:tgtEl>
                                        <p:attrNameLst>
                                          <p:attrName>style.visibility</p:attrName>
                                        </p:attrNameLst>
                                      </p:cBhvr>
                                      <p:to>
                                        <p:strVal val="visible"/>
                                      </p:to>
                                    </p:set>
                                    <p:animEffect transition="in" filter="dissolve">
                                      <p:cBhvr>
                                        <p:cTn id="42" dur="500"/>
                                        <p:tgtEl>
                                          <p:spTgt spid="819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194">
                                            <p:txEl>
                                              <p:pRg st="11" end="11"/>
                                            </p:txEl>
                                          </p:spTgt>
                                        </p:tgtEl>
                                        <p:attrNameLst>
                                          <p:attrName>style.visibility</p:attrName>
                                        </p:attrNameLst>
                                      </p:cBhvr>
                                      <p:to>
                                        <p:strVal val="visible"/>
                                      </p:to>
                                    </p:set>
                                    <p:animEffect transition="in" filter="dissolve">
                                      <p:cBhvr>
                                        <p:cTn id="47" dur="500"/>
                                        <p:tgtEl>
                                          <p:spTgt spid="8194">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8194">
                                            <p:txEl>
                                              <p:pRg st="12" end="12"/>
                                            </p:txEl>
                                          </p:spTgt>
                                        </p:tgtEl>
                                        <p:attrNameLst>
                                          <p:attrName>style.visibility</p:attrName>
                                        </p:attrNameLst>
                                      </p:cBhvr>
                                      <p:to>
                                        <p:strVal val="visible"/>
                                      </p:to>
                                    </p:set>
                                    <p:animEffect transition="in" filter="dissolve">
                                      <p:cBhvr>
                                        <p:cTn id="52" dur="500"/>
                                        <p:tgtEl>
                                          <p:spTgt spid="8194">
                                            <p:txEl>
                                              <p:pRg st="12" end="12"/>
                                            </p:txEl>
                                          </p:spTgt>
                                        </p:tgtEl>
                                      </p:cBhvr>
                                    </p:animEffect>
                                  </p:childTnLst>
                                </p:cTn>
                              </p:par>
                              <p:par>
                                <p:cTn id="53" presetID="9" presetClass="entr" presetSubtype="0" fill="hold" nodeType="withEffect">
                                  <p:stCondLst>
                                    <p:cond delay="0"/>
                                  </p:stCondLst>
                                  <p:childTnLst>
                                    <p:set>
                                      <p:cBhvr>
                                        <p:cTn id="54" dur="1" fill="hold">
                                          <p:stCondLst>
                                            <p:cond delay="0"/>
                                          </p:stCondLst>
                                        </p:cTn>
                                        <p:tgtEl>
                                          <p:spTgt spid="8194">
                                            <p:txEl>
                                              <p:pRg st="13" end="13"/>
                                            </p:txEl>
                                          </p:spTgt>
                                        </p:tgtEl>
                                        <p:attrNameLst>
                                          <p:attrName>style.visibility</p:attrName>
                                        </p:attrNameLst>
                                      </p:cBhvr>
                                      <p:to>
                                        <p:strVal val="visible"/>
                                      </p:to>
                                    </p:set>
                                    <p:animEffect transition="in" filter="dissolve">
                                      <p:cBhvr>
                                        <p:cTn id="55" dur="500"/>
                                        <p:tgtEl>
                                          <p:spTgt spid="8194">
                                            <p:txEl>
                                              <p:pRg st="13" end="1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3">
                                            <p:txEl>
                                              <p:pRg st="0" end="0"/>
                                            </p:txEl>
                                          </p:spTgt>
                                        </p:tgtEl>
                                        <p:attrNameLst>
                                          <p:attrName>style.visibility</p:attrName>
                                        </p:attrNameLst>
                                      </p:cBhvr>
                                      <p:to>
                                        <p:strVal val="visible"/>
                                      </p:to>
                                    </p:set>
                                    <p:animEffect transition="in" filter="dissolve">
                                      <p:cBhvr>
                                        <p:cTn id="60" dur="500"/>
                                        <p:tgtEl>
                                          <p:spTgt spid="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3">
                                            <p:txEl>
                                              <p:pRg st="1" end="1"/>
                                            </p:txEl>
                                          </p:spTgt>
                                        </p:tgtEl>
                                        <p:attrNameLst>
                                          <p:attrName>style.visibility</p:attrName>
                                        </p:attrNameLst>
                                      </p:cBhvr>
                                      <p:to>
                                        <p:strVal val="visible"/>
                                      </p:to>
                                    </p:set>
                                    <p:animEffect transition="in" filter="dissolve">
                                      <p:cBhvr>
                                        <p:cTn id="6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381000" y="1219200"/>
            <a:ext cx="4572000" cy="3359150"/>
          </a:xfrm>
          <a:prstGeom prst="rect">
            <a:avLst/>
          </a:prstGeom>
          <a:noFill/>
          <a:ln w="9525">
            <a:noFill/>
            <a:miter lim="800000"/>
            <a:headEnd/>
            <a:tailEnd/>
          </a:ln>
        </p:spPr>
      </p:pic>
      <p:sp>
        <p:nvSpPr>
          <p:cNvPr id="7171" name="Text Box 5"/>
          <p:cNvSpPr txBox="1">
            <a:spLocks noChangeArrowheads="1"/>
          </p:cNvSpPr>
          <p:nvPr/>
        </p:nvSpPr>
        <p:spPr bwMode="auto">
          <a:xfrm>
            <a:off x="1371600" y="304800"/>
            <a:ext cx="7010400" cy="671513"/>
          </a:xfrm>
          <a:prstGeom prst="rect">
            <a:avLst/>
          </a:prstGeom>
          <a:noFill/>
          <a:ln w="9525">
            <a:noFill/>
            <a:miter lim="800000"/>
            <a:headEnd/>
            <a:tailEnd/>
          </a:ln>
        </p:spPr>
        <p:txBody>
          <a:bodyPr>
            <a:spAutoFit/>
          </a:bodyPr>
          <a:lstStyle/>
          <a:p>
            <a:r>
              <a:rPr lang="en-US" sz="2000" b="1" dirty="0"/>
              <a:t>Chemical problem </a:t>
            </a:r>
            <a:r>
              <a:rPr lang="en-US" sz="2000" b="1" dirty="0" smtClean="0"/>
              <a:t>with </a:t>
            </a:r>
            <a:r>
              <a:rPr lang="en-US" sz="2000" b="1" dirty="0" err="1" smtClean="0"/>
              <a:t>Kekule</a:t>
            </a:r>
            <a:r>
              <a:rPr lang="en-US" sz="2000" b="1" dirty="0" smtClean="0"/>
              <a:t> </a:t>
            </a:r>
            <a:r>
              <a:rPr lang="en-US" sz="2000" b="1" dirty="0"/>
              <a:t>structure</a:t>
            </a:r>
            <a:r>
              <a:rPr lang="en-US" dirty="0"/>
              <a:t> </a:t>
            </a:r>
          </a:p>
          <a:p>
            <a:endParaRPr lang="en-US" dirty="0"/>
          </a:p>
        </p:txBody>
      </p:sp>
      <p:sp>
        <p:nvSpPr>
          <p:cNvPr id="4102" name="Text Box 6"/>
          <p:cNvSpPr txBox="1">
            <a:spLocks noChangeArrowheads="1"/>
          </p:cNvSpPr>
          <p:nvPr/>
        </p:nvSpPr>
        <p:spPr bwMode="auto">
          <a:xfrm>
            <a:off x="5029200" y="1752600"/>
            <a:ext cx="4114800" cy="830997"/>
          </a:xfrm>
          <a:prstGeom prst="rect">
            <a:avLst/>
          </a:prstGeom>
          <a:solidFill>
            <a:srgbClr val="FFFF99"/>
          </a:solidFill>
          <a:ln w="9525">
            <a:noFill/>
            <a:miter lim="800000"/>
            <a:headEnd/>
            <a:tailEnd/>
          </a:ln>
        </p:spPr>
        <p:txBody>
          <a:bodyPr>
            <a:spAutoFit/>
          </a:bodyPr>
          <a:lstStyle/>
          <a:p>
            <a:pPr>
              <a:spcBef>
                <a:spcPct val="50000"/>
              </a:spcBef>
            </a:pPr>
            <a:r>
              <a:rPr lang="en-US" b="1" dirty="0">
                <a:solidFill>
                  <a:srgbClr val="FF0000"/>
                </a:solidFill>
              </a:rPr>
              <a:t> </a:t>
            </a:r>
            <a:r>
              <a:rPr lang="en-US" sz="2400" b="1" dirty="0">
                <a:solidFill>
                  <a:srgbClr val="FF0000"/>
                </a:solidFill>
              </a:rPr>
              <a:t>1,2-dibromo-1,3,5-cyclohexatriene</a:t>
            </a:r>
          </a:p>
        </p:txBody>
      </p:sp>
      <p:sp>
        <p:nvSpPr>
          <p:cNvPr id="4103" name="Text Box 7"/>
          <p:cNvSpPr txBox="1">
            <a:spLocks noChangeArrowheads="1"/>
          </p:cNvSpPr>
          <p:nvPr/>
        </p:nvSpPr>
        <p:spPr bwMode="auto">
          <a:xfrm>
            <a:off x="5029200" y="3124200"/>
            <a:ext cx="3886200" cy="830997"/>
          </a:xfrm>
          <a:prstGeom prst="rect">
            <a:avLst/>
          </a:prstGeom>
          <a:solidFill>
            <a:srgbClr val="CCFFCC"/>
          </a:solidFill>
          <a:ln w="9525">
            <a:noFill/>
            <a:miter lim="800000"/>
            <a:headEnd/>
            <a:tailEnd/>
          </a:ln>
        </p:spPr>
        <p:txBody>
          <a:bodyPr>
            <a:spAutoFit/>
          </a:bodyPr>
          <a:lstStyle/>
          <a:p>
            <a:pPr>
              <a:spcBef>
                <a:spcPct val="50000"/>
              </a:spcBef>
            </a:pPr>
            <a:r>
              <a:rPr lang="en-US" sz="2400" b="1" dirty="0"/>
              <a:t>1,6-dibromo-1,3,5-cyclohexatriene</a:t>
            </a:r>
          </a:p>
        </p:txBody>
      </p:sp>
      <p:sp>
        <p:nvSpPr>
          <p:cNvPr id="4104" name="Text Box 8"/>
          <p:cNvSpPr txBox="1">
            <a:spLocks noChangeArrowheads="1"/>
          </p:cNvSpPr>
          <p:nvPr/>
        </p:nvSpPr>
        <p:spPr bwMode="auto">
          <a:xfrm>
            <a:off x="5867400" y="1219200"/>
            <a:ext cx="2438400" cy="461665"/>
          </a:xfrm>
          <a:prstGeom prst="rect">
            <a:avLst/>
          </a:prstGeom>
          <a:noFill/>
          <a:ln w="9525">
            <a:noFill/>
            <a:miter lim="800000"/>
            <a:headEnd/>
            <a:tailEnd/>
          </a:ln>
        </p:spPr>
        <p:txBody>
          <a:bodyPr wrap="square">
            <a:spAutoFit/>
          </a:bodyPr>
          <a:lstStyle/>
          <a:p>
            <a:pPr>
              <a:spcBef>
                <a:spcPct val="50000"/>
              </a:spcBef>
            </a:pPr>
            <a:r>
              <a:rPr lang="en-US" sz="2400" b="1" dirty="0"/>
              <a:t>Compound A</a:t>
            </a:r>
          </a:p>
        </p:txBody>
      </p:sp>
      <p:sp>
        <p:nvSpPr>
          <p:cNvPr id="4105" name="Text Box 9"/>
          <p:cNvSpPr txBox="1">
            <a:spLocks noChangeArrowheads="1"/>
          </p:cNvSpPr>
          <p:nvPr/>
        </p:nvSpPr>
        <p:spPr bwMode="auto">
          <a:xfrm>
            <a:off x="5943600" y="2590800"/>
            <a:ext cx="2286000" cy="461665"/>
          </a:xfrm>
          <a:prstGeom prst="rect">
            <a:avLst/>
          </a:prstGeom>
          <a:noFill/>
          <a:ln w="9525">
            <a:noFill/>
            <a:miter lim="800000"/>
            <a:headEnd/>
            <a:tailEnd/>
          </a:ln>
        </p:spPr>
        <p:txBody>
          <a:bodyPr wrap="square">
            <a:spAutoFit/>
          </a:bodyPr>
          <a:lstStyle/>
          <a:p>
            <a:pPr>
              <a:spcBef>
                <a:spcPct val="50000"/>
              </a:spcBef>
            </a:pPr>
            <a:r>
              <a:rPr lang="en-US" sz="2400" b="1" dirty="0"/>
              <a:t>Compound B</a:t>
            </a:r>
          </a:p>
        </p:txBody>
      </p:sp>
      <p:sp>
        <p:nvSpPr>
          <p:cNvPr id="4106" name="Text Box 10"/>
          <p:cNvSpPr txBox="1">
            <a:spLocks noChangeArrowheads="1"/>
          </p:cNvSpPr>
          <p:nvPr/>
        </p:nvSpPr>
        <p:spPr bwMode="auto">
          <a:xfrm>
            <a:off x="152400" y="762000"/>
            <a:ext cx="3505200" cy="830997"/>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rPr>
              <a:t>Consequences of the original </a:t>
            </a:r>
            <a:r>
              <a:rPr lang="en-US" sz="2400" b="1" dirty="0" err="1">
                <a:solidFill>
                  <a:srgbClr val="FF0000"/>
                </a:solidFill>
              </a:rPr>
              <a:t>Kekule</a:t>
            </a:r>
            <a:r>
              <a:rPr lang="en-US" sz="2400" b="1" dirty="0">
                <a:solidFill>
                  <a:srgbClr val="FF0000"/>
                </a:solidFill>
              </a:rPr>
              <a:t> model</a:t>
            </a:r>
            <a:r>
              <a:rPr lang="en-US" sz="2400" dirty="0"/>
              <a:t>: </a:t>
            </a:r>
          </a:p>
        </p:txBody>
      </p:sp>
      <p:sp>
        <p:nvSpPr>
          <p:cNvPr id="4107" name="Text Box 11"/>
          <p:cNvSpPr txBox="1">
            <a:spLocks noChangeArrowheads="1"/>
          </p:cNvSpPr>
          <p:nvPr/>
        </p:nvSpPr>
        <p:spPr bwMode="auto">
          <a:xfrm>
            <a:off x="5181600" y="4191000"/>
            <a:ext cx="3962400" cy="1200329"/>
          </a:xfrm>
          <a:prstGeom prst="rect">
            <a:avLst/>
          </a:prstGeom>
          <a:solidFill>
            <a:srgbClr val="FFFF00"/>
          </a:solidFill>
          <a:ln w="9525">
            <a:noFill/>
            <a:miter lim="800000"/>
            <a:headEnd/>
            <a:tailEnd/>
          </a:ln>
        </p:spPr>
        <p:txBody>
          <a:bodyPr wrap="square">
            <a:spAutoFit/>
          </a:bodyPr>
          <a:lstStyle/>
          <a:p>
            <a:pPr>
              <a:spcBef>
                <a:spcPct val="50000"/>
              </a:spcBef>
            </a:pPr>
            <a:r>
              <a:rPr lang="en-US" sz="2400" b="1" dirty="0"/>
              <a:t>=&gt; 2 </a:t>
            </a:r>
            <a:r>
              <a:rPr lang="en-US" sz="2400" b="1" i="1" dirty="0">
                <a:solidFill>
                  <a:srgbClr val="FF0000"/>
                </a:solidFill>
              </a:rPr>
              <a:t>different</a:t>
            </a:r>
            <a:r>
              <a:rPr lang="en-US" sz="2400" b="1" dirty="0">
                <a:solidFill>
                  <a:schemeClr val="folHlink"/>
                </a:solidFill>
              </a:rPr>
              <a:t> </a:t>
            </a:r>
            <a:r>
              <a:rPr lang="en-US" sz="2400" b="1" dirty="0"/>
              <a:t>properties for 2  </a:t>
            </a:r>
            <a:r>
              <a:rPr lang="en-US" sz="2400" b="1" i="1" dirty="0">
                <a:solidFill>
                  <a:srgbClr val="FF0000"/>
                </a:solidFill>
              </a:rPr>
              <a:t>different</a:t>
            </a:r>
            <a:r>
              <a:rPr lang="en-US" sz="2400" b="1" dirty="0">
                <a:solidFill>
                  <a:srgbClr val="FF0000"/>
                </a:solidFill>
              </a:rPr>
              <a:t> </a:t>
            </a:r>
            <a:r>
              <a:rPr lang="en-US" sz="2400" b="1" dirty="0"/>
              <a:t>1,2 </a:t>
            </a:r>
            <a:r>
              <a:rPr lang="en-US" sz="2400" b="1" dirty="0" err="1"/>
              <a:t>dibromo</a:t>
            </a:r>
            <a:r>
              <a:rPr lang="en-US" sz="2400" b="1" dirty="0"/>
              <a:t> products</a:t>
            </a:r>
          </a:p>
        </p:txBody>
      </p:sp>
      <p:sp>
        <p:nvSpPr>
          <p:cNvPr id="4108" name="Text Box 12" descr="Recycled paper"/>
          <p:cNvSpPr txBox="1">
            <a:spLocks noChangeArrowheads="1"/>
          </p:cNvSpPr>
          <p:nvPr/>
        </p:nvSpPr>
        <p:spPr bwMode="auto">
          <a:xfrm>
            <a:off x="0" y="5486401"/>
            <a:ext cx="7315200" cy="1200329"/>
          </a:xfrm>
          <a:prstGeom prst="rect">
            <a:avLst/>
          </a:prstGeom>
          <a:blipFill dpi="0" rotWithShape="1">
            <a:blip r:embed="rId4" cstate="print"/>
            <a:srcRect/>
            <a:tile tx="0" ty="0" sx="100000" sy="100000" flip="none" algn="tl"/>
          </a:blipFill>
          <a:ln w="9525">
            <a:noFill/>
            <a:miter lim="800000"/>
            <a:headEnd/>
            <a:tailEnd/>
          </a:ln>
        </p:spPr>
        <p:txBody>
          <a:bodyPr wrap="square">
            <a:spAutoFit/>
          </a:bodyPr>
          <a:lstStyle/>
          <a:p>
            <a:pPr>
              <a:spcBef>
                <a:spcPct val="50000"/>
              </a:spcBef>
            </a:pPr>
            <a:r>
              <a:rPr lang="en-US" sz="2400" b="1" dirty="0"/>
              <a:t>Experiment:  just </a:t>
            </a:r>
            <a:r>
              <a:rPr lang="en-US" sz="2400" b="1" dirty="0">
                <a:solidFill>
                  <a:srgbClr val="FF0000"/>
                </a:solidFill>
              </a:rPr>
              <a:t>one </a:t>
            </a:r>
            <a:r>
              <a:rPr lang="en-US" sz="2400" b="1" dirty="0"/>
              <a:t>set of physical properties </a:t>
            </a:r>
            <a:r>
              <a:rPr lang="en-US" sz="2400" b="1" dirty="0" smtClean="0"/>
              <a:t>observed:  </a:t>
            </a:r>
            <a:r>
              <a:rPr lang="en-US" sz="2400" dirty="0" smtClean="0"/>
              <a:t>mp=1.8 </a:t>
            </a:r>
            <a:r>
              <a:rPr lang="en-US" sz="2400" baseline="30000" dirty="0" err="1"/>
              <a:t>o</a:t>
            </a:r>
            <a:r>
              <a:rPr lang="en-US" sz="2400" dirty="0" err="1"/>
              <a:t>C</a:t>
            </a:r>
            <a:r>
              <a:rPr lang="en-US" sz="2400" dirty="0"/>
              <a:t> ; </a:t>
            </a:r>
            <a:r>
              <a:rPr lang="en-US" sz="2400" dirty="0" err="1"/>
              <a:t>bp</a:t>
            </a:r>
            <a:r>
              <a:rPr lang="en-US" sz="2400" dirty="0"/>
              <a:t>= 221-2 </a:t>
            </a:r>
            <a:r>
              <a:rPr lang="en-US" sz="2400" baseline="30000" dirty="0" err="1"/>
              <a:t>o</a:t>
            </a:r>
            <a:r>
              <a:rPr lang="en-US" sz="2400" dirty="0" err="1"/>
              <a:t>C</a:t>
            </a:r>
            <a:r>
              <a:rPr lang="en-US" sz="2400" dirty="0"/>
              <a:t> ; d=1.956</a:t>
            </a:r>
            <a:r>
              <a:rPr lang="en-US" sz="2400" baseline="30000" dirty="0"/>
              <a:t>20  </a:t>
            </a:r>
            <a:r>
              <a:rPr lang="en-US" sz="2400" dirty="0"/>
              <a:t> g/cm</a:t>
            </a:r>
            <a:r>
              <a:rPr lang="en-US" sz="2400" baseline="30000" dirty="0"/>
              <a:t>3</a:t>
            </a:r>
            <a:r>
              <a:rPr lang="en-US" sz="2400" dirty="0"/>
              <a:t> </a:t>
            </a:r>
            <a:r>
              <a:rPr lang="en-US" sz="2400" baseline="30000" dirty="0"/>
              <a:t>  </a:t>
            </a:r>
            <a:r>
              <a:rPr lang="en-US" sz="2400" dirty="0" err="1"/>
              <a:t>n</a:t>
            </a:r>
            <a:r>
              <a:rPr lang="en-US" sz="2400" baseline="-25000" dirty="0" err="1"/>
              <a:t>d</a:t>
            </a:r>
            <a:r>
              <a:rPr lang="en-US" sz="2400" dirty="0"/>
              <a:t> =</a:t>
            </a:r>
            <a:r>
              <a:rPr lang="en-US" sz="2400" dirty="0" smtClean="0"/>
              <a:t>1.6155</a:t>
            </a:r>
            <a:endParaRPr lang="en-US" dirty="0"/>
          </a:p>
        </p:txBody>
      </p:sp>
      <p:sp>
        <p:nvSpPr>
          <p:cNvPr id="4109" name="Text Box 13" descr="Newsprint"/>
          <p:cNvSpPr txBox="1">
            <a:spLocks noChangeArrowheads="1"/>
          </p:cNvSpPr>
          <p:nvPr/>
        </p:nvSpPr>
        <p:spPr bwMode="auto">
          <a:xfrm>
            <a:off x="152400" y="4419600"/>
            <a:ext cx="5029200" cy="830997"/>
          </a:xfrm>
          <a:prstGeom prst="rect">
            <a:avLst/>
          </a:prstGeom>
          <a:blipFill dpi="0" rotWithShape="1">
            <a:blip r:embed="rId5" cstate="print"/>
            <a:srcRect/>
            <a:tile tx="0" ty="0" sx="100000" sy="100000" flip="none" algn="tl"/>
          </a:blipFill>
          <a:ln w="9525">
            <a:noFill/>
            <a:miter lim="800000"/>
            <a:headEnd/>
            <a:tailEnd/>
          </a:ln>
        </p:spPr>
        <p:txBody>
          <a:bodyPr wrap="square">
            <a:spAutoFit/>
          </a:bodyPr>
          <a:lstStyle/>
          <a:p>
            <a:pPr>
              <a:spcBef>
                <a:spcPct val="50000"/>
              </a:spcBef>
            </a:pPr>
            <a:r>
              <a:rPr lang="en-US" sz="2400" b="1" dirty="0"/>
              <a:t>2 </a:t>
            </a:r>
            <a:r>
              <a:rPr lang="en-US" sz="2400" b="1" i="1" dirty="0">
                <a:solidFill>
                  <a:srgbClr val="FF0000"/>
                </a:solidFill>
              </a:rPr>
              <a:t>different </a:t>
            </a:r>
            <a:r>
              <a:rPr lang="en-US" sz="2400" b="1" dirty="0"/>
              <a:t>1,2-dibromobenzenes predicted</a:t>
            </a:r>
            <a:endParaRPr lang="en-US" sz="2400" dirty="0"/>
          </a:p>
        </p:txBody>
      </p:sp>
      <p:pic>
        <p:nvPicPr>
          <p:cNvPr id="4111" name="Picture 15" descr="sad-face"/>
          <p:cNvPicPr>
            <a:picLocks noChangeAspect="1" noChangeArrowheads="1"/>
          </p:cNvPicPr>
          <p:nvPr/>
        </p:nvPicPr>
        <p:blipFill>
          <a:blip r:embed="rId6" cstate="print"/>
          <a:srcRect/>
          <a:stretch>
            <a:fillRect/>
          </a:stretch>
        </p:blipFill>
        <p:spPr bwMode="auto">
          <a:xfrm>
            <a:off x="7543800" y="5406272"/>
            <a:ext cx="1600200" cy="14517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dissolve">
                                      <p:cBhvr>
                                        <p:cTn id="7" dur="500"/>
                                        <p:tgtEl>
                                          <p:spTgt spid="410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dissolv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dissolve">
                                      <p:cBhvr>
                                        <p:cTn id="17" dur="500"/>
                                        <p:tgtEl>
                                          <p:spTgt spid="410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102"/>
                                        </p:tgtEl>
                                        <p:attrNameLst>
                                          <p:attrName>style.visibility</p:attrName>
                                        </p:attrNameLst>
                                      </p:cBhvr>
                                      <p:to>
                                        <p:strVal val="visible"/>
                                      </p:to>
                                    </p:set>
                                    <p:animEffect transition="in" filter="dissolve">
                                      <p:cBhvr>
                                        <p:cTn id="20" dur="500"/>
                                        <p:tgtEl>
                                          <p:spTgt spid="410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105"/>
                                        </p:tgtEl>
                                        <p:attrNameLst>
                                          <p:attrName>style.visibility</p:attrName>
                                        </p:attrNameLst>
                                      </p:cBhvr>
                                      <p:to>
                                        <p:strVal val="visible"/>
                                      </p:to>
                                    </p:set>
                                    <p:animEffect transition="in" filter="dissolve">
                                      <p:cBhvr>
                                        <p:cTn id="25" dur="500"/>
                                        <p:tgtEl>
                                          <p:spTgt spid="410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103"/>
                                        </p:tgtEl>
                                        <p:attrNameLst>
                                          <p:attrName>style.visibility</p:attrName>
                                        </p:attrNameLst>
                                      </p:cBhvr>
                                      <p:to>
                                        <p:strVal val="visible"/>
                                      </p:to>
                                    </p:set>
                                    <p:animEffect transition="in" filter="dissolve">
                                      <p:cBhvr>
                                        <p:cTn id="28" dur="500"/>
                                        <p:tgtEl>
                                          <p:spTgt spid="410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109"/>
                                        </p:tgtEl>
                                        <p:attrNameLst>
                                          <p:attrName>style.visibility</p:attrName>
                                        </p:attrNameLst>
                                      </p:cBhvr>
                                      <p:to>
                                        <p:strVal val="visible"/>
                                      </p:to>
                                    </p:set>
                                    <p:animEffect transition="in" filter="dissolve">
                                      <p:cBhvr>
                                        <p:cTn id="33" dur="500"/>
                                        <p:tgtEl>
                                          <p:spTgt spid="410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107"/>
                                        </p:tgtEl>
                                        <p:attrNameLst>
                                          <p:attrName>style.visibility</p:attrName>
                                        </p:attrNameLst>
                                      </p:cBhvr>
                                      <p:to>
                                        <p:strVal val="visible"/>
                                      </p:to>
                                    </p:set>
                                    <p:animEffect transition="in" filter="dissolve">
                                      <p:cBhvr>
                                        <p:cTn id="38" dur="500"/>
                                        <p:tgtEl>
                                          <p:spTgt spid="410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108"/>
                                        </p:tgtEl>
                                        <p:attrNameLst>
                                          <p:attrName>style.visibility</p:attrName>
                                        </p:attrNameLst>
                                      </p:cBhvr>
                                      <p:to>
                                        <p:strVal val="visible"/>
                                      </p:to>
                                    </p:set>
                                    <p:animEffect transition="in" filter="dissolve">
                                      <p:cBhvr>
                                        <p:cTn id="43" dur="500"/>
                                        <p:tgtEl>
                                          <p:spTgt spid="410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4111"/>
                                        </p:tgtEl>
                                        <p:attrNameLst>
                                          <p:attrName>style.visibility</p:attrName>
                                        </p:attrNameLst>
                                      </p:cBhvr>
                                      <p:to>
                                        <p:strVal val="visible"/>
                                      </p:to>
                                    </p:set>
                                    <p:animEffect transition="in" filter="dissolve">
                                      <p:cBhvr>
                                        <p:cTn id="48" dur="5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3" grpId="0" animBg="1"/>
      <p:bldP spid="4104" grpId="0"/>
      <p:bldP spid="4105" grpId="0"/>
      <p:bldP spid="4106" grpId="0"/>
      <p:bldP spid="4107" grpId="0" animBg="1"/>
      <p:bldP spid="4108" grpId="0" animBg="1"/>
      <p:bldP spid="410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4648200" y="228600"/>
          <a:ext cx="4279900" cy="3157538"/>
        </p:xfrm>
        <a:graphic>
          <a:graphicData uri="http://schemas.openxmlformats.org/presentationml/2006/ole">
            <mc:AlternateContent xmlns:mc="http://schemas.openxmlformats.org/markup-compatibility/2006">
              <mc:Choice xmlns:v="urn:schemas-microsoft-com:vml" Requires="v">
                <p:oleObj spid="_x0000_s2080" name="ChemSketch" r:id="rId3" imgW="2615184" imgH="1929384" progId="ACD.ChemSketch.20">
                  <p:embed/>
                </p:oleObj>
              </mc:Choice>
              <mc:Fallback>
                <p:oleObj name="ChemSketch" r:id="rId3" imgW="2615184" imgH="1929384" progId="ACD.ChemSketch.20">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8600"/>
                        <a:ext cx="4279900" cy="315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387" name="Picture 3" descr="snake"/>
          <p:cNvPicPr>
            <a:picLocks noChangeAspect="1" noChangeArrowheads="1"/>
          </p:cNvPicPr>
          <p:nvPr/>
        </p:nvPicPr>
        <p:blipFill>
          <a:blip r:embed="rId5" cstate="print"/>
          <a:srcRect/>
          <a:stretch>
            <a:fillRect/>
          </a:stretch>
        </p:blipFill>
        <p:spPr bwMode="auto">
          <a:xfrm>
            <a:off x="6324600" y="4038600"/>
            <a:ext cx="2514600" cy="2503488"/>
          </a:xfrm>
          <a:prstGeom prst="rect">
            <a:avLst/>
          </a:prstGeom>
          <a:noFill/>
          <a:ln w="9525">
            <a:noFill/>
            <a:miter lim="800000"/>
            <a:headEnd/>
            <a:tailEnd/>
          </a:ln>
        </p:spPr>
      </p:pic>
      <p:sp>
        <p:nvSpPr>
          <p:cNvPr id="16388" name="Text Box 4"/>
          <p:cNvSpPr txBox="1">
            <a:spLocks noChangeArrowheads="1"/>
          </p:cNvSpPr>
          <p:nvPr/>
        </p:nvSpPr>
        <p:spPr bwMode="auto">
          <a:xfrm>
            <a:off x="0" y="609600"/>
            <a:ext cx="4267200" cy="5775325"/>
          </a:xfrm>
          <a:prstGeom prst="rect">
            <a:avLst/>
          </a:prstGeom>
          <a:noFill/>
          <a:ln w="9525">
            <a:noFill/>
            <a:miter lim="800000"/>
            <a:headEnd/>
            <a:tailEnd/>
          </a:ln>
        </p:spPr>
        <p:txBody>
          <a:bodyPr>
            <a:spAutoFit/>
          </a:bodyPr>
          <a:lstStyle/>
          <a:p>
            <a:pPr>
              <a:spcBef>
                <a:spcPct val="50000"/>
              </a:spcBef>
            </a:pPr>
            <a:endParaRPr lang="en-US" sz="1600" b="1"/>
          </a:p>
          <a:p>
            <a:pPr>
              <a:spcBef>
                <a:spcPct val="50000"/>
              </a:spcBef>
            </a:pPr>
            <a:r>
              <a:rPr lang="en-US" sz="1600" b="1"/>
              <a:t>“There I sat and wrote for my textbook; my mind was occupied with other matters. I turned the chair towards the fireplace and began to doze. Once again the atoms danced before my eyes. This time smaller groups modestly remained in the background. My mental eye, sharpened by repeated apparition of similar kind, now distinguished larger units of various shapes. Long rows, frequently joined more densely; everything in motion, twisting and turning like snakes. And behold, what was that ? One of the snakes caught hold  of its own tail and mockingly whirled round before my eyes. I awoke, as if by lightning; this time, too, I spent the rest of the night working out the consequences of this hypothesis</a:t>
            </a:r>
            <a:r>
              <a:rPr lang="en-US" sz="1600" b="1" i="1"/>
              <a:t>… </a:t>
            </a:r>
            <a:r>
              <a:rPr lang="en-US" b="1" i="1">
                <a:solidFill>
                  <a:schemeClr val="hlink"/>
                </a:solidFill>
              </a:rPr>
              <a:t>Let us learn to dream, then perhaps we shall find the truth.”</a:t>
            </a:r>
            <a:r>
              <a:rPr lang="en-US" sz="1600" b="1"/>
              <a:t> </a:t>
            </a:r>
          </a:p>
          <a:p>
            <a:pPr>
              <a:spcBef>
                <a:spcPct val="50000"/>
              </a:spcBef>
            </a:pPr>
            <a:r>
              <a:rPr lang="en-US" sz="1600" b="1">
                <a:solidFill>
                  <a:srgbClr val="FF0000"/>
                </a:solidFill>
              </a:rPr>
              <a:t>August Kekule, Chemist,  1891</a:t>
            </a:r>
            <a:r>
              <a:rPr lang="en-US" sz="1600" b="1"/>
              <a:t>   </a:t>
            </a:r>
          </a:p>
        </p:txBody>
      </p:sp>
      <p:pic>
        <p:nvPicPr>
          <p:cNvPr id="16389" name="Picture 5" descr="kekule"/>
          <p:cNvPicPr>
            <a:picLocks noChangeAspect="1" noChangeArrowheads="1"/>
          </p:cNvPicPr>
          <p:nvPr/>
        </p:nvPicPr>
        <p:blipFill>
          <a:blip r:embed="rId6" cstate="print"/>
          <a:srcRect/>
          <a:stretch>
            <a:fillRect/>
          </a:stretch>
        </p:blipFill>
        <p:spPr bwMode="auto">
          <a:xfrm>
            <a:off x="4267200" y="4419600"/>
            <a:ext cx="1841500" cy="1905000"/>
          </a:xfrm>
          <a:prstGeom prst="rect">
            <a:avLst/>
          </a:prstGeom>
          <a:noFill/>
          <a:ln w="9525">
            <a:noFill/>
            <a:miter lim="800000"/>
            <a:headEnd/>
            <a:tailEnd/>
          </a:ln>
        </p:spPr>
      </p:pic>
      <p:sp>
        <p:nvSpPr>
          <p:cNvPr id="16390" name="Text Box 6"/>
          <p:cNvSpPr txBox="1">
            <a:spLocks noChangeArrowheads="1"/>
          </p:cNvSpPr>
          <p:nvPr/>
        </p:nvSpPr>
        <p:spPr bwMode="auto">
          <a:xfrm>
            <a:off x="228600" y="533400"/>
            <a:ext cx="3733800" cy="396875"/>
          </a:xfrm>
          <a:prstGeom prst="rect">
            <a:avLst/>
          </a:prstGeom>
          <a:solidFill>
            <a:srgbClr val="CCFFCC"/>
          </a:solidFill>
          <a:ln w="9525">
            <a:noFill/>
            <a:miter lim="800000"/>
            <a:headEnd/>
            <a:tailEnd/>
          </a:ln>
        </p:spPr>
        <p:txBody>
          <a:bodyPr>
            <a:spAutoFit/>
          </a:bodyPr>
          <a:lstStyle/>
          <a:p>
            <a:pPr>
              <a:spcBef>
                <a:spcPct val="50000"/>
              </a:spcBef>
            </a:pPr>
            <a:r>
              <a:rPr lang="en-US" sz="2000" b="1">
                <a:solidFill>
                  <a:srgbClr val="FF0000"/>
                </a:solidFill>
              </a:rPr>
              <a:t>Kekule’s Big Breakthrough</a:t>
            </a:r>
          </a:p>
        </p:txBody>
      </p:sp>
      <p:sp>
        <p:nvSpPr>
          <p:cNvPr id="16391" name="Freeform 7"/>
          <p:cNvSpPr>
            <a:spLocks/>
          </p:cNvSpPr>
          <p:nvPr/>
        </p:nvSpPr>
        <p:spPr bwMode="auto">
          <a:xfrm>
            <a:off x="5410200" y="609600"/>
            <a:ext cx="330200" cy="381000"/>
          </a:xfrm>
          <a:custGeom>
            <a:avLst/>
            <a:gdLst>
              <a:gd name="T0" fmla="*/ 0 w 208"/>
              <a:gd name="T1" fmla="*/ 0 h 240"/>
              <a:gd name="T2" fmla="*/ 192 w 208"/>
              <a:gd name="T3" fmla="*/ 96 h 240"/>
              <a:gd name="T4" fmla="*/ 96 w 208"/>
              <a:gd name="T5" fmla="*/ 240 h 240"/>
              <a:gd name="T6" fmla="*/ 0 60000 65536"/>
              <a:gd name="T7" fmla="*/ 0 60000 65536"/>
              <a:gd name="T8" fmla="*/ 0 60000 65536"/>
              <a:gd name="T9" fmla="*/ 0 w 208"/>
              <a:gd name="T10" fmla="*/ 0 h 240"/>
              <a:gd name="T11" fmla="*/ 208 w 208"/>
              <a:gd name="T12" fmla="*/ 240 h 240"/>
            </a:gdLst>
            <a:ahLst/>
            <a:cxnLst>
              <a:cxn ang="T6">
                <a:pos x="T0" y="T1"/>
              </a:cxn>
              <a:cxn ang="T7">
                <a:pos x="T2" y="T3"/>
              </a:cxn>
              <a:cxn ang="T8">
                <a:pos x="T4" y="T5"/>
              </a:cxn>
            </a:cxnLst>
            <a:rect l="T9" t="T10" r="T11" b="T12"/>
            <a:pathLst>
              <a:path w="208" h="240">
                <a:moveTo>
                  <a:pt x="0" y="0"/>
                </a:moveTo>
                <a:cubicBezTo>
                  <a:pt x="88" y="28"/>
                  <a:pt x="176" y="56"/>
                  <a:pt x="192" y="96"/>
                </a:cubicBezTo>
                <a:cubicBezTo>
                  <a:pt x="208" y="136"/>
                  <a:pt x="112" y="216"/>
                  <a:pt x="96" y="240"/>
                </a:cubicBezTo>
              </a:path>
            </a:pathLst>
          </a:custGeom>
          <a:noFill/>
          <a:ln w="15875" cap="flat">
            <a:solidFill>
              <a:srgbClr val="FF0000"/>
            </a:solidFill>
            <a:prstDash val="dash"/>
            <a:round/>
            <a:headEnd/>
            <a:tailEnd type="triangle" w="med" len="med"/>
          </a:ln>
        </p:spPr>
        <p:txBody>
          <a:bodyPr/>
          <a:lstStyle/>
          <a:p>
            <a:endParaRPr lang="en-US"/>
          </a:p>
        </p:txBody>
      </p:sp>
      <p:sp>
        <p:nvSpPr>
          <p:cNvPr id="16392" name="Freeform 8"/>
          <p:cNvSpPr>
            <a:spLocks/>
          </p:cNvSpPr>
          <p:nvPr/>
        </p:nvSpPr>
        <p:spPr bwMode="auto">
          <a:xfrm>
            <a:off x="5029200" y="1295400"/>
            <a:ext cx="381000" cy="152400"/>
          </a:xfrm>
          <a:custGeom>
            <a:avLst/>
            <a:gdLst>
              <a:gd name="T0" fmla="*/ 240 w 240"/>
              <a:gd name="T1" fmla="*/ 0 h 96"/>
              <a:gd name="T2" fmla="*/ 96 w 240"/>
              <a:gd name="T3" fmla="*/ 96 h 96"/>
              <a:gd name="T4" fmla="*/ 0 w 240"/>
              <a:gd name="T5" fmla="*/ 0 h 96"/>
              <a:gd name="T6" fmla="*/ 0 60000 65536"/>
              <a:gd name="T7" fmla="*/ 0 60000 65536"/>
              <a:gd name="T8" fmla="*/ 0 60000 65536"/>
              <a:gd name="T9" fmla="*/ 0 w 240"/>
              <a:gd name="T10" fmla="*/ 0 h 96"/>
              <a:gd name="T11" fmla="*/ 240 w 240"/>
              <a:gd name="T12" fmla="*/ 96 h 96"/>
            </a:gdLst>
            <a:ahLst/>
            <a:cxnLst>
              <a:cxn ang="T6">
                <a:pos x="T0" y="T1"/>
              </a:cxn>
              <a:cxn ang="T7">
                <a:pos x="T2" y="T3"/>
              </a:cxn>
              <a:cxn ang="T8">
                <a:pos x="T4" y="T5"/>
              </a:cxn>
            </a:cxnLst>
            <a:rect l="T9" t="T10" r="T11" b="T12"/>
            <a:pathLst>
              <a:path w="240" h="96">
                <a:moveTo>
                  <a:pt x="240" y="0"/>
                </a:moveTo>
                <a:cubicBezTo>
                  <a:pt x="188" y="48"/>
                  <a:pt x="136" y="96"/>
                  <a:pt x="96" y="96"/>
                </a:cubicBezTo>
                <a:cubicBezTo>
                  <a:pt x="56" y="96"/>
                  <a:pt x="16" y="16"/>
                  <a:pt x="0" y="0"/>
                </a:cubicBezTo>
              </a:path>
            </a:pathLst>
          </a:custGeom>
          <a:noFill/>
          <a:ln w="19050" cap="flat">
            <a:solidFill>
              <a:srgbClr val="FF0000"/>
            </a:solidFill>
            <a:prstDash val="dash"/>
            <a:round/>
            <a:headEnd/>
            <a:tailEnd type="triangle" w="med" len="med"/>
          </a:ln>
        </p:spPr>
        <p:txBody>
          <a:bodyPr/>
          <a:lstStyle/>
          <a:p>
            <a:endParaRPr lang="en-US"/>
          </a:p>
        </p:txBody>
      </p:sp>
      <p:sp>
        <p:nvSpPr>
          <p:cNvPr id="16393" name="Freeform 9"/>
          <p:cNvSpPr>
            <a:spLocks/>
          </p:cNvSpPr>
          <p:nvPr/>
        </p:nvSpPr>
        <p:spPr bwMode="auto">
          <a:xfrm>
            <a:off x="4622800" y="381000"/>
            <a:ext cx="330200" cy="609600"/>
          </a:xfrm>
          <a:custGeom>
            <a:avLst/>
            <a:gdLst>
              <a:gd name="T0" fmla="*/ 112 w 208"/>
              <a:gd name="T1" fmla="*/ 384 h 384"/>
              <a:gd name="T2" fmla="*/ 16 w 208"/>
              <a:gd name="T3" fmla="*/ 48 h 384"/>
              <a:gd name="T4" fmla="*/ 208 w 208"/>
              <a:gd name="T5" fmla="*/ 96 h 384"/>
              <a:gd name="T6" fmla="*/ 0 60000 65536"/>
              <a:gd name="T7" fmla="*/ 0 60000 65536"/>
              <a:gd name="T8" fmla="*/ 0 60000 65536"/>
              <a:gd name="T9" fmla="*/ 0 w 208"/>
              <a:gd name="T10" fmla="*/ 0 h 384"/>
              <a:gd name="T11" fmla="*/ 208 w 208"/>
              <a:gd name="T12" fmla="*/ 384 h 384"/>
            </a:gdLst>
            <a:ahLst/>
            <a:cxnLst>
              <a:cxn ang="T6">
                <a:pos x="T0" y="T1"/>
              </a:cxn>
              <a:cxn ang="T7">
                <a:pos x="T2" y="T3"/>
              </a:cxn>
              <a:cxn ang="T8">
                <a:pos x="T4" y="T5"/>
              </a:cxn>
            </a:cxnLst>
            <a:rect l="T9" t="T10" r="T11" b="T12"/>
            <a:pathLst>
              <a:path w="208" h="384">
                <a:moveTo>
                  <a:pt x="112" y="384"/>
                </a:moveTo>
                <a:cubicBezTo>
                  <a:pt x="56" y="240"/>
                  <a:pt x="0" y="96"/>
                  <a:pt x="16" y="48"/>
                </a:cubicBezTo>
                <a:cubicBezTo>
                  <a:pt x="32" y="0"/>
                  <a:pt x="176" y="88"/>
                  <a:pt x="208" y="96"/>
                </a:cubicBezTo>
              </a:path>
            </a:pathLst>
          </a:custGeom>
          <a:noFill/>
          <a:ln w="19050" cap="flat">
            <a:solidFill>
              <a:srgbClr val="FF0000"/>
            </a:solidFill>
            <a:prstDash val="dash"/>
            <a:round/>
            <a:headEnd/>
            <a:tailEnd type="triangle" w="med" len="med"/>
          </a:ln>
        </p:spPr>
        <p:txBody>
          <a:bodyPr/>
          <a:lstStyle/>
          <a:p>
            <a:endParaRPr lang="en-US"/>
          </a:p>
        </p:txBody>
      </p:sp>
      <p:sp>
        <p:nvSpPr>
          <p:cNvPr id="16394" name="Freeform 10"/>
          <p:cNvSpPr>
            <a:spLocks/>
          </p:cNvSpPr>
          <p:nvPr/>
        </p:nvSpPr>
        <p:spPr bwMode="auto">
          <a:xfrm>
            <a:off x="8153400" y="228600"/>
            <a:ext cx="381000" cy="381000"/>
          </a:xfrm>
          <a:custGeom>
            <a:avLst/>
            <a:gdLst>
              <a:gd name="T0" fmla="*/ 0 w 240"/>
              <a:gd name="T1" fmla="*/ 240 h 240"/>
              <a:gd name="T2" fmla="*/ 48 w 240"/>
              <a:gd name="T3" fmla="*/ 0 h 240"/>
              <a:gd name="T4" fmla="*/ 240 w 240"/>
              <a:gd name="T5" fmla="*/ 240 h 240"/>
              <a:gd name="T6" fmla="*/ 0 60000 65536"/>
              <a:gd name="T7" fmla="*/ 0 60000 65536"/>
              <a:gd name="T8" fmla="*/ 0 60000 65536"/>
              <a:gd name="T9" fmla="*/ 0 w 240"/>
              <a:gd name="T10" fmla="*/ 0 h 240"/>
              <a:gd name="T11" fmla="*/ 240 w 240"/>
              <a:gd name="T12" fmla="*/ 240 h 240"/>
            </a:gdLst>
            <a:ahLst/>
            <a:cxnLst>
              <a:cxn ang="T6">
                <a:pos x="T0" y="T1"/>
              </a:cxn>
              <a:cxn ang="T7">
                <a:pos x="T2" y="T3"/>
              </a:cxn>
              <a:cxn ang="T8">
                <a:pos x="T4" y="T5"/>
              </a:cxn>
            </a:cxnLst>
            <a:rect l="T9" t="T10" r="T11" b="T12"/>
            <a:pathLst>
              <a:path w="240" h="240">
                <a:moveTo>
                  <a:pt x="0" y="240"/>
                </a:moveTo>
                <a:cubicBezTo>
                  <a:pt x="4" y="120"/>
                  <a:pt x="8" y="0"/>
                  <a:pt x="48" y="0"/>
                </a:cubicBezTo>
                <a:cubicBezTo>
                  <a:pt x="88" y="0"/>
                  <a:pt x="208" y="192"/>
                  <a:pt x="240" y="240"/>
                </a:cubicBezTo>
              </a:path>
            </a:pathLst>
          </a:custGeom>
          <a:noFill/>
          <a:ln w="22225" cap="flat">
            <a:solidFill>
              <a:srgbClr val="3366FF"/>
            </a:solidFill>
            <a:prstDash val="dash"/>
            <a:round/>
            <a:headEnd/>
            <a:tailEnd type="triangle" w="med" len="med"/>
          </a:ln>
        </p:spPr>
        <p:txBody>
          <a:bodyPr/>
          <a:lstStyle/>
          <a:p>
            <a:endParaRPr lang="en-US"/>
          </a:p>
        </p:txBody>
      </p:sp>
      <p:sp>
        <p:nvSpPr>
          <p:cNvPr id="16395" name="Freeform 11"/>
          <p:cNvSpPr>
            <a:spLocks/>
          </p:cNvSpPr>
          <p:nvPr/>
        </p:nvSpPr>
        <p:spPr bwMode="auto">
          <a:xfrm>
            <a:off x="8534400" y="990600"/>
            <a:ext cx="254000" cy="431800"/>
          </a:xfrm>
          <a:custGeom>
            <a:avLst/>
            <a:gdLst>
              <a:gd name="T0" fmla="*/ 96 w 160"/>
              <a:gd name="T1" fmla="*/ 0 h 272"/>
              <a:gd name="T2" fmla="*/ 144 w 160"/>
              <a:gd name="T3" fmla="*/ 240 h 272"/>
              <a:gd name="T4" fmla="*/ 0 w 160"/>
              <a:gd name="T5" fmla="*/ 192 h 272"/>
              <a:gd name="T6" fmla="*/ 0 60000 65536"/>
              <a:gd name="T7" fmla="*/ 0 60000 65536"/>
              <a:gd name="T8" fmla="*/ 0 60000 65536"/>
              <a:gd name="T9" fmla="*/ 0 w 160"/>
              <a:gd name="T10" fmla="*/ 0 h 272"/>
              <a:gd name="T11" fmla="*/ 160 w 160"/>
              <a:gd name="T12" fmla="*/ 272 h 272"/>
            </a:gdLst>
            <a:ahLst/>
            <a:cxnLst>
              <a:cxn ang="T6">
                <a:pos x="T0" y="T1"/>
              </a:cxn>
              <a:cxn ang="T7">
                <a:pos x="T2" y="T3"/>
              </a:cxn>
              <a:cxn ang="T8">
                <a:pos x="T4" y="T5"/>
              </a:cxn>
            </a:cxnLst>
            <a:rect l="T9" t="T10" r="T11" b="T12"/>
            <a:pathLst>
              <a:path w="160" h="272">
                <a:moveTo>
                  <a:pt x="96" y="0"/>
                </a:moveTo>
                <a:cubicBezTo>
                  <a:pt x="128" y="104"/>
                  <a:pt x="160" y="208"/>
                  <a:pt x="144" y="240"/>
                </a:cubicBezTo>
                <a:cubicBezTo>
                  <a:pt x="128" y="272"/>
                  <a:pt x="24" y="200"/>
                  <a:pt x="0" y="192"/>
                </a:cubicBezTo>
              </a:path>
            </a:pathLst>
          </a:custGeom>
          <a:noFill/>
          <a:ln w="22225" cap="flat">
            <a:solidFill>
              <a:srgbClr val="0000FF"/>
            </a:solidFill>
            <a:prstDash val="dashDot"/>
            <a:round/>
            <a:headEnd/>
            <a:tailEnd type="triangle" w="med" len="med"/>
          </a:ln>
        </p:spPr>
        <p:txBody>
          <a:bodyPr/>
          <a:lstStyle/>
          <a:p>
            <a:endParaRPr lang="en-US"/>
          </a:p>
        </p:txBody>
      </p:sp>
      <p:sp>
        <p:nvSpPr>
          <p:cNvPr id="16396" name="Freeform 12"/>
          <p:cNvSpPr>
            <a:spLocks/>
          </p:cNvSpPr>
          <p:nvPr/>
        </p:nvSpPr>
        <p:spPr bwMode="auto">
          <a:xfrm>
            <a:off x="7670800" y="990600"/>
            <a:ext cx="406400" cy="304800"/>
          </a:xfrm>
          <a:custGeom>
            <a:avLst/>
            <a:gdLst>
              <a:gd name="T0" fmla="*/ 256 w 256"/>
              <a:gd name="T1" fmla="*/ 192 h 192"/>
              <a:gd name="T2" fmla="*/ 16 w 256"/>
              <a:gd name="T3" fmla="*/ 48 h 192"/>
              <a:gd name="T4" fmla="*/ 160 w 256"/>
              <a:gd name="T5" fmla="*/ 0 h 192"/>
              <a:gd name="T6" fmla="*/ 0 60000 65536"/>
              <a:gd name="T7" fmla="*/ 0 60000 65536"/>
              <a:gd name="T8" fmla="*/ 0 60000 65536"/>
              <a:gd name="T9" fmla="*/ 0 w 256"/>
              <a:gd name="T10" fmla="*/ 0 h 192"/>
              <a:gd name="T11" fmla="*/ 256 w 256"/>
              <a:gd name="T12" fmla="*/ 192 h 192"/>
            </a:gdLst>
            <a:ahLst/>
            <a:cxnLst>
              <a:cxn ang="T6">
                <a:pos x="T0" y="T1"/>
              </a:cxn>
              <a:cxn ang="T7">
                <a:pos x="T2" y="T3"/>
              </a:cxn>
              <a:cxn ang="T8">
                <a:pos x="T4" y="T5"/>
              </a:cxn>
            </a:cxnLst>
            <a:rect l="T9" t="T10" r="T11" b="T12"/>
            <a:pathLst>
              <a:path w="256" h="192">
                <a:moveTo>
                  <a:pt x="256" y="192"/>
                </a:moveTo>
                <a:cubicBezTo>
                  <a:pt x="144" y="136"/>
                  <a:pt x="32" y="80"/>
                  <a:pt x="16" y="48"/>
                </a:cubicBezTo>
                <a:cubicBezTo>
                  <a:pt x="0" y="16"/>
                  <a:pt x="136" y="8"/>
                  <a:pt x="160" y="0"/>
                </a:cubicBezTo>
              </a:path>
            </a:pathLst>
          </a:custGeom>
          <a:noFill/>
          <a:ln w="19050" cap="flat">
            <a:solidFill>
              <a:srgbClr val="0000FF"/>
            </a:solidFill>
            <a:prstDash val="dashDot"/>
            <a:round/>
            <a:headEnd/>
            <a:tailEnd type="triangle" w="med" len="med"/>
          </a:ln>
        </p:spPr>
        <p:txBody>
          <a:bodyPr/>
          <a:lstStyle/>
          <a:p>
            <a:endParaRPr lang="en-US"/>
          </a:p>
        </p:txBody>
      </p:sp>
      <p:sp>
        <p:nvSpPr>
          <p:cNvPr id="16397" name="Text Box 13"/>
          <p:cNvSpPr txBox="1">
            <a:spLocks noChangeArrowheads="1"/>
          </p:cNvSpPr>
          <p:nvPr/>
        </p:nvSpPr>
        <p:spPr bwMode="auto">
          <a:xfrm>
            <a:off x="6477000" y="1828800"/>
            <a:ext cx="762000" cy="457200"/>
          </a:xfrm>
          <a:prstGeom prst="rect">
            <a:avLst/>
          </a:prstGeom>
          <a:noFill/>
          <a:ln w="9525">
            <a:noFill/>
            <a:miter lim="800000"/>
            <a:headEnd/>
            <a:tailEnd/>
          </a:ln>
        </p:spPr>
        <p:txBody>
          <a:bodyPr>
            <a:spAutoFit/>
          </a:bodyPr>
          <a:lstStyle/>
          <a:p>
            <a:pPr>
              <a:spcBef>
                <a:spcPct val="50000"/>
              </a:spcBef>
            </a:pPr>
            <a:r>
              <a:rPr lang="en-US" sz="2400"/>
              <a:t>???</a:t>
            </a:r>
          </a:p>
        </p:txBody>
      </p:sp>
      <p:sp>
        <p:nvSpPr>
          <p:cNvPr id="2063" name="Text Box 14"/>
          <p:cNvSpPr txBox="1">
            <a:spLocks noChangeArrowheads="1"/>
          </p:cNvSpPr>
          <p:nvPr/>
        </p:nvSpPr>
        <p:spPr bwMode="auto">
          <a:xfrm>
            <a:off x="6096000" y="2514600"/>
            <a:ext cx="1371600" cy="1192213"/>
          </a:xfrm>
          <a:prstGeom prst="rect">
            <a:avLst/>
          </a:prstGeom>
          <a:solidFill>
            <a:schemeClr val="bg1"/>
          </a:solidFill>
          <a:ln w="9525">
            <a:noFill/>
            <a:miter lim="800000"/>
            <a:headEnd/>
            <a:tailEnd/>
          </a:ln>
        </p:spPr>
        <p:txBody>
          <a:bodyPr>
            <a:spAutoFit/>
          </a:bodyPr>
          <a:lstStyle/>
          <a:p>
            <a:pPr>
              <a:spcBef>
                <a:spcPct val="50000"/>
              </a:spcBef>
            </a:pPr>
            <a:endParaRPr lang="en-US"/>
          </a:p>
          <a:p>
            <a:pPr>
              <a:spcBef>
                <a:spcPct val="50000"/>
              </a:spcBef>
            </a:pPr>
            <a:endParaRPr lang="en-US"/>
          </a:p>
          <a:p>
            <a:pPr>
              <a:spcBef>
                <a:spcPct val="50000"/>
              </a:spcBef>
            </a:pPr>
            <a:endParaRPr lang="en-US"/>
          </a:p>
        </p:txBody>
      </p:sp>
      <p:graphicFrame>
        <p:nvGraphicFramePr>
          <p:cNvPr id="16399" name="Object 15"/>
          <p:cNvGraphicFramePr>
            <a:graphicFrameLocks noChangeAspect="1"/>
          </p:cNvGraphicFramePr>
          <p:nvPr/>
        </p:nvGraphicFramePr>
        <p:xfrm>
          <a:off x="6248400" y="2362200"/>
          <a:ext cx="1371600" cy="914400"/>
        </p:xfrm>
        <a:graphic>
          <a:graphicData uri="http://schemas.openxmlformats.org/presentationml/2006/ole">
            <mc:AlternateContent xmlns:mc="http://schemas.openxmlformats.org/markup-compatibility/2006">
              <mc:Choice xmlns:v="urn:schemas-microsoft-com:vml" Requires="v">
                <p:oleObj spid="_x0000_s2081" name="ChemSketch" r:id="rId7" imgW="789432" imgH="438912" progId="ACD.ChemSketch.20">
                  <p:embed/>
                </p:oleObj>
              </mc:Choice>
              <mc:Fallback>
                <p:oleObj name="ChemSketch" r:id="rId7" imgW="789432" imgH="438912" progId="ACD.ChemSketch.20">
                  <p:embed/>
                  <p:pic>
                    <p:nvPicPr>
                      <p:cNvPr id="0"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2362200"/>
                        <a:ext cx="1371600" cy="9144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dissolve">
                                      <p:cBhvr>
                                        <p:cTn id="7" dur="500"/>
                                        <p:tgtEl>
                                          <p:spTgt spid="163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dissolve">
                                      <p:cBhvr>
                                        <p:cTn id="12" dur="500"/>
                                        <p:tgtEl>
                                          <p:spTgt spid="16388"/>
                                        </p:tgtEl>
                                      </p:cBhvr>
                                    </p:animEffect>
                                  </p:childTnLst>
                                </p:cTn>
                              </p:par>
                              <p:par>
                                <p:cTn id="13" presetID="9" presetClass="entr" presetSubtype="0" fill="hold" nodeType="withEffect">
                                  <p:stCondLst>
                                    <p:cond delay="0"/>
                                  </p:stCondLst>
                                  <p:childTnLst>
                                    <p:set>
                                      <p:cBhvr>
                                        <p:cTn id="14" dur="1" fill="hold">
                                          <p:stCondLst>
                                            <p:cond delay="0"/>
                                          </p:stCondLst>
                                        </p:cTn>
                                        <p:tgtEl>
                                          <p:spTgt spid="16389"/>
                                        </p:tgtEl>
                                        <p:attrNameLst>
                                          <p:attrName>style.visibility</p:attrName>
                                        </p:attrNameLst>
                                      </p:cBhvr>
                                      <p:to>
                                        <p:strVal val="visible"/>
                                      </p:to>
                                    </p:set>
                                    <p:animEffect transition="in" filter="dissolve">
                                      <p:cBhvr>
                                        <p:cTn id="15" dur="500"/>
                                        <p:tgtEl>
                                          <p:spTgt spid="1638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6386"/>
                                        </p:tgtEl>
                                        <p:attrNameLst>
                                          <p:attrName>style.visibility</p:attrName>
                                        </p:attrNameLst>
                                      </p:cBhvr>
                                      <p:to>
                                        <p:strVal val="visible"/>
                                      </p:to>
                                    </p:set>
                                    <p:animEffect transition="in" filter="dissolve">
                                      <p:cBhvr>
                                        <p:cTn id="20" dur="500"/>
                                        <p:tgtEl>
                                          <p:spTgt spid="1638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6397"/>
                                        </p:tgtEl>
                                        <p:attrNameLst>
                                          <p:attrName>style.visibility</p:attrName>
                                        </p:attrNameLst>
                                      </p:cBhvr>
                                      <p:to>
                                        <p:strVal val="visible"/>
                                      </p:to>
                                    </p:set>
                                    <p:animEffect transition="in" filter="dissolve">
                                      <p:cBhvr>
                                        <p:cTn id="23" dur="500"/>
                                        <p:tgtEl>
                                          <p:spTgt spid="1639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6393"/>
                                        </p:tgtEl>
                                        <p:attrNameLst>
                                          <p:attrName>style.visibility</p:attrName>
                                        </p:attrNameLst>
                                      </p:cBhvr>
                                      <p:to>
                                        <p:strVal val="visible"/>
                                      </p:to>
                                    </p:set>
                                    <p:animEffect transition="in" filter="dissolve">
                                      <p:cBhvr>
                                        <p:cTn id="28" dur="500"/>
                                        <p:tgtEl>
                                          <p:spTgt spid="1639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391"/>
                                        </p:tgtEl>
                                        <p:attrNameLst>
                                          <p:attrName>style.visibility</p:attrName>
                                        </p:attrNameLst>
                                      </p:cBhvr>
                                      <p:to>
                                        <p:strVal val="visible"/>
                                      </p:to>
                                    </p:set>
                                    <p:animEffect transition="in" filter="dissolve">
                                      <p:cBhvr>
                                        <p:cTn id="31" dur="500"/>
                                        <p:tgtEl>
                                          <p:spTgt spid="1639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6392"/>
                                        </p:tgtEl>
                                        <p:attrNameLst>
                                          <p:attrName>style.visibility</p:attrName>
                                        </p:attrNameLst>
                                      </p:cBhvr>
                                      <p:to>
                                        <p:strVal val="visible"/>
                                      </p:to>
                                    </p:set>
                                    <p:animEffect transition="in" filter="dissolve">
                                      <p:cBhvr>
                                        <p:cTn id="34" dur="500"/>
                                        <p:tgtEl>
                                          <p:spTgt spid="1639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1" nodeType="clickEffect">
                                  <p:stCondLst>
                                    <p:cond delay="0"/>
                                  </p:stCondLst>
                                  <p:childTnLst>
                                    <p:set>
                                      <p:cBhvr>
                                        <p:cTn id="38" dur="1" fill="hold">
                                          <p:stCondLst>
                                            <p:cond delay="0"/>
                                          </p:stCondLst>
                                        </p:cTn>
                                        <p:tgtEl>
                                          <p:spTgt spid="16393"/>
                                        </p:tgtEl>
                                        <p:attrNameLst>
                                          <p:attrName>style.visibility</p:attrName>
                                        </p:attrNameLst>
                                      </p:cBhvr>
                                      <p:to>
                                        <p:strVal val="visible"/>
                                      </p:to>
                                    </p:set>
                                    <p:animEffect transition="in" filter="dissolve">
                                      <p:cBhvr>
                                        <p:cTn id="39" dur="500"/>
                                        <p:tgtEl>
                                          <p:spTgt spid="16393"/>
                                        </p:tgtEl>
                                      </p:cBhvr>
                                    </p:animEffect>
                                  </p:childTnLst>
                                </p:cTn>
                              </p:par>
                              <p:par>
                                <p:cTn id="40" presetID="9" presetClass="entr" presetSubtype="0" fill="hold" grpId="1" nodeType="withEffect">
                                  <p:stCondLst>
                                    <p:cond delay="0"/>
                                  </p:stCondLst>
                                  <p:childTnLst>
                                    <p:set>
                                      <p:cBhvr>
                                        <p:cTn id="41" dur="1" fill="hold">
                                          <p:stCondLst>
                                            <p:cond delay="0"/>
                                          </p:stCondLst>
                                        </p:cTn>
                                        <p:tgtEl>
                                          <p:spTgt spid="16391"/>
                                        </p:tgtEl>
                                        <p:attrNameLst>
                                          <p:attrName>style.visibility</p:attrName>
                                        </p:attrNameLst>
                                      </p:cBhvr>
                                      <p:to>
                                        <p:strVal val="visible"/>
                                      </p:to>
                                    </p:set>
                                    <p:animEffect transition="in" filter="dissolve">
                                      <p:cBhvr>
                                        <p:cTn id="42" dur="500"/>
                                        <p:tgtEl>
                                          <p:spTgt spid="16391"/>
                                        </p:tgtEl>
                                      </p:cBhvr>
                                    </p:animEffect>
                                  </p:childTnLst>
                                </p:cTn>
                              </p:par>
                              <p:par>
                                <p:cTn id="43" presetID="9" presetClass="entr" presetSubtype="0" fill="hold" grpId="1" nodeType="withEffect">
                                  <p:stCondLst>
                                    <p:cond delay="0"/>
                                  </p:stCondLst>
                                  <p:childTnLst>
                                    <p:set>
                                      <p:cBhvr>
                                        <p:cTn id="44" dur="1" fill="hold">
                                          <p:stCondLst>
                                            <p:cond delay="0"/>
                                          </p:stCondLst>
                                        </p:cTn>
                                        <p:tgtEl>
                                          <p:spTgt spid="16392"/>
                                        </p:tgtEl>
                                        <p:attrNameLst>
                                          <p:attrName>style.visibility</p:attrName>
                                        </p:attrNameLst>
                                      </p:cBhvr>
                                      <p:to>
                                        <p:strVal val="visible"/>
                                      </p:to>
                                    </p:set>
                                    <p:animEffect transition="in" filter="dissolve">
                                      <p:cBhvr>
                                        <p:cTn id="45" dur="500"/>
                                        <p:tgtEl>
                                          <p:spTgt spid="16392"/>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6396"/>
                                        </p:tgtEl>
                                        <p:attrNameLst>
                                          <p:attrName>style.visibility</p:attrName>
                                        </p:attrNameLst>
                                      </p:cBhvr>
                                      <p:to>
                                        <p:strVal val="visible"/>
                                      </p:to>
                                    </p:set>
                                    <p:animEffect transition="in" filter="dissolve">
                                      <p:cBhvr>
                                        <p:cTn id="48" dur="500"/>
                                        <p:tgtEl>
                                          <p:spTgt spid="16396"/>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6394"/>
                                        </p:tgtEl>
                                        <p:attrNameLst>
                                          <p:attrName>style.visibility</p:attrName>
                                        </p:attrNameLst>
                                      </p:cBhvr>
                                      <p:to>
                                        <p:strVal val="visible"/>
                                      </p:to>
                                    </p:set>
                                    <p:animEffect transition="in" filter="dissolve">
                                      <p:cBhvr>
                                        <p:cTn id="51" dur="500"/>
                                        <p:tgtEl>
                                          <p:spTgt spid="16394"/>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6395"/>
                                        </p:tgtEl>
                                        <p:attrNameLst>
                                          <p:attrName>style.visibility</p:attrName>
                                        </p:attrNameLst>
                                      </p:cBhvr>
                                      <p:to>
                                        <p:strVal val="visible"/>
                                      </p:to>
                                    </p:set>
                                    <p:animEffect transition="in" filter="dissolve">
                                      <p:cBhvr>
                                        <p:cTn id="54" dur="500"/>
                                        <p:tgtEl>
                                          <p:spTgt spid="16395"/>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16399"/>
                                        </p:tgtEl>
                                        <p:attrNameLst>
                                          <p:attrName>style.visibility</p:attrName>
                                        </p:attrNameLst>
                                      </p:cBhvr>
                                      <p:to>
                                        <p:strVal val="visible"/>
                                      </p:to>
                                    </p:set>
                                    <p:animEffect transition="in" filter="dissolve">
                                      <p:cBhvr>
                                        <p:cTn id="59" dur="500"/>
                                        <p:tgtEl>
                                          <p:spTgt spid="16399"/>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16387"/>
                                        </p:tgtEl>
                                        <p:attrNameLst>
                                          <p:attrName>style.visibility</p:attrName>
                                        </p:attrNameLst>
                                      </p:cBhvr>
                                      <p:to>
                                        <p:strVal val="visible"/>
                                      </p:to>
                                    </p:set>
                                    <p:animEffect transition="in" filter="dissolve">
                                      <p:cBhvr>
                                        <p:cTn id="64"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0" grpId="0" animBg="1"/>
      <p:bldP spid="16391" grpId="0" animBg="1"/>
      <p:bldP spid="16391" grpId="1" animBg="1"/>
      <p:bldP spid="16392" grpId="0" animBg="1"/>
      <p:bldP spid="16392" grpId="1" animBg="1"/>
      <p:bldP spid="16393" grpId="0" animBg="1"/>
      <p:bldP spid="16393" grpId="1" animBg="1"/>
      <p:bldP spid="16394" grpId="0" animBg="1"/>
      <p:bldP spid="16395" grpId="0" animBg="1"/>
      <p:bldP spid="16396" grpId="0" animBg="1"/>
      <p:bldP spid="163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5219700"/>
          </a:xfrm>
          <a:prstGeom prst="rect">
            <a:avLst/>
          </a:prstGeom>
        </p:spPr>
      </p:pic>
      <p:sp>
        <p:nvSpPr>
          <p:cNvPr id="3" name="TextBox 2"/>
          <p:cNvSpPr txBox="1"/>
          <p:nvPr/>
        </p:nvSpPr>
        <p:spPr>
          <a:xfrm>
            <a:off x="304800" y="152400"/>
            <a:ext cx="8839200" cy="1200329"/>
          </a:xfrm>
          <a:prstGeom prst="rect">
            <a:avLst/>
          </a:prstGeom>
          <a:noFill/>
        </p:spPr>
        <p:txBody>
          <a:bodyPr wrap="square" rtlCol="0">
            <a:spAutoFit/>
          </a:bodyPr>
          <a:lstStyle/>
          <a:p>
            <a:r>
              <a:rPr lang="en-US" sz="3600" dirty="0" smtClean="0"/>
              <a:t>The pi system of benzene is completely delocalized</a:t>
            </a:r>
            <a:endParaRPr lang="en-US" sz="3600" dirty="0"/>
          </a:p>
        </p:txBody>
      </p:sp>
    </p:spTree>
    <p:extLst>
      <p:ext uri="{BB962C8B-B14F-4D97-AF65-F5344CB8AC3E}">
        <p14:creationId xmlns:p14="http://schemas.microsoft.com/office/powerpoint/2010/main" val="3282193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1344</Words>
  <Application>Microsoft Office PowerPoint</Application>
  <PresentationFormat>On-screen Show (4:3)</PresentationFormat>
  <Paragraphs>180</Paragraphs>
  <Slides>26</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 JULIAN</vt:lpstr>
      <vt:lpstr>Arial</vt:lpstr>
      <vt:lpstr>Symbol</vt:lpstr>
      <vt:lpstr>Times New Roman</vt:lpstr>
      <vt:lpstr>Wingdings</vt:lpstr>
      <vt:lpstr>Default Design</vt:lpstr>
      <vt:lpstr>ChemSketch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4n+2 rule</vt:lpstr>
      <vt:lpstr>MO description of C3H3+ (more math than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Alfred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 Desk</dc:creator>
  <cp:lastModifiedBy>Fong, Jerry</cp:lastModifiedBy>
  <cp:revision>64</cp:revision>
  <dcterms:created xsi:type="dcterms:W3CDTF">2008-03-24T20:10:52Z</dcterms:created>
  <dcterms:modified xsi:type="dcterms:W3CDTF">2017-03-06T17:14:17Z</dcterms:modified>
</cp:coreProperties>
</file>