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AE8"/>
    <a:srgbClr val="FAB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9" autoAdjust="0"/>
  </p:normalViewPr>
  <p:slideViewPr>
    <p:cSldViewPr>
      <p:cViewPr varScale="1">
        <p:scale>
          <a:sx n="70" d="100"/>
          <a:sy n="70" d="100"/>
        </p:scale>
        <p:origin x="8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B6E5B-9B38-4438-9B61-EB6838DDC28B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5CC18-4FA7-40BC-AD79-4580CDFAF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6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5CC18-4FA7-40BC-AD79-4580CDFAF8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18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5CC18-4FA7-40BC-AD79-4580CDFAF8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6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A3FE-9CC5-4249-8AC6-4C739AF2CBB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google.com/url?sa=i&amp;rct=j&amp;q=&amp;esrc=s&amp;frm=1&amp;source=images&amp;cd=&amp;cad=rja&amp;uact=8&amp;ved=0CAcQjRw&amp;url=https://www.pinterest.com/jsindle/funny-cats/&amp;ei=-AYaVcbfKvbbsASGzoCQAw&amp;bvm=bv.89744112,d.cWc&amp;psig=AFQjCNG-t-wNQ0Rl9gOumBzVPieaEqkhFQ&amp;ust=1427855447127298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1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Drill and practice with on-ring aromatic substitutions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62001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Class of substitution reaction most commonly occurring on a benzene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1295401"/>
            <a:ext cx="4343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Electrophilic</a:t>
            </a:r>
            <a:r>
              <a:rPr lang="en-US" sz="2800" b="1" dirty="0" smtClean="0">
                <a:solidFill>
                  <a:srgbClr val="FF0000"/>
                </a:solidFill>
              </a:rPr>
              <a:t> aromatic substitution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14601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key reactant species must be generated in all five of the classic aromatic substitutions on benzene?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505200"/>
            <a:ext cx="716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 very powerful (positively charged) Lewis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4267201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/>
              <a:t>A</a:t>
            </a:r>
            <a:r>
              <a:rPr lang="en-US" sz="3200" b="1" dirty="0" smtClean="0"/>
              <a:t> Lewis acid is….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4347003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electron acceptor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105401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Another `affectionate’ </a:t>
            </a:r>
            <a:r>
              <a:rPr lang="en-US" sz="2800" b="1" dirty="0" smtClean="0"/>
              <a:t>name </a:t>
            </a:r>
            <a:r>
              <a:rPr lang="en-US" sz="2800" b="1" dirty="0" smtClean="0"/>
              <a:t>for the Lewis acid in aromatic substitutions i</a:t>
            </a:r>
            <a:r>
              <a:rPr lang="en-US" sz="2800" b="1" i="1" dirty="0" smtClean="0"/>
              <a:t>s: </a:t>
            </a:r>
            <a:endParaRPr lang="en-US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486401"/>
            <a:ext cx="2362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electrophile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6096001"/>
            <a:ext cx="3810000" cy="461665"/>
          </a:xfrm>
          <a:prstGeom prst="rect">
            <a:avLst/>
          </a:prstGeom>
          <a:solidFill>
            <a:srgbClr val="D2AAE8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Fyi</a:t>
            </a:r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r>
              <a:rPr lang="en-US" sz="2400" b="1" dirty="0" err="1" smtClean="0">
                <a:solidFill>
                  <a:srgbClr val="FF0000"/>
                </a:solidFill>
              </a:rPr>
              <a:t>phile</a:t>
            </a:r>
            <a:r>
              <a:rPr lang="en-US" sz="2400" b="1" dirty="0" smtClean="0">
                <a:solidFill>
                  <a:srgbClr val="FF0000"/>
                </a:solidFill>
              </a:rPr>
              <a:t> is Greek for lover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2400" y="990600"/>
            <a:ext cx="9144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4:  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o,p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Directed attack to form 1,2 or 1,4-ditertbutyl benzene  (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o,p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directing)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/5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explanation with pix of how activating t-butyl group 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benzene produces o and p direction in interrupted 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(this is why the static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Kekule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structures are preferred above).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 pushing should remain the mode of explanation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/3	explanation of why 1,4-ditertbutylbenzene is favored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Drill and practice with on-ring aromatic substitutions (cont.)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1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Lewis acid responsible for aromatic </a:t>
            </a:r>
            <a:r>
              <a:rPr lang="en-US" sz="2800" b="1" dirty="0" err="1" smtClean="0"/>
              <a:t>bromination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077200" y="533401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90601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Reagents &amp; solvent used to make Br</a:t>
            </a:r>
            <a:r>
              <a:rPr lang="en-US" sz="2800" b="1" baseline="30000" dirty="0"/>
              <a:t>+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447800"/>
            <a:ext cx="525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Fe or FeBr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with 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in acetic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981201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Reaction leading to Br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2057401"/>
            <a:ext cx="3810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FeBr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+Br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FeBr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+Br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2667001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Lewis acid  attacking benzene (</a:t>
            </a:r>
            <a:r>
              <a:rPr lang="en-US" sz="2800" b="1" dirty="0" err="1" smtClean="0"/>
              <a:t>Ar</a:t>
            </a:r>
            <a:r>
              <a:rPr lang="en-US" sz="2800" b="1" dirty="0" smtClean="0"/>
              <a:t>) to make methyl benzene: ArCH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  [</a:t>
            </a:r>
            <a:r>
              <a:rPr lang="en-US" sz="2800" b="1" dirty="0" err="1" smtClean="0"/>
              <a:t>Ar</a:t>
            </a:r>
            <a:r>
              <a:rPr lang="en-US" sz="2800" b="1" dirty="0" smtClean="0"/>
              <a:t>=aryl=&gt; benzene group ]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3657601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4114801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Reagents &amp; solvent  (if any) used to make CH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+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4648201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 with 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Cl neat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5257801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Reaction leading to CH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5257801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+CH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Cl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AlCl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+CH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5715001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Special name for ring alkylation reaction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53000" y="5867401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Friedel</a:t>
            </a:r>
            <a:r>
              <a:rPr lang="en-US" sz="2800" b="1" dirty="0" smtClean="0">
                <a:solidFill>
                  <a:srgbClr val="FF0000"/>
                </a:solidFill>
              </a:rPr>
              <a:t>-Crafts alkylation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11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Drill and practice with on-ring aromatic substitutions (cont.)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1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Lewis acid responsible for aromatic </a:t>
            </a:r>
            <a:r>
              <a:rPr lang="en-US" sz="2800" b="1" dirty="0" err="1" smtClean="0"/>
              <a:t>sulfonation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990601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Reagents &amp; solvent used to make HSO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+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447800"/>
            <a:ext cx="632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in 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(fuming sulfuric acid)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981201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Reaction leading to HSO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1981201"/>
            <a:ext cx="441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+SO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HSO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+ HSO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96200" y="457200"/>
            <a:ext cx="1143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95400" y="2743201"/>
          <a:ext cx="5410200" cy="1913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emSketch" r:id="rId4" imgW="2679192" imgH="947928" progId="ACD.ChemSketch.20">
                  <p:embed/>
                </p:oleObj>
              </mc:Choice>
              <mc:Fallback>
                <p:oleObj name="ChemSketch" r:id="rId4" imgW="2679192" imgH="947928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1"/>
                        <a:ext cx="5410200" cy="1913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133600" y="2438400"/>
            <a:ext cx="19050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0" y="4495801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</a:t>
            </a:r>
            <a:r>
              <a:rPr lang="en-US" sz="2800" b="1" dirty="0" err="1" smtClean="0"/>
              <a:t>electrophile</a:t>
            </a:r>
            <a:r>
              <a:rPr lang="en-US" sz="2800" b="1" dirty="0" smtClean="0"/>
              <a:t> generated in the reaction above ?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209800" y="251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86600" y="3048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124201" y="4876800"/>
          <a:ext cx="838201" cy="1245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hemSketch" r:id="rId6" imgW="408432" imgH="606552" progId="ACD.ChemSketch.20">
                  <p:embed/>
                </p:oleObj>
              </mc:Choice>
              <mc:Fallback>
                <p:oleObj name="ChemSketch" r:id="rId6" imgW="408432" imgH="606552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1" y="4876800"/>
                        <a:ext cx="838201" cy="12458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6000" y="2514601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AlCl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+</a:t>
            </a:r>
          </a:p>
          <a:p>
            <a:r>
              <a:rPr lang="en-US" sz="2400" dirty="0" smtClean="0"/>
              <a:t>neat</a:t>
            </a:r>
            <a:endParaRPr lang="en-US" sz="24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276601" y="2590800"/>
          <a:ext cx="735012" cy="108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ChemSketch" r:id="rId8" imgW="402336" imgH="594360" progId="ACD.ChemSketch.20">
                  <p:embed/>
                </p:oleObj>
              </mc:Choice>
              <mc:Fallback>
                <p:oleObj name="ChemSketch" r:id="rId8" imgW="402336" imgH="59436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2590800"/>
                        <a:ext cx="735012" cy="108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V="1">
            <a:off x="7315200" y="4191000"/>
            <a:ext cx="609600" cy="457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5029201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Reaction leading to		? 		</a:t>
            </a:r>
            <a:endParaRPr lang="en-US" sz="2800" b="1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924800" y="2819400"/>
          <a:ext cx="8382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ChemSketch" r:id="rId10" imgW="408432" imgH="606552" progId="ACD.ChemSketch.20">
                  <p:embed/>
                </p:oleObj>
              </mc:Choice>
              <mc:Fallback>
                <p:oleObj name="ChemSketch" r:id="rId10" imgW="408432" imgH="606552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819400"/>
                        <a:ext cx="838200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1" y="5638800"/>
          <a:ext cx="6251409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hemSketch" r:id="rId11" imgW="3703320" imgH="722376" progId="ACD.ChemSketch.20">
                  <p:embed/>
                </p:oleObj>
              </mc:Choice>
              <mc:Fallback>
                <p:oleObj name="ChemSketch" r:id="rId11" imgW="3703320" imgH="722376" progId="ACD.ChemSketch.2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1" y="5638800"/>
                        <a:ext cx="6251409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/>
      <p:bldP spid="8" grpId="0" animBg="1"/>
      <p:bldP spid="20" grpId="0" animBg="1"/>
      <p:bldP spid="22" grpId="0" animBg="1"/>
      <p:bldP spid="24" grpId="0"/>
      <p:bldP spid="30" grpId="0"/>
      <p:bldP spid="34" grpId="0"/>
      <p:bldP spid="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295401"/>
            <a:ext cx="1676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Conc. HNO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+ trace conc. 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85801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Special name for ring </a:t>
            </a:r>
            <a:r>
              <a:rPr lang="en-US" sz="2800" b="1" dirty="0" err="1" smtClean="0"/>
              <a:t>acylation</a:t>
            </a:r>
            <a:r>
              <a:rPr lang="en-US" sz="2800" b="1" dirty="0" smtClean="0"/>
              <a:t> reaction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143001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Friedel</a:t>
            </a:r>
            <a:r>
              <a:rPr lang="en-US" sz="2800" b="1" dirty="0" smtClean="0">
                <a:solidFill>
                  <a:srgbClr val="FF0000"/>
                </a:solidFill>
              </a:rPr>
              <a:t>-Crafts </a:t>
            </a:r>
            <a:r>
              <a:rPr lang="en-US" sz="2800" b="1" dirty="0" err="1" smtClean="0">
                <a:solidFill>
                  <a:srgbClr val="FF0000"/>
                </a:solidFill>
              </a:rPr>
              <a:t>acylation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Drill and practice with on-ring aromatic substitutions (cont.)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9600" y="1524001"/>
          <a:ext cx="4265037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hemSketch" r:id="rId3" imgW="2264664" imgH="771144" progId="ACD.ChemSketch.20">
                  <p:embed/>
                </p:oleObj>
              </mc:Choice>
              <mc:Fallback>
                <p:oleObj name="ChemSketch" r:id="rId3" imgW="2264664" imgH="771144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1"/>
                        <a:ext cx="4265037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752600" y="1295400"/>
            <a:ext cx="1752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048001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</a:t>
            </a:r>
            <a:r>
              <a:rPr lang="en-US" sz="2800" b="1" dirty="0" err="1" smtClean="0"/>
              <a:t>electrophile</a:t>
            </a:r>
            <a:r>
              <a:rPr lang="en-US" sz="2800" b="1" dirty="0" smtClean="0"/>
              <a:t> generated in the reaction above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2286000"/>
            <a:ext cx="99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248400" y="2819400"/>
            <a:ext cx="381000" cy="304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3581401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Reaction leading to NO</a:t>
            </a:r>
            <a:r>
              <a:rPr lang="en-US" sz="2800" b="1" baseline="-25000" dirty="0" smtClean="0"/>
              <a:t>2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038601"/>
            <a:ext cx="518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+HNO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NO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800" b="1" baseline="30000" dirty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 NO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 H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7400" y="4648200"/>
            <a:ext cx="1752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19600" y="4648200"/>
            <a:ext cx="1752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990601" y="4724401"/>
          <a:ext cx="6916095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emSketch" r:id="rId5" imgW="3194304" imgH="777240" progId="ACD.ChemSketch.20">
                  <p:embed/>
                </p:oleObj>
              </mc:Choice>
              <mc:Fallback>
                <p:oleObj name="ChemSketch" r:id="rId5" imgW="3194304" imgH="77724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4724401"/>
                        <a:ext cx="6916095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209800" y="4724401"/>
            <a:ext cx="1447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NaOH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300 </a:t>
            </a:r>
            <a:r>
              <a:rPr lang="en-US" sz="28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800" b="1" dirty="0" err="1" smtClean="0">
                <a:solidFill>
                  <a:srgbClr val="FF0000"/>
                </a:solidFill>
              </a:rPr>
              <a:t>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4800601"/>
            <a:ext cx="16002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H+/H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8" grpId="0"/>
      <p:bldP spid="9" grpId="0" animBg="1"/>
      <p:bldP spid="12" grpId="0"/>
      <p:bldP spid="13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Drill and practice with on-ring aromatic substitutions (cont.)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2" y="1066800"/>
          <a:ext cx="633781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emSketch" r:id="rId3" imgW="3578352" imgH="859536" progId="ACD.ChemSketch.20">
                  <p:embed/>
                </p:oleObj>
              </mc:Choice>
              <mc:Fallback>
                <p:oleObj name="ChemSketch" r:id="rId3" imgW="3578352" imgH="859536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2" y="1066800"/>
                        <a:ext cx="633781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038600" y="609600"/>
            <a:ext cx="1752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609600"/>
            <a:ext cx="1752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685801"/>
            <a:ext cx="1828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SnCl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or Fe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w</a:t>
            </a:r>
            <a:r>
              <a:rPr lang="en-US" sz="2800" b="1" dirty="0" smtClean="0">
                <a:solidFill>
                  <a:srgbClr val="FF0000"/>
                </a:solidFill>
              </a:rPr>
              <a:t>ith 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685801"/>
            <a:ext cx="1676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NaOH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514601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Activating groups direct…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2514601"/>
            <a:ext cx="3124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 and p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ortho</a:t>
            </a:r>
            <a:r>
              <a:rPr lang="en-US" sz="2800" b="1" dirty="0" smtClean="0">
                <a:solidFill>
                  <a:srgbClr val="FF0000"/>
                </a:solidFill>
              </a:rPr>
              <a:t> and </a:t>
            </a:r>
            <a:r>
              <a:rPr lang="en-US" sz="2800" b="1" dirty="0" err="1" smtClean="0">
                <a:solidFill>
                  <a:srgbClr val="FF0000"/>
                </a:solidFill>
              </a:rPr>
              <a:t>para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429001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Halogens are de-activating and direct…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3733801"/>
            <a:ext cx="3124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 and p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ortho</a:t>
            </a:r>
            <a:r>
              <a:rPr lang="en-US" sz="2800" b="1" dirty="0" smtClean="0">
                <a:solidFill>
                  <a:srgbClr val="FF0000"/>
                </a:solidFill>
              </a:rPr>
              <a:t> and </a:t>
            </a:r>
            <a:r>
              <a:rPr lang="en-US" sz="2800" b="1" dirty="0" err="1" smtClean="0">
                <a:solidFill>
                  <a:srgbClr val="FF0000"/>
                </a:solidFill>
              </a:rPr>
              <a:t>para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495800"/>
            <a:ext cx="518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All other deactivating groups direct…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4800600"/>
            <a:ext cx="3124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 (meta)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5486401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Activating groups are electron….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54864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Donors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6096001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Dectivating</a:t>
            </a:r>
            <a:r>
              <a:rPr lang="en-US" sz="2800" b="1" dirty="0" smtClean="0"/>
              <a:t> groups are electron….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19800" y="6096001"/>
            <a:ext cx="2057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Acceptors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Drill and practice with on-ring aromatic substitutions (cont.)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An Activating  group on a ring 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1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b="1" dirty="0" smtClean="0"/>
              <a:t>ecreases	increases</a:t>
            </a:r>
            <a:r>
              <a:rPr lang="en-US" sz="2800" dirty="0" smtClean="0"/>
              <a:t>	</a:t>
            </a:r>
            <a:r>
              <a:rPr lang="en-US" sz="2800" i="1" dirty="0" smtClean="0"/>
              <a:t>the rate of substitution on the ring</a:t>
            </a:r>
            <a:endParaRPr lang="en-US" sz="2800" i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38201" y="2057400"/>
          <a:ext cx="3765551" cy="1686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hemSketch" r:id="rId3" imgW="1892808" imgH="847344" progId="ACD.ChemSketch.20">
                  <p:embed/>
                </p:oleObj>
              </mc:Choice>
              <mc:Fallback>
                <p:oleObj name="ChemSketch" r:id="rId3" imgW="1892808" imgH="847344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1" y="2057400"/>
                        <a:ext cx="3765551" cy="1686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57400" y="1143000"/>
            <a:ext cx="1752600" cy="838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3886201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is activating (</a:t>
            </a:r>
            <a:r>
              <a:rPr lang="en-US" sz="2400" dirty="0" err="1" smtClean="0"/>
              <a:t>o,p</a:t>
            </a:r>
            <a:r>
              <a:rPr lang="en-US" sz="2400" dirty="0" smtClean="0"/>
              <a:t> directing)</a:t>
            </a:r>
          </a:p>
          <a:p>
            <a:r>
              <a:rPr lang="en-US" sz="2400" dirty="0" smtClean="0"/>
              <a:t>NO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is de-activating (m directing)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029200" y="1981200"/>
            <a:ext cx="2362200" cy="2133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486400" y="2209801"/>
          <a:ext cx="1447800" cy="165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ChemSketch" r:id="rId5" imgW="740664" imgH="847344" progId="ACD.ChemSketch.20">
                  <p:embed/>
                </p:oleObj>
              </mc:Choice>
              <mc:Fallback>
                <p:oleObj name="ChemSketch" r:id="rId5" imgW="740664" imgH="847344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09801"/>
                        <a:ext cx="1447800" cy="1659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85801" y="4927730"/>
          <a:ext cx="3318611" cy="1473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hemSketch" r:id="rId7" imgW="1880616" imgH="835152" progId="ACD.ChemSketch.20">
                  <p:embed/>
                </p:oleObj>
              </mc:Choice>
              <mc:Fallback>
                <p:oleObj name="ChemSketch" r:id="rId7" imgW="1880616" imgH="835152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4927730"/>
                        <a:ext cx="3318611" cy="14730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7400" y="6248401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is activating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4343400"/>
            <a:ext cx="2362200" cy="2133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76800" y="639633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Most likely species formed</a:t>
            </a:r>
            <a:endParaRPr lang="en-US" sz="2400" b="1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257801" y="4495800"/>
          <a:ext cx="128390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hemSketch" r:id="rId9" imgW="731520" imgH="911352" progId="ACD.ChemSketch.20">
                  <p:embed/>
                </p:oleObj>
              </mc:Choice>
              <mc:Fallback>
                <p:oleObj name="ChemSketch" r:id="rId9" imgW="731520" imgH="911352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4495800"/>
                        <a:ext cx="128390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543800" y="36576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Too much </a:t>
            </a:r>
            <a:r>
              <a:rPr lang="en-US" b="1" dirty="0" err="1" smtClean="0">
                <a:solidFill>
                  <a:srgbClr val="FF0000"/>
                </a:solidFill>
              </a:rPr>
              <a:t>Steric</a:t>
            </a:r>
            <a:r>
              <a:rPr lang="en-US" b="1" dirty="0" smtClean="0">
                <a:solidFill>
                  <a:srgbClr val="FF0000"/>
                </a:solidFill>
              </a:rPr>
              <a:t> hindrance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78790" y="4728865"/>
            <a:ext cx="1403192" cy="1214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  <p:bldP spid="9" grpId="0" animBg="1"/>
      <p:bldP spid="12" grpId="0"/>
      <p:bldP spid="13" grpId="0" animBg="1"/>
      <p:bldP spid="14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ong\Pictures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066800"/>
            <a:ext cx="9144001" cy="5791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"/>
            <a:ext cx="9144000" cy="1200329"/>
          </a:xfrm>
          <a:prstGeom prst="rect">
            <a:avLst/>
          </a:prstGeom>
          <a:solidFill>
            <a:srgbClr val="FABF8E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 lately? He hasn’t benzene for a while….</a:t>
            </a: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s-media-cache-ak0.pinimg.com/236x/17/8b/7e/178b7e89563783bc9c69a4616e9edd2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37"/>
            <a:ext cx="7391400" cy="67722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6111692"/>
            <a:ext cx="7543800" cy="6617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700" dirty="0" smtClean="0"/>
              <a:t>Cats love all </a:t>
            </a:r>
            <a:r>
              <a:rPr lang="en-US" sz="3700" dirty="0" err="1" smtClean="0"/>
              <a:t>ringie</a:t>
            </a:r>
            <a:r>
              <a:rPr lang="en-US" sz="3700" dirty="0" smtClean="0"/>
              <a:t> thingies !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2400" y="1371600"/>
            <a:ext cx="91557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6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2: Initial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electrophilic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aromatic attack to </a:t>
            </a:r>
          </a:p>
          <a:p>
            <a:pPr marL="0" marR="0" lvl="0" indent="76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 t-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butylbenzene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 /6     Clear explanation with pix for how Lewis acid disrupts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aromatic ring. Electron pushing protocol is strongly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suggested.It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suggested that you use static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Kekule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resonance structures which provide specific images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how (+) charge migrates around disrupted ring.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___/4	      Clear explanation with pix of how H is expelled and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initial t-butyl benzene is formed. Again, electron pushing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model is preferred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57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From rubric for </a:t>
            </a:r>
            <a:r>
              <a:rPr lang="en-US" sz="2800" b="1" dirty="0" err="1" smtClean="0">
                <a:solidFill>
                  <a:srgbClr val="FF0000"/>
                </a:solidFill>
              </a:rPr>
              <a:t>Friedel</a:t>
            </a:r>
            <a:r>
              <a:rPr lang="en-US" sz="2800" b="1" dirty="0" smtClean="0">
                <a:solidFill>
                  <a:srgbClr val="FF0000"/>
                </a:solidFill>
              </a:rPr>
              <a:t>-Crafts Theory (30 points total)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520</Words>
  <Application>Microsoft Office PowerPoint</Application>
  <PresentationFormat>On-screen Show (4:3)</PresentationFormat>
  <Paragraphs>95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21</cp:revision>
  <dcterms:created xsi:type="dcterms:W3CDTF">2015-03-28T01:49:57Z</dcterms:created>
  <dcterms:modified xsi:type="dcterms:W3CDTF">2017-03-21T19:10:33Z</dcterms:modified>
</cp:coreProperties>
</file>