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635"/>
    <a:srgbClr val="004644"/>
    <a:srgbClr val="003B3A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71" autoAdjust="0"/>
  </p:normalViewPr>
  <p:slideViewPr>
    <p:cSldViewPr>
      <p:cViewPr varScale="1">
        <p:scale>
          <a:sx n="70" d="100"/>
          <a:sy n="70" d="100"/>
        </p:scale>
        <p:origin x="67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B94BE-54B7-4A14-88F4-998782E2E30F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4BCB0-1590-479B-B4FB-3518B765A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03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4BCB0-1590-479B-B4FB-3518B765A0A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06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4BCB0-1590-479B-B4FB-3518B765A0A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13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44C8B-CEE1-4203-991A-5CA303ADD35A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BB0C6-0F9C-4D9C-90A9-B73933D10C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google.com/url?sa=i&amp;rct=j&amp;q=&amp;esrc=s&amp;frm=1&amp;source=images&amp;cd=&amp;cad=rja&amp;uact=8&amp;ved=0CAcQjRw&amp;url=http://pixgood.com/grumpy-cat-studying.html&amp;ei=vFnlVLT4O4iYyQTZ5oCgCg&amp;psig=AFQjCNHtI9-r8S4CQDQghdjVgQBTkv5smQ&amp;ust=142440309573724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575939"/>
            <a:ext cx="8458200" cy="62820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Reactions of Alkynes: Power Point Drill and Practice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02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Drill and practice: </a:t>
            </a:r>
            <a:r>
              <a:rPr lang="en-US" sz="3200" dirty="0" err="1" smtClean="0"/>
              <a:t>Alkyne</a:t>
            </a:r>
            <a:r>
              <a:rPr lang="en-US" sz="3200" dirty="0" smtClean="0"/>
              <a:t> chemistry part 2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533400" y="7620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Almost all reactions of alkynes are classified as ….</a:t>
            </a:r>
            <a:endParaRPr lang="en-US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477000" y="1295400"/>
            <a:ext cx="2209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additions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" y="19050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one reaction of alkynes that isn’t an addition ?</a:t>
            </a:r>
            <a:endParaRPr lang="en-US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124200" y="2362200"/>
            <a:ext cx="2057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ozonolysis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" y="31242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Speaking of </a:t>
            </a:r>
            <a:r>
              <a:rPr lang="en-US" sz="3200" b="1" dirty="0" err="1" smtClean="0"/>
              <a:t>ozonolysis</a:t>
            </a:r>
            <a:r>
              <a:rPr lang="en-US" sz="3200" b="1" dirty="0" smtClean="0"/>
              <a:t>, what functional group do the product(s) of an </a:t>
            </a:r>
            <a:r>
              <a:rPr lang="en-US" sz="3200" b="1" dirty="0" err="1" smtClean="0"/>
              <a:t>ozonolysis</a:t>
            </a:r>
            <a:r>
              <a:rPr lang="en-US" sz="3200" b="1" dirty="0" smtClean="0"/>
              <a:t> belong to?</a:t>
            </a:r>
            <a:endParaRPr lang="en-US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181600" y="4114800"/>
            <a:ext cx="2971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Carboxylic acids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762000" y="5257800"/>
          <a:ext cx="4815101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emSketch" r:id="rId3" imgW="3584520" imgH="850320" progId="ACD.ChemSketch.20">
                  <p:embed/>
                </p:oleObj>
              </mc:Choice>
              <mc:Fallback>
                <p:oleObj name="ChemSketch" r:id="rId3" imgW="3584520" imgH="85032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257800"/>
                        <a:ext cx="4815101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81000" y="4800600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 is/are the specific product(s) of the reaction:</a:t>
            </a:r>
            <a:endParaRPr lang="en-US" sz="3200" b="1" dirty="0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5715000" y="5257800"/>
          <a:ext cx="318150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emSketch" r:id="rId5" imgW="2005560" imgH="768240" progId="ACD.ChemSketch.20">
                  <p:embed/>
                </p:oleObj>
              </mc:Choice>
              <mc:Fallback>
                <p:oleObj name="ChemSketch" r:id="rId5" imgW="2005560" imgH="76824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257800"/>
                        <a:ext cx="318150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/>
      <p:bldP spid="23" grpId="0" animBg="1"/>
      <p:bldP spid="26" grpId="0"/>
      <p:bldP spid="27" grpId="0" animBg="1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524000" y="381000"/>
          <a:ext cx="6477000" cy="1690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ChemSketch" r:id="rId4" imgW="5139000" imgH="1341000" progId="ACD.ChemSketch.20">
                  <p:embed/>
                </p:oleObj>
              </mc:Choice>
              <mc:Fallback>
                <p:oleObj name="ChemSketch" r:id="rId4" imgW="5139000" imgH="134100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81000"/>
                        <a:ext cx="6477000" cy="16907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600" y="0"/>
            <a:ext cx="838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Drill and practice: </a:t>
            </a:r>
            <a:r>
              <a:rPr lang="en-US" sz="1400" dirty="0" err="1" smtClean="0"/>
              <a:t>Alkyne</a:t>
            </a:r>
            <a:r>
              <a:rPr lang="en-US" sz="1400" dirty="0" smtClean="0"/>
              <a:t> chemistry part 2 (continued)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304800" y="1143000"/>
            <a:ext cx="1066800" cy="6858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11430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191000" y="457200"/>
            <a:ext cx="1295400" cy="8382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96200" y="12954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only</a:t>
            </a:r>
            <a:endParaRPr lang="en-US" sz="3200" dirty="0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1676400" y="2133600"/>
          <a:ext cx="5791200" cy="134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ChemSketch" r:id="rId6" imgW="5126760" imgH="1341000" progId="ACD.ChemSketch.20">
                  <p:embed/>
                </p:oleObj>
              </mc:Choice>
              <mc:Fallback>
                <p:oleObj name="ChemSketch" r:id="rId6" imgW="5126760" imgH="13410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133600"/>
                        <a:ext cx="5791200" cy="1341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962400" y="2057400"/>
            <a:ext cx="1143000" cy="8382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2667000"/>
            <a:ext cx="1066800" cy="7620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47800" y="28194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1219200"/>
            <a:ext cx="1143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(g)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67200" y="381000"/>
            <a:ext cx="1295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Pd black</a:t>
            </a:r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Lindlar’s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catalyst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91400" y="266700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only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2743200"/>
            <a:ext cx="129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</a:rPr>
              <a:t>(l)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62400" y="2057400"/>
            <a:ext cx="1295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Na</a:t>
            </a:r>
            <a:r>
              <a:rPr lang="en-US" sz="2800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</a:rPr>
              <a:t> in NH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(l)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4114800" y="3962400"/>
          <a:ext cx="4651375" cy="15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ChemSketch" r:id="rId8" imgW="4194000" imgH="1426320" progId="ACD.ChemSketch.20">
                  <p:embed/>
                </p:oleObj>
              </mc:Choice>
              <mc:Fallback>
                <p:oleObj name="ChemSketch" r:id="rId8" imgW="4194000" imgH="142632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962400"/>
                        <a:ext cx="4651375" cy="158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0" y="35814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Official name (and abbreviation) for stereochemistry of alkenes below (</a:t>
            </a:r>
            <a:r>
              <a:rPr lang="en-US" sz="3000" b="1" dirty="0" err="1" smtClean="0"/>
              <a:t>jawohl</a:t>
            </a:r>
            <a:r>
              <a:rPr lang="en-US" sz="3000" b="1" dirty="0" smtClean="0"/>
              <a:t>!)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3352800" y="5715000"/>
            <a:ext cx="2438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Zusammen</a:t>
            </a:r>
            <a:r>
              <a:rPr lang="en-US" sz="2800" b="1" dirty="0" smtClean="0">
                <a:solidFill>
                  <a:srgbClr val="FF0000"/>
                </a:solidFill>
              </a:rPr>
              <a:t> (Z)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(old name: </a:t>
            </a:r>
            <a:r>
              <a:rPr lang="en-US" sz="2800" b="1" dirty="0" err="1" smtClean="0">
                <a:solidFill>
                  <a:srgbClr val="FF0000"/>
                </a:solidFill>
              </a:rPr>
              <a:t>cis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5867400" y="5780782"/>
            <a:ext cx="32766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Entgegen</a:t>
            </a:r>
            <a:r>
              <a:rPr lang="en-US" sz="3200" b="1" dirty="0" smtClean="0">
                <a:solidFill>
                  <a:srgbClr val="FF0000"/>
                </a:solidFill>
              </a:rPr>
              <a:t> (E)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(old name: trans)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 animBg="1"/>
      <p:bldP spid="16" grpId="0" animBg="1"/>
      <p:bldP spid="19" grpId="0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0"/>
            <a:ext cx="838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Drill and practice: </a:t>
            </a:r>
            <a:r>
              <a:rPr lang="en-US" sz="1400" dirty="0" err="1" smtClean="0"/>
              <a:t>Alkyne</a:t>
            </a:r>
            <a:r>
              <a:rPr lang="en-US" sz="1400" dirty="0" smtClean="0"/>
              <a:t> chemistry part 2 (continued)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152400" y="914400"/>
            <a:ext cx="838200" cy="76200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1676400" y="609600"/>
          <a:ext cx="72421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ChemSketch" r:id="rId3" imgW="7242120" imgH="1426320" progId="ACD.ChemSketch.20">
                  <p:embed/>
                </p:oleObj>
              </mc:Choice>
              <mc:Fallback>
                <p:oleObj name="ChemSketch" r:id="rId3" imgW="7242120" imgH="14263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609600"/>
                        <a:ext cx="7242175" cy="142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19200" y="1066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733800" y="457200"/>
            <a:ext cx="838200" cy="76200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00800" y="20574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50:50 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1143000"/>
            <a:ext cx="990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(g)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609600"/>
            <a:ext cx="121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Pt, Pd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04800" y="2514600"/>
          <a:ext cx="638098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ChemSketch" r:id="rId5" imgW="4395240" imgH="640080" progId="ACD.ChemSketch.20">
                  <p:embed/>
                </p:oleObj>
              </mc:Choice>
              <mc:Fallback>
                <p:oleObj name="ChemSketch" r:id="rId5" imgW="4395240" imgH="6400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514600"/>
                        <a:ext cx="638098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4572000" y="2362200"/>
            <a:ext cx="1219200" cy="76200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495800" y="32766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Solvent ?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6477000" y="2667000"/>
            <a:ext cx="1905000" cy="137160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6629400" y="2743200"/>
          <a:ext cx="1747837" cy="1142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ChemSketch" r:id="rId7" imgW="1362600" imgH="889920" progId="ACD.ChemSketch.20">
                  <p:embed/>
                </p:oleObj>
              </mc:Choice>
              <mc:Fallback>
                <p:oleObj name="ChemSketch" r:id="rId7" imgW="1362600" imgH="88992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743200"/>
                        <a:ext cx="1747837" cy="1142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572000" y="2438400"/>
            <a:ext cx="1676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Acetic acid (conc.)*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304800" y="4419600"/>
          <a:ext cx="6019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ChemSketch" r:id="rId9" imgW="3867840" imgH="569880" progId="ACD.ChemSketch.20">
                  <p:embed/>
                </p:oleObj>
              </mc:Choice>
              <mc:Fallback>
                <p:oleObj name="ChemSketch" r:id="rId9" imgW="3867840" imgH="56988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19600"/>
                        <a:ext cx="6019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4724400" y="4038600"/>
            <a:ext cx="1219200" cy="6096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477000" y="4267200"/>
            <a:ext cx="2209800" cy="15240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267200" y="57912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Indicate stereochemistry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4724400" y="48768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Solvent ?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4724400" y="4038600"/>
            <a:ext cx="129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Cl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6629400" y="4267200"/>
          <a:ext cx="1912543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ChemSketch" r:id="rId11" imgW="1237320" imgH="801720" progId="ACD.ChemSketch.20">
                  <p:embed/>
                </p:oleObj>
              </mc:Choice>
              <mc:Fallback>
                <p:oleObj name="ChemSketch" r:id="rId11" imgW="1237320" imgH="80172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267200"/>
                        <a:ext cx="1912543" cy="123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620000" y="5867400"/>
            <a:ext cx="1371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Trans (E) only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8600" y="35052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*=“glacial” acetic acid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 animBg="1"/>
      <p:bldP spid="9" grpId="0"/>
      <p:bldP spid="10" grpId="0" animBg="1"/>
      <p:bldP spid="11" grpId="0" animBg="1"/>
      <p:bldP spid="13" grpId="0" animBg="1"/>
      <p:bldP spid="14" grpId="0"/>
      <p:bldP spid="15" grpId="0" animBg="1"/>
      <p:bldP spid="17" grpId="0" animBg="1"/>
      <p:bldP spid="19" grpId="0" animBg="1"/>
      <p:bldP spid="21" grpId="0" animBg="1"/>
      <p:bldP spid="22" grpId="0"/>
      <p:bldP spid="23" grpId="0"/>
      <p:bldP spid="24" grpId="0" animBg="1"/>
      <p:bldP spid="26" grpId="0" animBg="1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457200" y="762000"/>
          <a:ext cx="5547582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ChemSketch" r:id="rId3" imgW="3867840" imgH="569880" progId="ACD.ChemSketch.20">
                  <p:embed/>
                </p:oleObj>
              </mc:Choice>
              <mc:Fallback>
                <p:oleObj name="ChemSketch" r:id="rId3" imgW="3867840" imgH="56988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762000"/>
                        <a:ext cx="5547582" cy="81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600" y="0"/>
            <a:ext cx="838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Drill and practice: </a:t>
            </a:r>
            <a:r>
              <a:rPr lang="en-US" sz="1400" dirty="0" err="1" smtClean="0"/>
              <a:t>Alkyne</a:t>
            </a:r>
            <a:r>
              <a:rPr lang="en-US" sz="1400" dirty="0" smtClean="0"/>
              <a:t> chemistry part 2 (continued)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4572000" y="304800"/>
            <a:ext cx="11430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19600" y="1219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Solvent ?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6477000" y="228600"/>
            <a:ext cx="21336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81400" y="1676400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Markovnikoff</a:t>
            </a:r>
            <a:r>
              <a:rPr lang="en-US" sz="2800" b="1" dirty="0" smtClean="0"/>
              <a:t>  or anti-</a:t>
            </a:r>
            <a:r>
              <a:rPr lang="en-US" sz="2800" b="1" dirty="0" err="1" smtClean="0"/>
              <a:t>Markovnikoff</a:t>
            </a:r>
            <a:r>
              <a:rPr lang="en-US" sz="2800" b="1" dirty="0" smtClean="0"/>
              <a:t> addition product ?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152400"/>
            <a:ext cx="16002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Glacial Acetic acid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6629400" y="304800"/>
          <a:ext cx="1920668" cy="121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ChemSketch" r:id="rId5" imgW="1197720" imgH="758880" progId="ACD.ChemSketch.20">
                  <p:embed/>
                </p:oleObj>
              </mc:Choice>
              <mc:Fallback>
                <p:oleObj name="ChemSketch" r:id="rId5" imgW="1197720" imgH="75888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04800"/>
                        <a:ext cx="1920668" cy="1217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3581400" y="1600200"/>
            <a:ext cx="2209800" cy="6858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228600" y="3691289"/>
          <a:ext cx="4752975" cy="700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name="ChemSketch" r:id="rId7" imgW="3867840" imgH="569880" progId="ACD.ChemSketch.20">
                  <p:embed/>
                </p:oleObj>
              </mc:Choice>
              <mc:Fallback>
                <p:oleObj name="ChemSketch" r:id="rId7" imgW="3867840" imgH="5698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691289"/>
                        <a:ext cx="4752975" cy="700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5334000" y="3048000"/>
            <a:ext cx="1676400" cy="12954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2819400" y="3429000"/>
            <a:ext cx="914400" cy="8382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3962400" y="2971800"/>
            <a:ext cx="1143000" cy="838200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486400" y="4495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Initially…</a:t>
            </a:r>
            <a:endParaRPr lang="en-US" sz="2800" b="1" dirty="0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7215811" y="2971800"/>
          <a:ext cx="1763069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ChemSketch" r:id="rId9" imgW="1353240" imgH="993600" progId="ACD.ChemSketch.20">
                  <p:embed/>
                </p:oleObj>
              </mc:Choice>
              <mc:Fallback>
                <p:oleObj name="ChemSketch" r:id="rId9" imgW="1353240" imgH="99360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811" y="2971800"/>
                        <a:ext cx="1763069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6934200" y="3657600"/>
            <a:ext cx="381000" cy="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239000" y="4495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…finally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" y="4572000"/>
            <a:ext cx="510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of `shift’ illustrated above ??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819400" y="3581400"/>
            <a:ext cx="838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10000" y="2971800"/>
            <a:ext cx="1447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HgSO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</a:rPr>
              <a:t>/H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5334000" y="3124200"/>
          <a:ext cx="1500187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ChemSketch" r:id="rId11" imgW="1499760" imgH="978480" progId="ACD.ChemSketch.20">
                  <p:embed/>
                </p:oleObj>
              </mc:Choice>
              <mc:Fallback>
                <p:oleObj name="ChemSketch" r:id="rId11" imgW="1499760" imgH="97848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124200"/>
                        <a:ext cx="1500187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981200" y="5105400"/>
            <a:ext cx="3048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Keto-enol</a:t>
            </a:r>
            <a:r>
              <a:rPr lang="en-US" sz="3200" b="1" dirty="0" smtClean="0">
                <a:solidFill>
                  <a:srgbClr val="FF0000"/>
                </a:solidFill>
              </a:rPr>
              <a:t> shift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91200" y="53340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is which ?</a:t>
            </a:r>
            <a:endParaRPr lang="en-US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715000" y="4953000"/>
            <a:ext cx="1066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enol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43800" y="4876800"/>
            <a:ext cx="1066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keto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1000" y="586740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for the pair together ?</a:t>
            </a:r>
            <a:endParaRPr lang="en-US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638800" y="5903893"/>
            <a:ext cx="3505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Tautomeric</a:t>
            </a:r>
            <a:r>
              <a:rPr lang="en-US" sz="2800" b="1" dirty="0" smtClean="0">
                <a:solidFill>
                  <a:srgbClr val="FF0000"/>
                </a:solidFill>
              </a:rPr>
              <a:t> pair (</a:t>
            </a:r>
            <a:r>
              <a:rPr lang="en-US" sz="2800" b="1" dirty="0" err="1" smtClean="0">
                <a:solidFill>
                  <a:srgbClr val="FF0000"/>
                </a:solidFill>
              </a:rPr>
              <a:t>Tautomers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10" grpId="0" animBg="1"/>
      <p:bldP spid="12" grpId="0" animBg="1"/>
      <p:bldP spid="13" grpId="0" animBg="1"/>
      <p:bldP spid="14" grpId="0" animBg="1"/>
      <p:bldP spid="15" grpId="0"/>
      <p:bldP spid="20" grpId="0"/>
      <p:bldP spid="21" grpId="0"/>
      <p:bldP spid="22" grpId="0" animBg="1"/>
      <p:bldP spid="23" grpId="0" animBg="1"/>
      <p:bldP spid="25" grpId="0" animBg="1"/>
      <p:bldP spid="27" grpId="0" animBg="1"/>
      <p:bldP spid="28" grpId="0" animBg="1"/>
      <p:bldP spid="29" grpId="0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0"/>
            <a:ext cx="838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Drill and practice: </a:t>
            </a:r>
            <a:r>
              <a:rPr lang="en-US" sz="1400" dirty="0" err="1" smtClean="0"/>
              <a:t>Alkyne</a:t>
            </a:r>
            <a:r>
              <a:rPr lang="en-US" sz="1400" dirty="0" smtClean="0"/>
              <a:t> chemistry part 2 (continued)</a:t>
            </a:r>
            <a:endParaRPr lang="en-US" sz="1400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533400" y="762000"/>
          <a:ext cx="812264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ChemSketch" r:id="rId4" imgW="6147720" imgH="865800" progId="ACD.ChemSketch.20">
                  <p:embed/>
                </p:oleObj>
              </mc:Choice>
              <mc:Fallback>
                <p:oleObj name="ChemSketch" r:id="rId4" imgW="6147720" imgH="86580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2000"/>
                        <a:ext cx="8122646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77000" y="0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Carbonyl on anti-Mark side of </a:t>
            </a:r>
            <a:r>
              <a:rPr lang="en-US" sz="2400" dirty="0" err="1" smtClean="0"/>
              <a:t>alkyne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200400" y="304800"/>
            <a:ext cx="14478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304800"/>
            <a:ext cx="13716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71800" y="304800"/>
            <a:ext cx="1676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6</a:t>
            </a:r>
            <a:r>
              <a:rPr lang="en-US" sz="2400" b="1" dirty="0" smtClean="0">
                <a:solidFill>
                  <a:srgbClr val="FF0000"/>
                </a:solidFill>
              </a:rPr>
              <a:t> neat or in THF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457200"/>
            <a:ext cx="152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/OH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</a:t>
            </a:r>
            <a:endParaRPr lang="en-US" sz="2400" b="1" baseline="30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133600"/>
            <a:ext cx="678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Nobel-Prize winning American chemist at Purdue University is associated with this two step process 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629400" y="2667000"/>
            <a:ext cx="2514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H. C. Brown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(boron moron)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373380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last two reactions of alkynes to make carbonyls can be classed as…based on what was added across the triple bonds (see </a:t>
            </a:r>
            <a:r>
              <a:rPr lang="en-US" sz="2800" b="1" dirty="0" smtClean="0">
                <a:solidFill>
                  <a:srgbClr val="FF0000"/>
                </a:solidFill>
              </a:rPr>
              <a:t>circ</a:t>
            </a:r>
            <a:r>
              <a:rPr lang="en-US" sz="2800" b="1" dirty="0" smtClean="0">
                <a:solidFill>
                  <a:srgbClr val="0070C0"/>
                </a:solidFill>
              </a:rPr>
              <a:t>led</a:t>
            </a:r>
            <a:r>
              <a:rPr lang="en-US" sz="2800" b="1" dirty="0" smtClean="0"/>
              <a:t> hint above)</a:t>
            </a:r>
            <a:endParaRPr lang="en-US" sz="2800" b="1" dirty="0"/>
          </a:p>
        </p:txBody>
      </p:sp>
      <p:sp>
        <p:nvSpPr>
          <p:cNvPr id="15" name="Oval 14"/>
          <p:cNvSpPr/>
          <p:nvPr/>
        </p:nvSpPr>
        <p:spPr>
          <a:xfrm>
            <a:off x="7696200" y="685800"/>
            <a:ext cx="381000" cy="12954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382000" y="1524000"/>
            <a:ext cx="381000" cy="457200"/>
          </a:xfrm>
          <a:prstGeom prst="ellipse">
            <a:avLst/>
          </a:prstGeom>
          <a:noFill/>
          <a:ln w="539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638800" y="4724400"/>
            <a:ext cx="2362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hydration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10" grpId="0" animBg="1"/>
      <p:bldP spid="11" grpId="0"/>
      <p:bldP spid="12" grpId="0" animBg="1"/>
      <p:bldP spid="13" grpId="0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 descr="http://www.negharfonooni.com/wp-content/uploads/Grumpy-Cat-300x23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solidFill>
            <a:srgbClr val="003635"/>
          </a:solidFill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Bernard MT Condensed" pitchFamily="18" charset="0"/>
              </a:rPr>
              <a:t>I LOVE ORGANIC CHEMISTRY</a:t>
            </a:r>
            <a:endParaRPr lang="en-US" sz="6600" dirty="0">
              <a:solidFill>
                <a:schemeClr val="bg1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307</Words>
  <Application>Microsoft Office PowerPoint</Application>
  <PresentationFormat>On-screen Show (4:3)</PresentationFormat>
  <Paragraphs>64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Bernard MT Condensed</vt:lpstr>
      <vt:lpstr>Calibri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21</cp:revision>
  <dcterms:created xsi:type="dcterms:W3CDTF">2015-02-17T01:57:41Z</dcterms:created>
  <dcterms:modified xsi:type="dcterms:W3CDTF">2017-02-10T17:42:04Z</dcterms:modified>
</cp:coreProperties>
</file>