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1" autoAdjust="0"/>
  </p:normalViewPr>
  <p:slideViewPr>
    <p:cSldViewPr>
      <p:cViewPr varScale="1">
        <p:scale>
          <a:sx n="70" d="100"/>
          <a:sy n="70" d="100"/>
        </p:scale>
        <p:origin x="8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B94BE-54B7-4A14-88F4-998782E2E30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4BCB0-1590-479B-B4FB-3518B765A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7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4BCB0-1590-479B-B4FB-3518B765A0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3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44C8B-CEE1-4203-991A-5CA303ADD35A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BB0C6-0F9C-4D9C-90A9-B73933D10C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m/url?sa=i&amp;rct=j&amp;q=&amp;esrc=s&amp;frm=1&amp;source=images&amp;cd=&amp;cad=rja&amp;uact=8&amp;ved=0CAcQjRw&amp;url=http://www.cafepress.com/mf/70181557/chemistry-cat_mugs&amp;ei=a6_iVKmNBdLbsASzxIGACA&amp;bvm=bv.85970519,d.cWc&amp;psig=AFQjCNHks1lkVM4gArw2qaD9476I3mDuLQ&amp;ust=1424228564769766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75"/>
            <a:ext cx="9144000" cy="6273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Drill &amp; Practice Making Alkynes - the cat’s </a:t>
            </a:r>
            <a:r>
              <a:rPr lang="en-US" sz="3200" dirty="0" err="1" smtClean="0"/>
              <a:t>miaow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937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Drill and practice: </a:t>
            </a:r>
            <a:r>
              <a:rPr lang="en-US" sz="3200" dirty="0" err="1" smtClean="0"/>
              <a:t>Alkyne</a:t>
            </a:r>
            <a:r>
              <a:rPr lang="en-US" sz="3200" dirty="0" smtClean="0"/>
              <a:t> chemistry part 1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6670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is the most acidic species: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CH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-CH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	CH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=CH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	  CH</a:t>
            </a:r>
            <a:r>
              <a:rPr lang="en-US" sz="2800" b="1" baseline="-25000" dirty="0" smtClean="0"/>
              <a:t>3</a:t>
            </a:r>
            <a:r>
              <a:rPr lang="en-US" sz="2800" b="1" dirty="0" smtClean="0"/>
              <a:t>-C</a:t>
            </a:r>
            <a:r>
              <a:rPr lang="en-US" sz="2800" b="1" dirty="0" smtClean="0">
                <a:sym typeface="Symbol"/>
              </a:rPr>
              <a:t>CH   HCCH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5791200" y="3144053"/>
            <a:ext cx="1600200" cy="4572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36576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base commonly used to create both terminal and </a:t>
            </a:r>
            <a:r>
              <a:rPr lang="en-US" sz="2800" b="1" dirty="0" err="1" smtClean="0"/>
              <a:t>disubstituted</a:t>
            </a:r>
            <a:r>
              <a:rPr lang="en-US" sz="2800" b="1" dirty="0" smtClean="0"/>
              <a:t>  alkynes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4572000"/>
            <a:ext cx="579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Sodium amide Na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2800" b="1" dirty="0" smtClean="0">
                <a:solidFill>
                  <a:srgbClr val="FF0000"/>
                </a:solidFill>
              </a:rPr>
              <a:t> NH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6858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original route to </a:t>
            </a:r>
            <a:r>
              <a:rPr lang="en-US" sz="2800" b="1" dirty="0" err="1" smtClean="0"/>
              <a:t>ethyne</a:t>
            </a:r>
            <a:endParaRPr lang="en-US" sz="28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5867400" y="609600"/>
            <a:ext cx="3276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Bertholet</a:t>
            </a:r>
            <a:r>
              <a:rPr lang="en-US" sz="2800" b="1" dirty="0" smtClean="0">
                <a:solidFill>
                  <a:srgbClr val="FF0000"/>
                </a:solidFill>
              </a:rPr>
              <a:t> synthesis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" y="11430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</a:t>
            </a:r>
            <a:r>
              <a:rPr lang="en-US" sz="2800" b="1" dirty="0" err="1" smtClean="0"/>
              <a:t>Bertholet</a:t>
            </a:r>
            <a:r>
              <a:rPr lang="en-US" sz="2800" b="1" dirty="0" smtClean="0"/>
              <a:t> synthesis path ? (on board) 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1600200"/>
            <a:ext cx="7924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800" b="1" dirty="0" err="1" smtClean="0">
                <a:solidFill>
                  <a:srgbClr val="FF0000"/>
                </a:solidFill>
              </a:rPr>
              <a:t>CaO</a:t>
            </a:r>
            <a:r>
              <a:rPr lang="en-US" sz="2800" b="1" dirty="0" smtClean="0">
                <a:solidFill>
                  <a:srgbClr val="FF0000"/>
                </a:solidFill>
              </a:rPr>
              <a:t> +3C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 CaC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 +CO at 1800-2100 </a:t>
            </a:r>
            <a:r>
              <a:rPr lang="en-US" sz="2800" b="1" baseline="30000" dirty="0" err="1" smtClean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US" sz="2800" b="1" dirty="0" err="1" smtClean="0">
                <a:solidFill>
                  <a:srgbClr val="FF0000"/>
                </a:solidFill>
                <a:sym typeface="Wingdings" pitchFamily="2" charset="2"/>
              </a:rPr>
              <a:t>C</a:t>
            </a:r>
            <a:endParaRPr lang="en-US" sz="28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342900" indent="-342900">
              <a:buAutoNum type="arabicParenR"/>
            </a:pP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CaC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 +2H2O  Ca(OH)</a:t>
            </a:r>
            <a:r>
              <a:rPr lang="en-US" sz="2800" b="1" baseline="-25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 + HC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CH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600" y="5410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295400" y="5334000"/>
          <a:ext cx="238285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emSketch" r:id="rId3" imgW="1517760" imgH="679680" progId="ACD.ChemSketch.20">
                  <p:embed/>
                </p:oleObj>
              </mc:Choice>
              <mc:Fallback>
                <p:oleObj name="ChemSketch" r:id="rId3" imgW="1517760" imgH="6796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334000"/>
                        <a:ext cx="238285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3657600" y="5334000"/>
            <a:ext cx="19050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019800" y="5562600"/>
            <a:ext cx="914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486400" y="5715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" y="5181600"/>
            <a:ext cx="144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Fill me in:</a:t>
            </a:r>
            <a:endParaRPr lang="en-US" sz="2800" b="1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810000" y="5715000"/>
          <a:ext cx="1608044" cy="308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emSketch" r:id="rId5" imgW="1127880" imgH="216360" progId="ACD.ChemSketch.20">
                  <p:embed/>
                </p:oleObj>
              </mc:Choice>
              <mc:Fallback>
                <p:oleObj name="ChemSketch" r:id="rId5" imgW="1127880" imgH="21636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715000"/>
                        <a:ext cx="1608044" cy="3080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248400" y="5791200"/>
          <a:ext cx="533400" cy="389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emSketch" r:id="rId7" imgW="240840" imgH="176760" progId="ACD.ChemSketch.20">
                  <p:embed/>
                </p:oleObj>
              </mc:Choice>
              <mc:Fallback>
                <p:oleObj name="ChemSketch" r:id="rId7" imgW="240840" imgH="17676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791200"/>
                        <a:ext cx="533400" cy="389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animBg="1"/>
      <p:bldP spid="7" grpId="0"/>
      <p:bldP spid="8" grpId="0" animBg="1"/>
      <p:bldP spid="14" grpId="0"/>
      <p:bldP spid="15" grpId="0" animBg="1"/>
      <p:bldP spid="18" grpId="0" animBg="1"/>
      <p:bldP spid="24" grpId="0" animBg="1"/>
      <p:bldP spid="25" grpId="0" animBg="1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0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Drill and practice : </a:t>
            </a:r>
            <a:r>
              <a:rPr lang="en-US" sz="2000" dirty="0" err="1" smtClean="0"/>
              <a:t>Alkyne</a:t>
            </a:r>
            <a:r>
              <a:rPr lang="en-US" sz="2000" dirty="0" smtClean="0"/>
              <a:t> chemistry part 1 (cont.)</a:t>
            </a:r>
            <a:endParaRPr lang="en-US" sz="20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62000" y="2514600"/>
          <a:ext cx="4648200" cy="1539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emSketch" r:id="rId4" imgW="3231000" imgH="1069920" progId="ACD.ChemSketch.20">
                  <p:embed/>
                </p:oleObj>
              </mc:Choice>
              <mc:Fallback>
                <p:oleObj name="ChemSketch" r:id="rId4" imgW="3231000" imgH="10699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14600"/>
                        <a:ext cx="4648200" cy="15395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867400" y="2514600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is a gem </a:t>
            </a:r>
            <a:r>
              <a:rPr lang="en-US" sz="2800" b="1" dirty="0" err="1" smtClean="0"/>
              <a:t>dihalide</a:t>
            </a:r>
            <a:r>
              <a:rPr lang="en-US" sz="2800" b="1" dirty="0" smtClean="0"/>
              <a:t>, which is a vicinal </a:t>
            </a:r>
            <a:r>
              <a:rPr lang="en-US" sz="2800" b="1" dirty="0" err="1" smtClean="0"/>
              <a:t>dihalide</a:t>
            </a:r>
            <a:r>
              <a:rPr lang="en-US" sz="2800" b="1" dirty="0" smtClean="0"/>
              <a:t>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2000" y="1752600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vicinal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0400" y="1752600"/>
            <a:ext cx="3048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Gem (</a:t>
            </a:r>
            <a:r>
              <a:rPr lang="en-US" sz="3200" b="1" dirty="0" err="1" smtClean="0">
                <a:solidFill>
                  <a:srgbClr val="FF0000"/>
                </a:solidFill>
              </a:rPr>
              <a:t>geminal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5334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two kinds of </a:t>
            </a:r>
            <a:r>
              <a:rPr lang="en-US" sz="2800" b="1" dirty="0" err="1" smtClean="0"/>
              <a:t>dihalides</a:t>
            </a:r>
            <a:r>
              <a:rPr lang="en-US" sz="2800" b="1" dirty="0" smtClean="0"/>
              <a:t> lead to terminal or </a:t>
            </a:r>
            <a:r>
              <a:rPr lang="en-US" sz="2800" b="1" dirty="0" err="1" smtClean="0"/>
              <a:t>disubstituted</a:t>
            </a:r>
            <a:r>
              <a:rPr lang="en-US" sz="2800" b="1" dirty="0" smtClean="0"/>
              <a:t> alkynes ?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038600" y="990600"/>
            <a:ext cx="4648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Gem and vicinal </a:t>
            </a:r>
            <a:r>
              <a:rPr lang="en-US" sz="3200" b="1" dirty="0" err="1" smtClean="0">
                <a:solidFill>
                  <a:srgbClr val="FF0000"/>
                </a:solidFill>
              </a:rPr>
              <a:t>dihalides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" y="39624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What’s missing ?</a:t>
            </a:r>
            <a:endParaRPr lang="en-US" sz="2800" b="1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143000" y="4648200"/>
          <a:ext cx="706859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emSketch" r:id="rId6" imgW="5141880" imgH="664560" progId="ACD.ChemSketch.20">
                  <p:embed/>
                </p:oleObj>
              </mc:Choice>
              <mc:Fallback>
                <p:oleObj name="ChemSketch" r:id="rId6" imgW="5141880" imgH="6645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48200"/>
                        <a:ext cx="7068591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4724400" y="4267200"/>
            <a:ext cx="1295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352800" y="5257800"/>
            <a:ext cx="1066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276600" y="51054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(l)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solvent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800600" y="4419600"/>
          <a:ext cx="117923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hemSketch" r:id="rId8" imgW="521280" imgH="216360" progId="ACD.ChemSketch.20">
                  <p:embed/>
                </p:oleObj>
              </mc:Choice>
              <mc:Fallback>
                <p:oleObj name="ChemSketch" r:id="rId8" imgW="521280" imgH="2163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419600"/>
                        <a:ext cx="1179232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28600" y="58674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main byproduct of the reaction above ?</a:t>
            </a:r>
            <a:endParaRPr lang="en-US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001000" y="5715000"/>
            <a:ext cx="99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NaC</a:t>
            </a:r>
            <a:r>
              <a:rPr lang="en-US" sz="3200" b="1" dirty="0" err="1">
                <a:solidFill>
                  <a:srgbClr val="FF0000"/>
                </a:solidFill>
              </a:rPr>
              <a:t>l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7" grpId="0" animBg="1"/>
      <p:bldP spid="19" grpId="0"/>
      <p:bldP spid="20" grpId="0" animBg="1"/>
      <p:bldP spid="21" grpId="0"/>
      <p:bldP spid="23" grpId="0" animBg="1"/>
      <p:bldP spid="25" grpId="0" animBg="1"/>
      <p:bldP spid="26" grpId="0"/>
      <p:bldP spid="27" grpId="0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0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Drill and practice : </a:t>
            </a:r>
            <a:r>
              <a:rPr lang="en-US" sz="2000" dirty="0" err="1" smtClean="0"/>
              <a:t>Alkyne</a:t>
            </a:r>
            <a:r>
              <a:rPr lang="en-US" sz="2000" dirty="0" smtClean="0"/>
              <a:t> chemistry part 1 (cont.)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4572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Can this reaction make an </a:t>
            </a:r>
            <a:r>
              <a:rPr lang="en-US" sz="2800" b="1" dirty="0" err="1" smtClean="0"/>
              <a:t>alkyne</a:t>
            </a:r>
            <a:r>
              <a:rPr lang="en-US" sz="2800" b="1" dirty="0" smtClean="0"/>
              <a:t> ? If yes, which one. If no , what can it make ?</a:t>
            </a:r>
            <a:endParaRPr lang="en-US" sz="2800" b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62000" y="1752600"/>
          <a:ext cx="3437544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ChemSketch" r:id="rId3" imgW="1807560" imgH="707040" progId="ACD.ChemSketch.20">
                  <p:embed/>
                </p:oleObj>
              </mc:Choice>
              <mc:Fallback>
                <p:oleObj name="ChemSketch" r:id="rId3" imgW="1807560" imgH="7070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752600"/>
                        <a:ext cx="3437544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81600" y="10668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1)</a:t>
            </a:r>
            <a:r>
              <a:rPr lang="en-US" sz="2800" b="1" dirty="0" err="1" smtClean="0"/>
              <a:t>Alkyne</a:t>
            </a:r>
            <a:r>
              <a:rPr lang="en-US" sz="2800" b="1" dirty="0" smtClean="0"/>
              <a:t> ?  Yes</a:t>
            </a:r>
            <a:r>
              <a:rPr lang="en-US" sz="2800" b="1" dirty="0"/>
              <a:t>	</a:t>
            </a:r>
            <a:r>
              <a:rPr lang="en-US" sz="2800" b="1" dirty="0" smtClean="0"/>
              <a:t>No</a:t>
            </a:r>
            <a:endParaRPr lang="en-US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4572000" y="1752600"/>
            <a:ext cx="25908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48600" y="20574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What is made?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7696200" y="1066800"/>
            <a:ext cx="9906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05400" y="1828800"/>
          <a:ext cx="1447800" cy="1271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ChemSketch" r:id="rId5" imgW="704160" imgH="618840" progId="ACD.ChemSketch.20">
                  <p:embed/>
                </p:oleObj>
              </mc:Choice>
              <mc:Fallback>
                <p:oleObj name="ChemSketch" r:id="rId5" imgW="704160" imgH="6188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828800"/>
                        <a:ext cx="1447800" cy="12717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14400" y="3429000"/>
          <a:ext cx="3252099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ChemSketch" r:id="rId7" imgW="1828800" imgH="716400" progId="ACD.ChemSketch.20">
                  <p:embed/>
                </p:oleObj>
              </mc:Choice>
              <mc:Fallback>
                <p:oleObj name="ChemSketch" r:id="rId7" imgW="1828800" imgH="71640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29000"/>
                        <a:ext cx="3252099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4267200" y="3581400"/>
            <a:ext cx="18288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629400" y="38862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19800" y="40386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  2</a:t>
            </a:r>
            <a:endParaRPr lang="en-US" sz="2800" b="1" dirty="0"/>
          </a:p>
        </p:txBody>
      </p:sp>
      <p:sp>
        <p:nvSpPr>
          <p:cNvPr id="18" name="Rectangle 17"/>
          <p:cNvSpPr/>
          <p:nvPr/>
        </p:nvSpPr>
        <p:spPr>
          <a:xfrm>
            <a:off x="8077200" y="3886200"/>
            <a:ext cx="9144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467600" y="40386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  2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4114800"/>
            <a:ext cx="914400" cy="5386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900" dirty="0" err="1" smtClean="0">
                <a:solidFill>
                  <a:srgbClr val="FF0000"/>
                </a:solidFill>
              </a:rPr>
              <a:t>NaCl</a:t>
            </a:r>
            <a:endParaRPr lang="en-US" sz="29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53400" y="4114800"/>
            <a:ext cx="762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NH</a:t>
            </a:r>
            <a:r>
              <a:rPr lang="en-US" sz="2800" baseline="-250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4419600" y="3886200"/>
          <a:ext cx="156879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ChemSketch" r:id="rId9" imgW="606600" imgH="146160" progId="ACD.ChemSketch.20">
                  <p:embed/>
                </p:oleObj>
              </mc:Choice>
              <mc:Fallback>
                <p:oleObj name="ChemSketch" r:id="rId9" imgW="606600" imgH="1461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886200"/>
                        <a:ext cx="156879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685800" y="5257800"/>
          <a:ext cx="3433559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ChemSketch" r:id="rId11" imgW="1792080" imgH="716400" progId="ACD.ChemSketch.20">
                  <p:embed/>
                </p:oleObj>
              </mc:Choice>
              <mc:Fallback>
                <p:oleObj name="ChemSketch" r:id="rId11" imgW="1792080" imgH="71640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257800"/>
                        <a:ext cx="3433559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4419600" y="5334000"/>
            <a:ext cx="24384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4800600" y="5410200"/>
          <a:ext cx="1371600" cy="1058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ChemSketch" r:id="rId13" imgW="777240" imgH="600480" progId="ACD.ChemSketch.20">
                  <p:embed/>
                </p:oleObj>
              </mc:Choice>
              <mc:Fallback>
                <p:oleObj name="ChemSketch" r:id="rId13" imgW="777240" imgH="60048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410200"/>
                        <a:ext cx="1371600" cy="1058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8" grpId="0"/>
      <p:bldP spid="9" grpId="0" animBg="1"/>
      <p:bldP spid="14" grpId="0" animBg="1"/>
      <p:bldP spid="16" grpId="0" animBg="1"/>
      <p:bldP spid="17" grpId="0"/>
      <p:bldP spid="18" grpId="0" animBg="1"/>
      <p:bldP spid="20" grpId="0"/>
      <p:bldP spid="21" grpId="0" animBg="1"/>
      <p:bldP spid="22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1.cpcache.com/product_zoom/678200272/chemistry_cat_mug.jpg?color=White&amp;height=460&amp;width=460&amp;padToSquare=tru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228600"/>
            <a:ext cx="5943600" cy="5943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362200" y="4495800"/>
            <a:ext cx="4648200" cy="190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194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10</cp:revision>
  <dcterms:created xsi:type="dcterms:W3CDTF">2015-02-17T01:57:41Z</dcterms:created>
  <dcterms:modified xsi:type="dcterms:W3CDTF">2017-02-13T19:00:51Z</dcterms:modified>
</cp:coreProperties>
</file>