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9" r:id="rId2"/>
    <p:sldId id="256" r:id="rId3"/>
    <p:sldId id="257" r:id="rId4"/>
    <p:sldId id="258" r:id="rId5"/>
    <p:sldId id="262" r:id="rId6"/>
    <p:sldId id="259" r:id="rId7"/>
    <p:sldId id="260" r:id="rId8"/>
    <p:sldId id="263" r:id="rId9"/>
    <p:sldId id="268" r:id="rId10"/>
    <p:sldId id="266" r:id="rId11"/>
    <p:sldId id="267" r:id="rId12"/>
    <p:sldId id="264" r:id="rId13"/>
    <p:sldId id="265" r:id="rId14"/>
    <p:sldId id="26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4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EE6013-8947-406D-8B48-D63214AF7160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C4447-6A6D-4EE8-9876-43E41C8045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5022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C4447-6A6D-4EE8-9876-43E41C80456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7230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C4447-6A6D-4EE8-9876-43E41C80456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0800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D9BE3-BBA0-43EF-B0FE-D5526A921E0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5778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B098-2CCD-456B-9D99-F5A5DF34D6D9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45A94-FB8B-44BB-BF3D-9C83D26DDA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B098-2CCD-456B-9D99-F5A5DF34D6D9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45A94-FB8B-44BB-BF3D-9C83D26DDA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B098-2CCD-456B-9D99-F5A5DF34D6D9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45A94-FB8B-44BB-BF3D-9C83D26DDA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B098-2CCD-456B-9D99-F5A5DF34D6D9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45A94-FB8B-44BB-BF3D-9C83D26DDA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B098-2CCD-456B-9D99-F5A5DF34D6D9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45A94-FB8B-44BB-BF3D-9C83D26DDA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B098-2CCD-456B-9D99-F5A5DF34D6D9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45A94-FB8B-44BB-BF3D-9C83D26DDA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B098-2CCD-456B-9D99-F5A5DF34D6D9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45A94-FB8B-44BB-BF3D-9C83D26DDA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B098-2CCD-456B-9D99-F5A5DF34D6D9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45A94-FB8B-44BB-BF3D-9C83D26DDA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B098-2CCD-456B-9D99-F5A5DF34D6D9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45A94-FB8B-44BB-BF3D-9C83D26DDA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B098-2CCD-456B-9D99-F5A5DF34D6D9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45A94-FB8B-44BB-BF3D-9C83D26DDA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8B098-2CCD-456B-9D99-F5A5DF34D6D9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45A94-FB8B-44BB-BF3D-9C83D26DDA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8B098-2CCD-456B-9D99-F5A5DF34D6D9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45A94-FB8B-44BB-BF3D-9C83D26DDA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2.emf"/><Relationship Id="rId4" Type="http://schemas.openxmlformats.org/officeDocument/2006/relationships/image" Target="../media/image4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emf"/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6.emf"/><Relationship Id="rId4" Type="http://schemas.openxmlformats.org/officeDocument/2006/relationships/image" Target="../media/image45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2" Type="http://schemas.openxmlformats.org/officeDocument/2006/relationships/hyperlink" Target="http://www.google.com/url?sa=i&amp;rct=j&amp;q=&amp;esrc=s&amp;frm=1&amp;source=images&amp;cd=&amp;cad=rja&amp;uact=8&amp;ved=0CAcQjRw&amp;url=http://www.wallpapercats.com/cat-cute-wallpapers/scared-cat-wallpapers_31090_1920x1200&amp;ei=32z-VKqRBMSlgwT70oEo&amp;psig=AFQjCNE8E8agUo7B_ss55BeFB-cci4POpw&amp;ust=1426046514597025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7" Type="http://schemas.openxmlformats.org/officeDocument/2006/relationships/image" Target="../media/image18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7.emf"/><Relationship Id="rId5" Type="http://schemas.openxmlformats.org/officeDocument/2006/relationships/image" Target="../media/image26.emf"/><Relationship Id="rId4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00" y="76200"/>
            <a:ext cx="9067800" cy="678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25079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 Allyl Chemistry review (continued)</a:t>
            </a:r>
            <a:endParaRPr lang="en-US" sz="1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609600"/>
            <a:ext cx="769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Which is more likely to form , A or B ?</a:t>
            </a:r>
            <a:endParaRPr lang="en-US" sz="2800" b="1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990600" y="1219200"/>
          <a:ext cx="5980113" cy="1277937"/>
        </p:xfrm>
        <a:graphic>
          <a:graphicData uri="http://schemas.openxmlformats.org/presentationml/2006/ole">
            <p:oleObj spid="_x0000_s7194" name="ChemSketch" r:id="rId3" imgW="5980176" imgH="1277112" progId="ACD.ChemSketch.20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419600" y="1066800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</a:t>
            </a:r>
            <a:endParaRPr lang="en-US" sz="3200" b="1" dirty="0"/>
          </a:p>
        </p:txBody>
      </p:sp>
      <p:sp>
        <p:nvSpPr>
          <p:cNvPr id="6" name="Rectangle 5"/>
          <p:cNvSpPr/>
          <p:nvPr/>
        </p:nvSpPr>
        <p:spPr>
          <a:xfrm>
            <a:off x="6477000" y="1066800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/>
              <a:t>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2667000"/>
            <a:ext cx="876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factor governs the choice of </a:t>
            </a:r>
            <a:r>
              <a:rPr lang="en-US" sz="2800" b="1" dirty="0" smtClean="0">
                <a:solidFill>
                  <a:srgbClr val="FF0000"/>
                </a:solidFill>
              </a:rPr>
              <a:t>B</a:t>
            </a:r>
            <a:r>
              <a:rPr lang="en-US" sz="2800" b="1" dirty="0" smtClean="0"/>
              <a:t> as more likely above? 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14400" y="3200400"/>
            <a:ext cx="6400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Minimizing </a:t>
            </a:r>
            <a:r>
              <a:rPr lang="en-US" sz="2800" b="1" dirty="0" err="1" smtClean="0">
                <a:solidFill>
                  <a:srgbClr val="FF0000"/>
                </a:solidFill>
              </a:rPr>
              <a:t>steric</a:t>
            </a:r>
            <a:r>
              <a:rPr lang="en-US" sz="2800" b="1" dirty="0" smtClean="0">
                <a:solidFill>
                  <a:srgbClr val="FF0000"/>
                </a:solidFill>
              </a:rPr>
              <a:t> crowding (hindrance)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3733800"/>
            <a:ext cx="754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is the most likely product of:</a:t>
            </a:r>
            <a:endParaRPr lang="en-US" sz="2800" b="1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39486644"/>
              </p:ext>
            </p:extLst>
          </p:nvPr>
        </p:nvGraphicFramePr>
        <p:xfrm>
          <a:off x="316558" y="4380610"/>
          <a:ext cx="4636442" cy="990600"/>
        </p:xfrm>
        <a:graphic>
          <a:graphicData uri="http://schemas.openxmlformats.org/presentationml/2006/ole">
            <p:oleObj spid="_x0000_s7195" name="ChemSketch" r:id="rId4" imgW="2697480" imgH="576072" progId="ACD.ChemSketch.20">
              <p:embed/>
            </p:oleObj>
          </a:graphicData>
        </a:graphic>
      </p:graphicFrame>
      <p:sp>
        <p:nvSpPr>
          <p:cNvPr id="11" name="Rectangle 10"/>
          <p:cNvSpPr/>
          <p:nvPr/>
        </p:nvSpPr>
        <p:spPr>
          <a:xfrm>
            <a:off x="5562600" y="4191000"/>
            <a:ext cx="2971800" cy="1524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5715000" y="4419600"/>
          <a:ext cx="2639291" cy="1143000"/>
        </p:xfrm>
        <a:graphic>
          <a:graphicData uri="http://schemas.openxmlformats.org/presentationml/2006/ole">
            <p:oleObj spid="_x0000_s7196" name="ChemSketch" r:id="rId5" imgW="1612392" imgH="697992" progId="ACD.ChemSketch.20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81000" y="5715000"/>
            <a:ext cx="876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factor governs the choice above? 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09600" y="6172200"/>
            <a:ext cx="7696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Radical intermediate forms symmetric resonance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1181686" y="4572000"/>
            <a:ext cx="1012874" cy="267590"/>
          </a:xfrm>
          <a:custGeom>
            <a:avLst/>
            <a:gdLst>
              <a:gd name="connsiteX0" fmla="*/ 0 w 1012874"/>
              <a:gd name="connsiteY0" fmla="*/ 0 h 267590"/>
              <a:gd name="connsiteX1" fmla="*/ 436099 w 1012874"/>
              <a:gd name="connsiteY1" fmla="*/ 267286 h 267590"/>
              <a:gd name="connsiteX2" fmla="*/ 1012874 w 1012874"/>
              <a:gd name="connsiteY2" fmla="*/ 42203 h 267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2874" h="267590">
                <a:moveTo>
                  <a:pt x="0" y="0"/>
                </a:moveTo>
                <a:cubicBezTo>
                  <a:pt x="133643" y="130126"/>
                  <a:pt x="267287" y="260252"/>
                  <a:pt x="436099" y="267286"/>
                </a:cubicBezTo>
                <a:cubicBezTo>
                  <a:pt x="604911" y="274320"/>
                  <a:pt x="808892" y="158261"/>
                  <a:pt x="1012874" y="42203"/>
                </a:cubicBezTo>
              </a:path>
            </a:pathLst>
          </a:custGeom>
          <a:noFill/>
          <a:ln w="476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00200" y="4343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2706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C391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C391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build="allAtOnce"/>
      <p:bldP spid="7" grpId="0"/>
      <p:bldP spid="8" grpId="0" animBg="1"/>
      <p:bldP spid="9" grpId="0"/>
      <p:bldP spid="11" grpId="0" animBg="1"/>
      <p:bldP spid="14" grpId="0"/>
      <p:bldP spid="15" grpId="0" animBg="1"/>
      <p:bldP spid="4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22860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 </a:t>
            </a:r>
            <a:r>
              <a:rPr lang="en-US" sz="1600" b="1" dirty="0" err="1" smtClean="0"/>
              <a:t>Quicky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Allyl</a:t>
            </a:r>
            <a:r>
              <a:rPr lang="en-US" sz="1600" b="1" dirty="0" smtClean="0"/>
              <a:t> Chemistry review (continued)</a:t>
            </a:r>
            <a:endParaRPr lang="en-US" sz="1600" b="1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33399" y="1066800"/>
          <a:ext cx="5532751" cy="1371600"/>
        </p:xfrm>
        <a:graphic>
          <a:graphicData uri="http://schemas.openxmlformats.org/presentationml/2006/ole">
            <p:oleObj spid="_x0000_s8212" name="ChemSketch" r:id="rId4" imgW="3221736" imgH="798576" progId="ACD.ChemSketch.20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19800" y="0"/>
            <a:ext cx="3124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The hydrolysis reaction shown is: </a:t>
            </a:r>
            <a:endParaRPr lang="en-US" sz="2800" b="1" dirty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Radical based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err="1" smtClean="0"/>
              <a:t>Carbocation</a:t>
            </a:r>
            <a:r>
              <a:rPr lang="en-US" sz="2800" dirty="0" smtClean="0"/>
              <a:t> based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S</a:t>
            </a:r>
            <a:r>
              <a:rPr lang="en-US" sz="2800" baseline="-25000" dirty="0" smtClean="0"/>
              <a:t>N</a:t>
            </a:r>
            <a:r>
              <a:rPr lang="en-US" sz="2800" dirty="0"/>
              <a:t>1</a:t>
            </a: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Eat dirt Doc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2743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is(are) the </a:t>
            </a:r>
            <a:r>
              <a:rPr lang="en-US" sz="2800" b="1" dirty="0" err="1" smtClean="0"/>
              <a:t>carbocation</a:t>
            </a:r>
            <a:r>
              <a:rPr lang="en-US" sz="2800" b="1" dirty="0" smtClean="0"/>
              <a:t>(s) in the above reaction ?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472440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Which is kinetically favored and why?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371600" y="3200400"/>
            <a:ext cx="609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95800" y="3352800"/>
            <a:ext cx="609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2133600" y="3352800"/>
          <a:ext cx="1600200" cy="1400174"/>
        </p:xfrm>
        <a:graphic>
          <a:graphicData uri="http://schemas.openxmlformats.org/presentationml/2006/ole">
            <p:oleObj spid="_x0000_s8213" name="ChemSketch" r:id="rId5" imgW="850392" imgH="743712" progId="ACD.ChemSketch.20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5334000" y="3200400"/>
          <a:ext cx="1941512" cy="1557581"/>
        </p:xfrm>
        <a:graphic>
          <a:graphicData uri="http://schemas.openxmlformats.org/presentationml/2006/ole">
            <p:oleObj spid="_x0000_s8214" name="ChemSketch" r:id="rId6" imgW="987552" imgH="792480" progId="ACD.ChemSketch.20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143000" y="5105400"/>
            <a:ext cx="5105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A, since + charge is on 3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o</a:t>
            </a:r>
            <a:r>
              <a:rPr lang="en-US" sz="2800" b="1" dirty="0" smtClean="0">
                <a:solidFill>
                  <a:srgbClr val="FF0000"/>
                </a:solidFill>
              </a:rPr>
              <a:t> site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556260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Why is </a:t>
            </a:r>
            <a:r>
              <a:rPr lang="en-US" sz="2800" b="1" dirty="0" smtClean="0">
                <a:solidFill>
                  <a:srgbClr val="FF0000"/>
                </a:solidFill>
              </a:rPr>
              <a:t>B</a:t>
            </a:r>
            <a:r>
              <a:rPr lang="en-US" sz="2800" b="1" dirty="0" smtClean="0"/>
              <a:t> thermodynamically favored ?</a:t>
            </a:r>
            <a:endParaRPr 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04800" y="6096000"/>
            <a:ext cx="8534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More substituted around double bond (</a:t>
            </a:r>
            <a:r>
              <a:rPr lang="en-US" sz="2800" b="1" dirty="0" err="1" smtClean="0">
                <a:solidFill>
                  <a:srgbClr val="FF0000"/>
                </a:solidFill>
              </a:rPr>
              <a:t>Zaitsev’s</a:t>
            </a:r>
            <a:r>
              <a:rPr lang="en-US" sz="2800" b="1" dirty="0" smtClean="0">
                <a:solidFill>
                  <a:srgbClr val="FF0000"/>
                </a:solidFill>
              </a:rPr>
              <a:t> rule)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600" y="38100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Primary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239000" y="35814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Secondary</a:t>
            </a:r>
            <a:endParaRPr lang="en-US" sz="2400" b="1" dirty="0"/>
          </a:p>
        </p:txBody>
      </p:sp>
      <p:sp>
        <p:nvSpPr>
          <p:cNvPr id="19" name="Rectangle 18"/>
          <p:cNvSpPr/>
          <p:nvPr/>
        </p:nvSpPr>
        <p:spPr>
          <a:xfrm>
            <a:off x="1981200" y="3200400"/>
            <a:ext cx="1828800" cy="1600200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181600" y="3200400"/>
            <a:ext cx="2057400" cy="1600200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988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C391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C391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12" grpId="0" animBg="1"/>
      <p:bldP spid="13" grpId="0" animBg="1"/>
      <p:bldP spid="14" grpId="0"/>
      <p:bldP spid="15" grpId="0"/>
      <p:bldP spid="19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Allyl review (continued)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143000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Symmetric radical ?</a:t>
            </a:r>
            <a:endParaRPr lang="en-US" sz="3200" dirty="0"/>
          </a:p>
        </p:txBody>
      </p:sp>
      <p:sp>
        <p:nvSpPr>
          <p:cNvPr id="6" name="Oval 5"/>
          <p:cNvSpPr/>
          <p:nvPr/>
        </p:nvSpPr>
        <p:spPr>
          <a:xfrm>
            <a:off x="5686727" y="1712330"/>
            <a:ext cx="110354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162800" y="10668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yes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3955348" y="1523741"/>
            <a:ext cx="1220372" cy="609860"/>
          </a:xfrm>
          <a:custGeom>
            <a:avLst/>
            <a:gdLst>
              <a:gd name="connsiteX0" fmla="*/ 0 w 1393151"/>
              <a:gd name="connsiteY0" fmla="*/ 50552 h 870697"/>
              <a:gd name="connsiteX1" fmla="*/ 791570 w 1393151"/>
              <a:gd name="connsiteY1" fmla="*/ 77847 h 870697"/>
              <a:gd name="connsiteX2" fmla="*/ 1351128 w 1393151"/>
              <a:gd name="connsiteY2" fmla="*/ 787531 h 870697"/>
              <a:gd name="connsiteX3" fmla="*/ 1310185 w 1393151"/>
              <a:gd name="connsiteY3" fmla="*/ 828474 h 870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93151" h="870697">
                <a:moveTo>
                  <a:pt x="0" y="50552"/>
                </a:moveTo>
                <a:cubicBezTo>
                  <a:pt x="283191" y="2784"/>
                  <a:pt x="566382" y="-44983"/>
                  <a:pt x="791570" y="77847"/>
                </a:cubicBezTo>
                <a:cubicBezTo>
                  <a:pt x="1016758" y="200677"/>
                  <a:pt x="1264692" y="662427"/>
                  <a:pt x="1351128" y="787531"/>
                </a:cubicBezTo>
                <a:cubicBezTo>
                  <a:pt x="1437564" y="912635"/>
                  <a:pt x="1373874" y="870554"/>
                  <a:pt x="1310185" y="828474"/>
                </a:cubicBezTo>
              </a:path>
            </a:pathLst>
          </a:custGeom>
          <a:ln w="31750">
            <a:solidFill>
              <a:srgbClr val="FF0000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1000" y="2673113"/>
            <a:ext cx="2249776" cy="1393920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>
          <a:xfrm>
            <a:off x="5807317" y="3634027"/>
            <a:ext cx="110354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23566" y="2530781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Symmetric radical ?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6724788" y="3417840"/>
            <a:ext cx="1314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no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4435522" y="3780403"/>
            <a:ext cx="1064526" cy="286630"/>
          </a:xfrm>
          <a:custGeom>
            <a:avLst/>
            <a:gdLst>
              <a:gd name="connsiteX0" fmla="*/ 0 w 1064526"/>
              <a:gd name="connsiteY0" fmla="*/ 272982 h 286630"/>
              <a:gd name="connsiteX1" fmla="*/ 532263 w 1064526"/>
              <a:gd name="connsiteY1" fmla="*/ 27 h 286630"/>
              <a:gd name="connsiteX2" fmla="*/ 1064526 w 1064526"/>
              <a:gd name="connsiteY2" fmla="*/ 286630 h 286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4526" h="286630">
                <a:moveTo>
                  <a:pt x="0" y="272982"/>
                </a:moveTo>
                <a:cubicBezTo>
                  <a:pt x="177421" y="135367"/>
                  <a:pt x="354842" y="-2248"/>
                  <a:pt x="532263" y="27"/>
                </a:cubicBezTo>
                <a:cubicBezTo>
                  <a:pt x="709684" y="2302"/>
                  <a:pt x="887105" y="144466"/>
                  <a:pt x="1064526" y="286630"/>
                </a:cubicBezTo>
              </a:path>
            </a:pathLst>
          </a:custGeom>
          <a:noFill/>
          <a:ln w="412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52359" y="4787016"/>
            <a:ext cx="134124" cy="176799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609600" y="4986561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Symmetric radical ?</a:t>
            </a:r>
            <a:endParaRPr 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7086600" y="500850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yes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4544704" y="5036024"/>
            <a:ext cx="479781" cy="777922"/>
          </a:xfrm>
          <a:custGeom>
            <a:avLst/>
            <a:gdLst>
              <a:gd name="connsiteX0" fmla="*/ 423081 w 479781"/>
              <a:gd name="connsiteY0" fmla="*/ 0 h 777922"/>
              <a:gd name="connsiteX1" fmla="*/ 464024 w 479781"/>
              <a:gd name="connsiteY1" fmla="*/ 436728 h 777922"/>
              <a:gd name="connsiteX2" fmla="*/ 191069 w 479781"/>
              <a:gd name="connsiteY2" fmla="*/ 668740 h 777922"/>
              <a:gd name="connsiteX3" fmla="*/ 0 w 479781"/>
              <a:gd name="connsiteY3" fmla="*/ 777922 h 777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9781" h="777922">
                <a:moveTo>
                  <a:pt x="423081" y="0"/>
                </a:moveTo>
                <a:cubicBezTo>
                  <a:pt x="462887" y="162635"/>
                  <a:pt x="502693" y="325271"/>
                  <a:pt x="464024" y="436728"/>
                </a:cubicBezTo>
                <a:cubicBezTo>
                  <a:pt x="425355" y="548185"/>
                  <a:pt x="268406" y="611874"/>
                  <a:pt x="191069" y="668740"/>
                </a:cubicBezTo>
                <a:cubicBezTo>
                  <a:pt x="113732" y="725606"/>
                  <a:pt x="56866" y="751764"/>
                  <a:pt x="0" y="777922"/>
                </a:cubicBezTo>
              </a:path>
            </a:pathLst>
          </a:custGeom>
          <a:noFill/>
          <a:ln w="444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61272" y="1143000"/>
            <a:ext cx="2008905" cy="10602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80978" y="4875415"/>
            <a:ext cx="2114671" cy="1385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70683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/>
      <p:bldP spid="9" grpId="0" animBg="1"/>
      <p:bldP spid="11" grpId="0" animBg="1"/>
      <p:bldP spid="12" grpId="0"/>
      <p:bldP spid="13" grpId="0"/>
      <p:bldP spid="14" grpId="0" animBg="1"/>
      <p:bldP spid="17" grpId="0"/>
      <p:bldP spid="18" grpId="0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1" y="990600"/>
            <a:ext cx="3641738" cy="1371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8600" y="1524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Allyl review (continued)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081879" y="972303"/>
            <a:ext cx="2235505" cy="181619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781800" y="972303"/>
            <a:ext cx="2235505" cy="181619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306870" y="2971800"/>
            <a:ext cx="17855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primary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781800" y="2978624"/>
            <a:ext cx="18599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secondary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400800" y="1752600"/>
            <a:ext cx="22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+</a:t>
            </a:r>
            <a:endParaRPr lang="en-US" sz="36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05468" y="990600"/>
            <a:ext cx="1905075" cy="16002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58000" y="1162734"/>
            <a:ext cx="2010431" cy="126748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35816" y="3678327"/>
            <a:ext cx="63935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Which of the two products above is thermodynamically favored ?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6858000" y="3678327"/>
            <a:ext cx="2010431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Secondary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84319" y="4859170"/>
            <a:ext cx="3548215" cy="179244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35815" y="5152936"/>
            <a:ext cx="41485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Is a symmetric radical possible for this diene ?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7162800" y="4755545"/>
            <a:ext cx="1295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No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335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/>
      <p:bldP spid="12" grpId="0"/>
      <p:bldP spid="13" grpId="0" animBg="1"/>
      <p:bldP spid="15" grpId="0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wallpapercats.com/wp-content/uploads/2014/08/scared-cat-wallpapers_31090_1920x120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3816"/>
            <a:ext cx="9144000" cy="609418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gradFill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Don’t snooze yet ! There’s more !!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990600"/>
            <a:ext cx="3200400" cy="378565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47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Exciting times with </a:t>
            </a:r>
            <a:r>
              <a:rPr lang="en-US" sz="4800" b="1" dirty="0">
                <a:solidFill>
                  <a:srgbClr val="FF0000"/>
                </a:solidFill>
              </a:rPr>
              <a:t>A</a:t>
            </a:r>
            <a:r>
              <a:rPr lang="en-US" sz="4800" b="1" dirty="0" smtClean="0">
                <a:solidFill>
                  <a:srgbClr val="FF0000"/>
                </a:solidFill>
              </a:rPr>
              <a:t>romaticity ahead  !!</a:t>
            </a:r>
          </a:p>
          <a:p>
            <a:r>
              <a:rPr lang="en-US" sz="4800" b="1" dirty="0" smtClean="0">
                <a:solidFill>
                  <a:srgbClr val="FF0000"/>
                </a:solidFill>
              </a:rPr>
              <a:t>Read Ch. 15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066800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General class name for each kind of </a:t>
            </a:r>
            <a:r>
              <a:rPr lang="en-US" sz="2800" b="1" dirty="0" err="1" smtClean="0"/>
              <a:t>diene</a:t>
            </a:r>
            <a:r>
              <a:rPr lang="en-US" sz="2800" b="1" dirty="0" smtClean="0"/>
              <a:t> listed below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524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Diene &amp; Allylic Chemistry  Review</a:t>
            </a:r>
            <a:endParaRPr lang="en-US" sz="36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28600" y="1600200"/>
          <a:ext cx="2958546" cy="914400"/>
        </p:xfrm>
        <a:graphic>
          <a:graphicData uri="http://schemas.openxmlformats.org/presentationml/2006/ole">
            <p:oleObj spid="_x0000_s1101" name="ChemSketch" r:id="rId3" imgW="1417320" imgH="438912" progId="ACD.ChemSketch.20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276600" y="1600200"/>
          <a:ext cx="2784725" cy="817562"/>
        </p:xfrm>
        <a:graphic>
          <a:graphicData uri="http://schemas.openxmlformats.org/presentationml/2006/ole">
            <p:oleObj spid="_x0000_s1102" name="ChemSketch" r:id="rId4" imgW="1411224" imgH="414528" progId="ACD.ChemSketch.20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6477000" y="1828800"/>
          <a:ext cx="2258183" cy="685800"/>
        </p:xfrm>
        <a:graphic>
          <a:graphicData uri="http://schemas.openxmlformats.org/presentationml/2006/ole">
            <p:oleObj spid="_x0000_s1103" name="ChemSketch" r:id="rId5" imgW="1374648" imgH="417576" progId="ACD.ChemSketch.20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3400" y="2667000"/>
            <a:ext cx="2438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Isolated </a:t>
            </a:r>
            <a:r>
              <a:rPr lang="en-US" sz="2800" b="1" dirty="0" err="1" smtClean="0">
                <a:solidFill>
                  <a:srgbClr val="FF0000"/>
                </a:solidFill>
              </a:rPr>
              <a:t>diene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4200" y="2667000"/>
            <a:ext cx="2819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cumulated </a:t>
            </a:r>
            <a:r>
              <a:rPr lang="en-US" sz="2800" b="1" dirty="0" err="1" smtClean="0">
                <a:solidFill>
                  <a:srgbClr val="FF0000"/>
                </a:solidFill>
              </a:rPr>
              <a:t>diene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48400" y="2667000"/>
            <a:ext cx="2743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conjugated </a:t>
            </a:r>
            <a:r>
              <a:rPr lang="en-US" sz="2800" b="1" dirty="0" err="1" smtClean="0">
                <a:solidFill>
                  <a:srgbClr val="FF0000"/>
                </a:solidFill>
              </a:rPr>
              <a:t>diene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800" y="34290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Which structure above is actually wrong  as drawn ?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4114800"/>
            <a:ext cx="5715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cumulated </a:t>
            </a:r>
            <a:r>
              <a:rPr lang="en-US" sz="2800" b="1" dirty="0" err="1" smtClean="0">
                <a:solidFill>
                  <a:srgbClr val="FF0000"/>
                </a:solidFill>
              </a:rPr>
              <a:t>diene</a:t>
            </a:r>
            <a:r>
              <a:rPr lang="en-US" sz="2800" b="1" dirty="0" smtClean="0">
                <a:solidFill>
                  <a:srgbClr val="FF0000"/>
                </a:solidFill>
              </a:rPr>
              <a:t>..should look like…?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867400" y="4038600"/>
          <a:ext cx="2895600" cy="763735"/>
        </p:xfrm>
        <a:graphic>
          <a:graphicData uri="http://schemas.openxmlformats.org/presentationml/2006/ole">
            <p:oleObj spid="_x0000_s1104" name="ChemSketch" r:id="rId6" imgW="1673352" imgH="441960" progId="ACD.ChemSketch.20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2438400" y="4876800"/>
          <a:ext cx="4050412" cy="685800"/>
        </p:xfrm>
        <a:graphic>
          <a:graphicData uri="http://schemas.openxmlformats.org/presentationml/2006/ole">
            <p:oleObj spid="_x0000_s1105" name="ChemSketch" r:id="rId7" imgW="1996440" imgH="338328" progId="ACD.ChemSketch.20">
              <p:embed/>
            </p:oleObj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81000" y="49530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Name me:</a:t>
            </a:r>
            <a:endParaRPr 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85800" y="5791200"/>
            <a:ext cx="4038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2,4-pentadien-1-ol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  <p:bldP spid="10" grpId="0" animBg="1"/>
      <p:bldP spid="11" grpId="0" animBg="1"/>
      <p:bldP spid="12" grpId="0"/>
      <p:bldP spid="13" grpId="0" animBg="1"/>
      <p:bldP spid="17" grpId="0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449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Brief </a:t>
            </a:r>
            <a:r>
              <a:rPr lang="en-US" sz="2000" dirty="0" err="1" smtClean="0"/>
              <a:t>Diene</a:t>
            </a:r>
            <a:r>
              <a:rPr lang="en-US" sz="2000" dirty="0" smtClean="0"/>
              <a:t> Review (cont.)</a:t>
            </a:r>
            <a:endParaRPr lang="en-US" sz="2000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5715000" y="914400"/>
          <a:ext cx="2239167" cy="609600"/>
        </p:xfrm>
        <a:graphic>
          <a:graphicData uri="http://schemas.openxmlformats.org/presentationml/2006/ole">
            <p:oleObj spid="_x0000_s2127" name="ChemSketch" r:id="rId3" imgW="1194816" imgH="326136" progId="ACD.ChemSketch.20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381000" y="685800"/>
            <a:ext cx="2286000" cy="121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95600" y="1143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343400" y="1295400"/>
            <a:ext cx="1066800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1000" y="19050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An </a:t>
            </a:r>
            <a:r>
              <a:rPr lang="en-US" sz="2400" b="1" dirty="0" err="1" smtClean="0"/>
              <a:t>alkenyl</a:t>
            </a:r>
            <a:r>
              <a:rPr lang="en-US" sz="2400" b="1" dirty="0" smtClean="0"/>
              <a:t> halide</a:t>
            </a:r>
            <a:endParaRPr lang="en-US" sz="2400" b="1" dirty="0"/>
          </a:p>
        </p:txBody>
      </p:sp>
      <p:sp>
        <p:nvSpPr>
          <p:cNvPr id="11" name="Rectangle 10"/>
          <p:cNvSpPr/>
          <p:nvPr/>
        </p:nvSpPr>
        <p:spPr>
          <a:xfrm>
            <a:off x="3124200" y="990600"/>
            <a:ext cx="10668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191000" y="457200"/>
            <a:ext cx="1371600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343400" y="13716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Solvent?</a:t>
            </a:r>
            <a:endParaRPr lang="en-US" sz="2400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5257800" y="3505200"/>
          <a:ext cx="2238375" cy="533400"/>
        </p:xfrm>
        <a:graphic>
          <a:graphicData uri="http://schemas.openxmlformats.org/presentationml/2006/ole">
            <p:oleObj spid="_x0000_s2128" name="ChemSketch" r:id="rId4" imgW="1194816" imgH="326136" progId="ACD.ChemSketch.20">
              <p:embed/>
            </p:oleObj>
          </a:graphicData>
        </a:graphic>
      </p:graphicFrame>
      <p:sp>
        <p:nvSpPr>
          <p:cNvPr id="16" name="Rectangle 15"/>
          <p:cNvSpPr/>
          <p:nvPr/>
        </p:nvSpPr>
        <p:spPr>
          <a:xfrm>
            <a:off x="381000" y="3048000"/>
            <a:ext cx="2286000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04800" y="43434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An </a:t>
            </a:r>
            <a:r>
              <a:rPr lang="en-US" sz="2400" b="1" dirty="0" err="1" smtClean="0"/>
              <a:t>alkenyl</a:t>
            </a:r>
            <a:r>
              <a:rPr lang="en-US" sz="2400" b="1" dirty="0" smtClean="0"/>
              <a:t> alcohol</a:t>
            </a:r>
            <a:endParaRPr lang="en-US" sz="2400" b="1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352800" y="3886200"/>
            <a:ext cx="1600200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400800" y="16002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+ 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 +</a:t>
            </a:r>
            <a:r>
              <a:rPr lang="en-US" sz="2400" dirty="0" err="1" smtClean="0"/>
              <a:t>NaCl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7696200" y="36576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+ 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 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457200" y="2286000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Name of the reaction above ?</a:t>
            </a:r>
            <a:endParaRPr lang="en-US" sz="2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2971800" y="4343400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Name of the reaction above ?</a:t>
            </a:r>
            <a:endParaRPr lang="en-US" sz="2400" b="1" dirty="0"/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761999" y="914400"/>
          <a:ext cx="1670985" cy="914400"/>
        </p:xfrm>
        <a:graphic>
          <a:graphicData uri="http://schemas.openxmlformats.org/presentationml/2006/ole">
            <p:oleObj spid="_x0000_s2129" name="ChemSketch" r:id="rId5" imgW="1143000" imgH="624840" progId="ACD.ChemSketch.20">
              <p:embed/>
            </p:oleObj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3124200" y="1295400"/>
            <a:ext cx="9906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NaOH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343400" y="609600"/>
            <a:ext cx="114300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ethanol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48685" y="2248525"/>
            <a:ext cx="3886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Dehydrohalogenation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276600" y="3200400"/>
            <a:ext cx="15240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685800" y="3048000"/>
          <a:ext cx="1676400" cy="1101143"/>
        </p:xfrm>
        <a:graphic>
          <a:graphicData uri="http://schemas.openxmlformats.org/presentationml/2006/ole">
            <p:oleObj spid="_x0000_s2130" name="ChemSketch" r:id="rId6" imgW="1240536" imgH="813816" progId="ACD.ChemSketch.20">
              <p:embed/>
            </p:oleObj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3276600" y="3276600"/>
            <a:ext cx="16002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80% H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SO</a:t>
            </a:r>
            <a:r>
              <a:rPr lang="en-US" sz="2400" baseline="-25000" dirty="0" smtClean="0"/>
              <a:t>4</a:t>
            </a:r>
            <a:endParaRPr lang="en-US" sz="2400" baseline="-25000" dirty="0"/>
          </a:p>
        </p:txBody>
      </p:sp>
      <p:sp>
        <p:nvSpPr>
          <p:cNvPr id="37" name="TextBox 36"/>
          <p:cNvSpPr txBox="1"/>
          <p:nvPr/>
        </p:nvSpPr>
        <p:spPr>
          <a:xfrm>
            <a:off x="6858000" y="4419600"/>
            <a:ext cx="2286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Dehydration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04800" y="495300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other </a:t>
            </a:r>
            <a:r>
              <a:rPr lang="en-US" sz="2800" b="1" dirty="0" err="1" smtClean="0"/>
              <a:t>alkenyl</a:t>
            </a:r>
            <a:r>
              <a:rPr lang="en-US" sz="2800" b="1" dirty="0" smtClean="0"/>
              <a:t> alcohol could be used above ?</a:t>
            </a:r>
            <a:endParaRPr lang="en-US" sz="2800" b="1" dirty="0"/>
          </a:p>
        </p:txBody>
      </p:sp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3886200" y="5638800"/>
          <a:ext cx="3196367" cy="685800"/>
        </p:xfrm>
        <a:graphic>
          <a:graphicData uri="http://schemas.openxmlformats.org/presentationml/2006/ole">
            <p:oleObj spid="_x0000_s2131" name="ChemSketch" r:id="rId7" imgW="1679448" imgH="359664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0" grpId="0"/>
      <p:bldP spid="11" grpId="0" animBg="1"/>
      <p:bldP spid="13" grpId="0" animBg="1"/>
      <p:bldP spid="14" grpId="0"/>
      <p:bldP spid="16" grpId="0" animBg="1"/>
      <p:bldP spid="17" grpId="0"/>
      <p:bldP spid="20" grpId="0"/>
      <p:bldP spid="23" grpId="0"/>
      <p:bldP spid="24" grpId="0"/>
      <p:bldP spid="27" grpId="0"/>
      <p:bldP spid="30" grpId="0" animBg="1"/>
      <p:bldP spid="31" grpId="0" animBg="1"/>
      <p:bldP spid="32" grpId="0" animBg="1"/>
      <p:bldP spid="33" grpId="0" animBg="1"/>
      <p:bldP spid="36" grpId="0" animBg="1"/>
      <p:bldP spid="37" grpId="0" animBg="1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449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Brief </a:t>
            </a:r>
            <a:r>
              <a:rPr lang="en-US" sz="2000" dirty="0" err="1" smtClean="0"/>
              <a:t>Diene</a:t>
            </a:r>
            <a:r>
              <a:rPr lang="en-US" sz="2000" dirty="0" smtClean="0"/>
              <a:t> Review (cont.)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685800"/>
            <a:ext cx="579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Reactions of </a:t>
            </a:r>
            <a:r>
              <a:rPr lang="en-US" sz="2800" b="1" dirty="0" err="1" smtClean="0"/>
              <a:t>dienes</a:t>
            </a:r>
            <a:r>
              <a:rPr lang="en-US" sz="2800" b="1" dirty="0" smtClean="0"/>
              <a:t> are always….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791200" y="685800"/>
            <a:ext cx="1828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Additions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44780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Name the three </a:t>
            </a:r>
            <a:r>
              <a:rPr lang="en-US" sz="2800" b="1" smtClean="0"/>
              <a:t>major diene </a:t>
            </a:r>
            <a:r>
              <a:rPr lang="en-US" sz="2800" b="1" dirty="0" smtClean="0"/>
              <a:t>addition reactions 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1905000"/>
            <a:ext cx="23622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1)Addition of HX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19400" y="1905000"/>
            <a:ext cx="2286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2)Addition of X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57800" y="1905000"/>
            <a:ext cx="35052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3)Addition of </a:t>
            </a:r>
            <a:r>
              <a:rPr lang="en-US" sz="2400" b="1" dirty="0" err="1" smtClean="0">
                <a:solidFill>
                  <a:srgbClr val="FF0000"/>
                </a:solidFill>
              </a:rPr>
              <a:t>dienophiles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33400" y="4343400"/>
          <a:ext cx="2822206" cy="990600"/>
        </p:xfrm>
        <a:graphic>
          <a:graphicData uri="http://schemas.openxmlformats.org/presentationml/2006/ole">
            <p:oleObj spid="_x0000_s3105" name="ChemSketch" r:id="rId3" imgW="2456688" imgH="862584" progId="ACD.ChemSketch.20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81000" y="2514600"/>
            <a:ext cx="792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Addition of </a:t>
            </a:r>
            <a:r>
              <a:rPr lang="en-US" sz="2800" b="1" dirty="0" err="1" smtClean="0"/>
              <a:t>dienophiles</a:t>
            </a:r>
            <a:r>
              <a:rPr lang="en-US" sz="2800" b="1" dirty="0" smtClean="0"/>
              <a:t> go by at least 3 different names. What are they ?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04800" y="3429000"/>
            <a:ext cx="25146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1,3-cycloaddition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95600" y="3429000"/>
            <a:ext cx="2438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2+4 </a:t>
            </a:r>
            <a:r>
              <a:rPr lang="en-US" sz="2400" b="1" dirty="0" err="1" smtClean="0">
                <a:solidFill>
                  <a:srgbClr val="FF0000"/>
                </a:solidFill>
              </a:rPr>
              <a:t>cycloaddition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86400" y="3429000"/>
            <a:ext cx="28956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Diels-Alder reaction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657600" y="4876800"/>
            <a:ext cx="1219200" cy="0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181600" y="4114800"/>
            <a:ext cx="2590800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581400" y="4038600"/>
            <a:ext cx="1371600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505200" y="49530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 reaction condition</a:t>
            </a:r>
            <a:endParaRPr lang="en-US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657600" y="4038600"/>
            <a:ext cx="1143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heat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486400" y="4343400"/>
          <a:ext cx="2045541" cy="1201020"/>
        </p:xfrm>
        <a:graphic>
          <a:graphicData uri="http://schemas.openxmlformats.org/presentationml/2006/ole">
            <p:oleObj spid="_x0000_s3106" name="ChemSketch" r:id="rId4" imgW="938784" imgH="551688" progId="ACD.ChemSketch.20">
              <p:embed/>
            </p:oleObj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457200" y="609600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Who is the </a:t>
            </a:r>
            <a:r>
              <a:rPr lang="en-US" sz="2400" b="1" dirty="0" err="1" smtClean="0"/>
              <a:t>dienophile</a:t>
            </a:r>
            <a:r>
              <a:rPr lang="en-US" sz="2400" b="1" dirty="0" smtClean="0"/>
              <a:t> above ?</a:t>
            </a:r>
            <a:endParaRPr lang="en-US" sz="2400" b="1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1219200" y="5334000"/>
            <a:ext cx="1143000" cy="838200"/>
          </a:xfrm>
          <a:prstGeom prst="straightConnector1">
            <a:avLst/>
          </a:prstGeom>
          <a:ln w="603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 animBg="1"/>
      <p:bldP spid="7" grpId="0" animBg="1"/>
      <p:bldP spid="8" grpId="0" animBg="1"/>
      <p:bldP spid="10" grpId="0"/>
      <p:bldP spid="11" grpId="0" animBg="1"/>
      <p:bldP spid="12" grpId="0" animBg="1"/>
      <p:bldP spid="13" grpId="0" animBg="1"/>
      <p:bldP spid="16" grpId="0" animBg="1"/>
      <p:bldP spid="17" grpId="0" animBg="1"/>
      <p:bldP spid="18" grpId="0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449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Brief </a:t>
            </a:r>
            <a:r>
              <a:rPr lang="en-US" sz="2000" dirty="0" err="1" smtClean="0"/>
              <a:t>Diene</a:t>
            </a:r>
            <a:r>
              <a:rPr lang="en-US" sz="2000" dirty="0" smtClean="0"/>
              <a:t> Review (cont.)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990600"/>
            <a:ext cx="4826107" cy="123831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63003" y="958851"/>
            <a:ext cx="3025739" cy="13018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9600" y="2510965"/>
            <a:ext cx="4421316" cy="2133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58246" y="2721667"/>
            <a:ext cx="1835252" cy="208671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5435707" y="685800"/>
            <a:ext cx="3174893" cy="19050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70209" y="2721667"/>
            <a:ext cx="3665939" cy="221758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09600" y="4748220"/>
            <a:ext cx="4594789" cy="172878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204389" y="5181600"/>
            <a:ext cx="3482411" cy="1524000"/>
          </a:xfrm>
          <a:prstGeom prst="rect">
            <a:avLst/>
          </a:prstGeom>
          <a:noFill/>
          <a:ln w="6985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204389" y="5410395"/>
            <a:ext cx="3400441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No reaction. Diene is not conjugated diene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2390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52400"/>
            <a:ext cx="449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Brief </a:t>
            </a:r>
            <a:r>
              <a:rPr lang="en-US" sz="2000" dirty="0" err="1" smtClean="0"/>
              <a:t>Diene</a:t>
            </a:r>
            <a:r>
              <a:rPr lang="en-US" sz="2000" dirty="0" smtClean="0"/>
              <a:t> Review (cont.)</a:t>
            </a:r>
            <a:endParaRPr lang="en-US" sz="2000" dirty="0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64063381"/>
              </p:ext>
            </p:extLst>
          </p:nvPr>
        </p:nvGraphicFramePr>
        <p:xfrm>
          <a:off x="685800" y="339841"/>
          <a:ext cx="7010400" cy="1336559"/>
        </p:xfrm>
        <a:graphic>
          <a:graphicData uri="http://schemas.openxmlformats.org/presentationml/2006/ole">
            <p:oleObj spid="_x0000_s4176" name="ChemSketch" r:id="rId3" imgW="4687824" imgH="893064" progId="ACD.ChemSketch.20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2209800" y="1863841"/>
            <a:ext cx="2133600" cy="148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952999" y="1863841"/>
            <a:ext cx="2057401" cy="148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928288" y="1296070"/>
            <a:ext cx="220623" cy="598311"/>
          </a:xfrm>
          <a:custGeom>
            <a:avLst/>
            <a:gdLst>
              <a:gd name="connsiteX0" fmla="*/ 0 w 220623"/>
              <a:gd name="connsiteY0" fmla="*/ 0 h 598311"/>
              <a:gd name="connsiteX1" fmla="*/ 22578 w 220623"/>
              <a:gd name="connsiteY1" fmla="*/ 33866 h 598311"/>
              <a:gd name="connsiteX2" fmla="*/ 67733 w 220623"/>
              <a:gd name="connsiteY2" fmla="*/ 146755 h 598311"/>
              <a:gd name="connsiteX3" fmla="*/ 112889 w 220623"/>
              <a:gd name="connsiteY3" fmla="*/ 214488 h 598311"/>
              <a:gd name="connsiteX4" fmla="*/ 101600 w 220623"/>
              <a:gd name="connsiteY4" fmla="*/ 327377 h 598311"/>
              <a:gd name="connsiteX5" fmla="*/ 67733 w 220623"/>
              <a:gd name="connsiteY5" fmla="*/ 361244 h 598311"/>
              <a:gd name="connsiteX6" fmla="*/ 22578 w 220623"/>
              <a:gd name="connsiteY6" fmla="*/ 293511 h 598311"/>
              <a:gd name="connsiteX7" fmla="*/ 0 w 220623"/>
              <a:gd name="connsiteY7" fmla="*/ 259644 h 598311"/>
              <a:gd name="connsiteX8" fmla="*/ 11289 w 220623"/>
              <a:gd name="connsiteY8" fmla="*/ 225777 h 598311"/>
              <a:gd name="connsiteX9" fmla="*/ 79022 w 220623"/>
              <a:gd name="connsiteY9" fmla="*/ 270933 h 598311"/>
              <a:gd name="connsiteX10" fmla="*/ 112889 w 220623"/>
              <a:gd name="connsiteY10" fmla="*/ 282222 h 598311"/>
              <a:gd name="connsiteX11" fmla="*/ 169333 w 220623"/>
              <a:gd name="connsiteY11" fmla="*/ 383822 h 598311"/>
              <a:gd name="connsiteX12" fmla="*/ 191911 w 220623"/>
              <a:gd name="connsiteY12" fmla="*/ 417688 h 598311"/>
              <a:gd name="connsiteX13" fmla="*/ 169333 w 220623"/>
              <a:gd name="connsiteY13" fmla="*/ 598311 h 598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0623" h="598311">
                <a:moveTo>
                  <a:pt x="0" y="0"/>
                </a:moveTo>
                <a:cubicBezTo>
                  <a:pt x="7526" y="11289"/>
                  <a:pt x="17068" y="21468"/>
                  <a:pt x="22578" y="33866"/>
                </a:cubicBezTo>
                <a:cubicBezTo>
                  <a:pt x="59499" y="116938"/>
                  <a:pt x="28134" y="80757"/>
                  <a:pt x="67733" y="146755"/>
                </a:cubicBezTo>
                <a:cubicBezTo>
                  <a:pt x="81694" y="170023"/>
                  <a:pt x="112889" y="214488"/>
                  <a:pt x="112889" y="214488"/>
                </a:cubicBezTo>
                <a:cubicBezTo>
                  <a:pt x="109126" y="252118"/>
                  <a:pt x="112722" y="291232"/>
                  <a:pt x="101600" y="327377"/>
                </a:cubicBezTo>
                <a:cubicBezTo>
                  <a:pt x="96905" y="342636"/>
                  <a:pt x="82407" y="367533"/>
                  <a:pt x="67733" y="361244"/>
                </a:cubicBezTo>
                <a:cubicBezTo>
                  <a:pt x="42792" y="350555"/>
                  <a:pt x="37630" y="316089"/>
                  <a:pt x="22578" y="293511"/>
                </a:cubicBezTo>
                <a:lnTo>
                  <a:pt x="0" y="259644"/>
                </a:lnTo>
                <a:cubicBezTo>
                  <a:pt x="3763" y="248355"/>
                  <a:pt x="240" y="230196"/>
                  <a:pt x="11289" y="225777"/>
                </a:cubicBezTo>
                <a:cubicBezTo>
                  <a:pt x="58821" y="206764"/>
                  <a:pt x="57271" y="253532"/>
                  <a:pt x="79022" y="270933"/>
                </a:cubicBezTo>
                <a:cubicBezTo>
                  <a:pt x="88314" y="278367"/>
                  <a:pt x="101600" y="278459"/>
                  <a:pt x="112889" y="282222"/>
                </a:cubicBezTo>
                <a:cubicBezTo>
                  <a:pt x="132759" y="341829"/>
                  <a:pt x="117578" y="306190"/>
                  <a:pt x="169333" y="383822"/>
                </a:cubicBezTo>
                <a:lnTo>
                  <a:pt x="191911" y="417688"/>
                </a:lnTo>
                <a:cubicBezTo>
                  <a:pt x="180268" y="592332"/>
                  <a:pt x="220623" y="547021"/>
                  <a:pt x="169333" y="598311"/>
                </a:cubicBezTo>
              </a:path>
            </a:pathLst>
          </a:cu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434911" y="1333985"/>
            <a:ext cx="220623" cy="598311"/>
          </a:xfrm>
          <a:custGeom>
            <a:avLst/>
            <a:gdLst>
              <a:gd name="connsiteX0" fmla="*/ 0 w 220623"/>
              <a:gd name="connsiteY0" fmla="*/ 0 h 598311"/>
              <a:gd name="connsiteX1" fmla="*/ 22578 w 220623"/>
              <a:gd name="connsiteY1" fmla="*/ 33866 h 598311"/>
              <a:gd name="connsiteX2" fmla="*/ 67733 w 220623"/>
              <a:gd name="connsiteY2" fmla="*/ 146755 h 598311"/>
              <a:gd name="connsiteX3" fmla="*/ 112889 w 220623"/>
              <a:gd name="connsiteY3" fmla="*/ 214488 h 598311"/>
              <a:gd name="connsiteX4" fmla="*/ 101600 w 220623"/>
              <a:gd name="connsiteY4" fmla="*/ 327377 h 598311"/>
              <a:gd name="connsiteX5" fmla="*/ 67733 w 220623"/>
              <a:gd name="connsiteY5" fmla="*/ 361244 h 598311"/>
              <a:gd name="connsiteX6" fmla="*/ 22578 w 220623"/>
              <a:gd name="connsiteY6" fmla="*/ 293511 h 598311"/>
              <a:gd name="connsiteX7" fmla="*/ 0 w 220623"/>
              <a:gd name="connsiteY7" fmla="*/ 259644 h 598311"/>
              <a:gd name="connsiteX8" fmla="*/ 11289 w 220623"/>
              <a:gd name="connsiteY8" fmla="*/ 225777 h 598311"/>
              <a:gd name="connsiteX9" fmla="*/ 79022 w 220623"/>
              <a:gd name="connsiteY9" fmla="*/ 270933 h 598311"/>
              <a:gd name="connsiteX10" fmla="*/ 112889 w 220623"/>
              <a:gd name="connsiteY10" fmla="*/ 282222 h 598311"/>
              <a:gd name="connsiteX11" fmla="*/ 169333 w 220623"/>
              <a:gd name="connsiteY11" fmla="*/ 383822 h 598311"/>
              <a:gd name="connsiteX12" fmla="*/ 191911 w 220623"/>
              <a:gd name="connsiteY12" fmla="*/ 417688 h 598311"/>
              <a:gd name="connsiteX13" fmla="*/ 169333 w 220623"/>
              <a:gd name="connsiteY13" fmla="*/ 598311 h 598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0623" h="598311">
                <a:moveTo>
                  <a:pt x="0" y="0"/>
                </a:moveTo>
                <a:cubicBezTo>
                  <a:pt x="7526" y="11289"/>
                  <a:pt x="17068" y="21468"/>
                  <a:pt x="22578" y="33866"/>
                </a:cubicBezTo>
                <a:cubicBezTo>
                  <a:pt x="59499" y="116938"/>
                  <a:pt x="28134" y="80757"/>
                  <a:pt x="67733" y="146755"/>
                </a:cubicBezTo>
                <a:cubicBezTo>
                  <a:pt x="81694" y="170023"/>
                  <a:pt x="112889" y="214488"/>
                  <a:pt x="112889" y="214488"/>
                </a:cubicBezTo>
                <a:cubicBezTo>
                  <a:pt x="109126" y="252118"/>
                  <a:pt x="112722" y="291232"/>
                  <a:pt x="101600" y="327377"/>
                </a:cubicBezTo>
                <a:cubicBezTo>
                  <a:pt x="96905" y="342636"/>
                  <a:pt x="82407" y="367533"/>
                  <a:pt x="67733" y="361244"/>
                </a:cubicBezTo>
                <a:cubicBezTo>
                  <a:pt x="42792" y="350555"/>
                  <a:pt x="37630" y="316089"/>
                  <a:pt x="22578" y="293511"/>
                </a:cubicBezTo>
                <a:lnTo>
                  <a:pt x="0" y="259644"/>
                </a:lnTo>
                <a:cubicBezTo>
                  <a:pt x="3763" y="248355"/>
                  <a:pt x="240" y="230196"/>
                  <a:pt x="11289" y="225777"/>
                </a:cubicBezTo>
                <a:cubicBezTo>
                  <a:pt x="58821" y="206764"/>
                  <a:pt x="57271" y="253532"/>
                  <a:pt x="79022" y="270933"/>
                </a:cubicBezTo>
                <a:cubicBezTo>
                  <a:pt x="88314" y="278367"/>
                  <a:pt x="101600" y="278459"/>
                  <a:pt x="112889" y="282222"/>
                </a:cubicBezTo>
                <a:cubicBezTo>
                  <a:pt x="132759" y="341829"/>
                  <a:pt x="117578" y="306190"/>
                  <a:pt x="169333" y="383822"/>
                </a:cubicBezTo>
                <a:lnTo>
                  <a:pt x="191911" y="417688"/>
                </a:lnTo>
                <a:cubicBezTo>
                  <a:pt x="180268" y="592332"/>
                  <a:pt x="220623" y="547021"/>
                  <a:pt x="169333" y="598311"/>
                </a:cubicBezTo>
              </a:path>
            </a:pathLst>
          </a:cu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572000" y="28194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+</a:t>
            </a:r>
            <a:endParaRPr lang="en-US" sz="2000" b="1" dirty="0"/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62717281"/>
              </p:ext>
            </p:extLst>
          </p:nvPr>
        </p:nvGraphicFramePr>
        <p:xfrm>
          <a:off x="2278731" y="2027671"/>
          <a:ext cx="2064669" cy="1204977"/>
        </p:xfrm>
        <a:graphic>
          <a:graphicData uri="http://schemas.openxmlformats.org/presentationml/2006/ole">
            <p:oleObj spid="_x0000_s4177" name="ChemSketch" r:id="rId4" imgW="1395984" imgH="813816" progId="ACD.ChemSketch.20">
              <p:embed/>
            </p:oleObj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27556129"/>
              </p:ext>
            </p:extLst>
          </p:nvPr>
        </p:nvGraphicFramePr>
        <p:xfrm>
          <a:off x="4953000" y="2057400"/>
          <a:ext cx="1912038" cy="1295400"/>
        </p:xfrm>
        <a:graphic>
          <a:graphicData uri="http://schemas.openxmlformats.org/presentationml/2006/ole">
            <p:oleObj spid="_x0000_s4178" name="ChemSketch" r:id="rId5" imgW="1319784" imgH="893064" progId="ACD.ChemSketch.20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0" y="3352800"/>
            <a:ext cx="784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If the foregoing reaction is occurring with </a:t>
            </a:r>
            <a:r>
              <a:rPr lang="en-US" sz="2800" b="1" dirty="0" err="1" smtClean="0"/>
              <a:t>HCl</a:t>
            </a:r>
            <a:r>
              <a:rPr lang="en-US" sz="2800" b="1" dirty="0" smtClean="0"/>
              <a:t> as the source of H</a:t>
            </a:r>
            <a:r>
              <a:rPr lang="en-US" sz="2800" b="1" baseline="30000" dirty="0" smtClean="0"/>
              <a:t>+</a:t>
            </a:r>
            <a:endParaRPr lang="en-US" sz="2800" b="1" baseline="30000" dirty="0"/>
          </a:p>
        </p:txBody>
      </p:sp>
      <p:sp>
        <p:nvSpPr>
          <p:cNvPr id="15" name="TextBox 14"/>
          <p:cNvSpPr txBox="1"/>
          <p:nvPr/>
        </p:nvSpPr>
        <p:spPr>
          <a:xfrm>
            <a:off x="1981200" y="3733800"/>
            <a:ext cx="662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</a:t>
            </a:r>
            <a:r>
              <a:rPr lang="en-US" sz="2400" b="1" dirty="0" smtClean="0"/>
              <a:t>) </a:t>
            </a:r>
            <a:r>
              <a:rPr lang="en-US" sz="2800" b="1" dirty="0" smtClean="0">
                <a:solidFill>
                  <a:srgbClr val="FF0000"/>
                </a:solidFill>
              </a:rPr>
              <a:t>Draw the most kinetically likely product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6700" y="5421517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b="1" dirty="0" smtClean="0">
                <a:solidFill>
                  <a:srgbClr val="FF0000"/>
                </a:solidFill>
              </a:rPr>
              <a:t>) Draw the thermodynamically most  likely product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10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52840246"/>
              </p:ext>
            </p:extLst>
          </p:nvPr>
        </p:nvGraphicFramePr>
        <p:xfrm>
          <a:off x="2819400" y="4191000"/>
          <a:ext cx="2133600" cy="1355200"/>
        </p:xfrm>
        <a:graphic>
          <a:graphicData uri="http://schemas.openxmlformats.org/presentationml/2006/ole">
            <p:oleObj spid="_x0000_s4179" name="ChemSketch" r:id="rId6" imgW="1210056" imgH="768096" progId="ACD.ChemSketch.20">
              <p:embed/>
            </p:oleObj>
          </a:graphicData>
        </a:graphic>
      </p:graphicFrame>
      <p:graphicFrame>
        <p:nvGraphicFramePr>
          <p:cNvPr id="410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07912853"/>
              </p:ext>
            </p:extLst>
          </p:nvPr>
        </p:nvGraphicFramePr>
        <p:xfrm>
          <a:off x="7010401" y="4120758"/>
          <a:ext cx="2041478" cy="1584062"/>
        </p:xfrm>
        <a:graphic>
          <a:graphicData uri="http://schemas.openxmlformats.org/presentationml/2006/ole">
            <p:oleObj spid="_x0000_s4180" name="ChemSketch" r:id="rId7" imgW="1438656" imgH="1115568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869" y="23019"/>
            <a:ext cx="449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Brief </a:t>
            </a:r>
            <a:r>
              <a:rPr lang="en-US" sz="2000" dirty="0" err="1" smtClean="0"/>
              <a:t>Diene</a:t>
            </a:r>
            <a:r>
              <a:rPr lang="en-US" sz="2000" dirty="0" smtClean="0"/>
              <a:t> Review (cont.)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14248" y="323843"/>
            <a:ext cx="6019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Predict all 3 dibromide products of  reacting the diene shown here in Br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/dry CCl</a:t>
            </a:r>
            <a:r>
              <a:rPr lang="en-US" sz="2800" baseline="-25000" dirty="0" smtClean="0"/>
              <a:t>4</a:t>
            </a:r>
            <a:endParaRPr lang="en-US" sz="2800" baseline="-25000" dirty="0"/>
          </a:p>
        </p:txBody>
      </p:sp>
      <p:graphicFrame>
        <p:nvGraphicFramePr>
          <p:cNvPr id="512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78473167"/>
              </p:ext>
            </p:extLst>
          </p:nvPr>
        </p:nvGraphicFramePr>
        <p:xfrm>
          <a:off x="500849" y="2438400"/>
          <a:ext cx="2394751" cy="1566040"/>
        </p:xfrm>
        <a:graphic>
          <a:graphicData uri="http://schemas.openxmlformats.org/presentationml/2006/ole">
            <p:oleObj spid="_x0000_s5191" name="ChemSketch" r:id="rId3" imgW="1207008" imgH="789432" progId="ACD.ChemSketch.20">
              <p:embed/>
            </p:oleObj>
          </a:graphicData>
        </a:graphic>
      </p:graphicFrame>
      <p:graphicFrame>
        <p:nvGraphicFramePr>
          <p:cNvPr id="512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96073516"/>
              </p:ext>
            </p:extLst>
          </p:nvPr>
        </p:nvGraphicFramePr>
        <p:xfrm>
          <a:off x="6434048" y="2319150"/>
          <a:ext cx="2415455" cy="1770350"/>
        </p:xfrm>
        <a:graphic>
          <a:graphicData uri="http://schemas.openxmlformats.org/presentationml/2006/ole">
            <p:oleObj spid="_x0000_s5192" name="ChemSketch" r:id="rId4" imgW="1453896" imgH="1124712" progId="ACD.ChemSketch.20">
              <p:embed/>
            </p:oleObj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19800" y="262306"/>
            <a:ext cx="2915442" cy="185533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304800" y="2193056"/>
            <a:ext cx="2590800" cy="2150343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629167" y="2160132"/>
            <a:ext cx="2466833" cy="2183268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400800" y="2148551"/>
            <a:ext cx="2534442" cy="2194848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810000" y="2401585"/>
            <a:ext cx="2057399" cy="163177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355845" y="4364332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Primaries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6400800" y="4343399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Secondary </a:t>
            </a:r>
            <a:endParaRPr lang="en-US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500849" y="5081658"/>
            <a:ext cx="39187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Which one is </a:t>
            </a:r>
            <a:r>
              <a:rPr lang="en-US" sz="3200" b="1" dirty="0" smtClean="0">
                <a:solidFill>
                  <a:srgbClr val="FF0000"/>
                </a:solidFill>
              </a:rPr>
              <a:t>kinetically</a:t>
            </a:r>
            <a:r>
              <a:rPr lang="en-US" sz="3200" dirty="0" smtClean="0"/>
              <a:t> favored?</a:t>
            </a:r>
            <a:endParaRPr lang="en-US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4191000" y="5130162"/>
            <a:ext cx="50578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Which one is </a:t>
            </a:r>
            <a:r>
              <a:rPr lang="en-US" sz="3200" b="1" dirty="0" smtClean="0">
                <a:solidFill>
                  <a:srgbClr val="0070C0"/>
                </a:solidFill>
              </a:rPr>
              <a:t>thermodynamically</a:t>
            </a:r>
            <a:r>
              <a:rPr lang="en-US" sz="3200" dirty="0" smtClean="0"/>
              <a:t> favored?</a:t>
            </a:r>
            <a:endParaRPr lang="en-US" sz="32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1447800" y="3886200"/>
            <a:ext cx="0" cy="1782571"/>
          </a:xfrm>
          <a:prstGeom prst="straightConnector1">
            <a:avLst/>
          </a:prstGeom>
          <a:ln w="984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7162799" y="3627184"/>
            <a:ext cx="609601" cy="2164017"/>
          </a:xfrm>
          <a:prstGeom prst="straightConnector1">
            <a:avLst/>
          </a:prstGeom>
          <a:ln w="984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86200" y="521732"/>
            <a:ext cx="3776828" cy="19640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8600" y="152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Allyl review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685800"/>
            <a:ext cx="350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Where is/are the allylic site(s) here ?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867400" y="2485738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Allylic site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6629400" y="2286000"/>
            <a:ext cx="228600" cy="304800"/>
          </a:xfrm>
          <a:prstGeom prst="straightConnector1">
            <a:avLst/>
          </a:prstGeom>
          <a:ln w="666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693391" y="973820"/>
            <a:ext cx="228600" cy="304800"/>
          </a:xfrm>
          <a:prstGeom prst="straightConnector1">
            <a:avLst/>
          </a:prstGeom>
          <a:ln w="666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86200" y="1278620"/>
            <a:ext cx="228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What am  called ?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5693391" y="53714"/>
            <a:ext cx="2705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Vinyl site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0999" y="3070513"/>
            <a:ext cx="53123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Which site is the reactive site ?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5774614" y="3112726"/>
            <a:ext cx="24600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Allylic site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0999" y="3892599"/>
            <a:ext cx="8017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Radical allylic chemistry favors/prefers…..</a:t>
            </a:r>
            <a:endParaRPr lang="en-US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838200" y="4380084"/>
            <a:ext cx="518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Symmetric radicals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7054" y="4917762"/>
            <a:ext cx="8017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Carbocation allylic chemistry favors/prefers…..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838200" y="5502537"/>
            <a:ext cx="655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Higher degree </a:t>
            </a:r>
            <a:r>
              <a:rPr lang="en-US" sz="3200" b="1" dirty="0" err="1" smtClean="0">
                <a:solidFill>
                  <a:srgbClr val="FF0000"/>
                </a:solidFill>
              </a:rPr>
              <a:t>carbocations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4028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2" grpId="0"/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22860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 Allyl Chemistry review (continued)</a:t>
            </a:r>
            <a:endParaRPr lang="en-US" sz="1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09600"/>
            <a:ext cx="876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Both the </a:t>
            </a:r>
            <a:r>
              <a:rPr lang="en-US" sz="2800" b="1" dirty="0" err="1" smtClean="0"/>
              <a:t>allylic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carbocation</a:t>
            </a:r>
            <a:r>
              <a:rPr lang="en-US" sz="2800" b="1" dirty="0" smtClean="0"/>
              <a:t> and radical mechanism share what common electronic charge transfer behavior ?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371600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Both feature 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 electron shift towards </a:t>
            </a: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radical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 or </a:t>
            </a:r>
            <a:r>
              <a:rPr lang="en-US" sz="2800" b="1" dirty="0" err="1" smtClean="0">
                <a:solidFill>
                  <a:srgbClr val="C00000"/>
                </a:solidFill>
                <a:sym typeface="Symbol"/>
              </a:rPr>
              <a:t>carbocation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 site to produce alternative intermediates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457200" y="2514600"/>
          <a:ext cx="1306287" cy="1143000"/>
        </p:xfrm>
        <a:graphic>
          <a:graphicData uri="http://schemas.openxmlformats.org/presentationml/2006/ole">
            <p:oleObj spid="_x0000_s6174" name="ChemSketch" r:id="rId4" imgW="850392" imgH="743712" progId="ACD.ChemSketch.20">
              <p:embed/>
            </p:oleObj>
          </a:graphicData>
        </a:graphic>
      </p:graphicFrame>
      <p:sp>
        <p:nvSpPr>
          <p:cNvPr id="7" name="Freeform 6"/>
          <p:cNvSpPr/>
          <p:nvPr/>
        </p:nvSpPr>
        <p:spPr>
          <a:xfrm>
            <a:off x="1143000" y="2667000"/>
            <a:ext cx="511763" cy="622770"/>
          </a:xfrm>
          <a:custGeom>
            <a:avLst/>
            <a:gdLst>
              <a:gd name="connsiteX0" fmla="*/ 474133 w 511763"/>
              <a:gd name="connsiteY0" fmla="*/ 622770 h 622770"/>
              <a:gd name="connsiteX1" fmla="*/ 485422 w 511763"/>
              <a:gd name="connsiteY1" fmla="*/ 261526 h 622770"/>
              <a:gd name="connsiteX2" fmla="*/ 316088 w 511763"/>
              <a:gd name="connsiteY2" fmla="*/ 35748 h 622770"/>
              <a:gd name="connsiteX3" fmla="*/ 67733 w 511763"/>
              <a:gd name="connsiteY3" fmla="*/ 47037 h 622770"/>
              <a:gd name="connsiteX4" fmla="*/ 0 w 511763"/>
              <a:gd name="connsiteY4" fmla="*/ 238948 h 622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1763" h="622770">
                <a:moveTo>
                  <a:pt x="474133" y="622770"/>
                </a:moveTo>
                <a:cubicBezTo>
                  <a:pt x="492948" y="491066"/>
                  <a:pt x="511763" y="359363"/>
                  <a:pt x="485422" y="261526"/>
                </a:cubicBezTo>
                <a:cubicBezTo>
                  <a:pt x="459081" y="163689"/>
                  <a:pt x="385703" y="71496"/>
                  <a:pt x="316088" y="35748"/>
                </a:cubicBezTo>
                <a:cubicBezTo>
                  <a:pt x="246473" y="0"/>
                  <a:pt x="120414" y="13170"/>
                  <a:pt x="67733" y="47037"/>
                </a:cubicBezTo>
                <a:cubicBezTo>
                  <a:pt x="15052" y="80904"/>
                  <a:pt x="7526" y="159926"/>
                  <a:pt x="0" y="238948"/>
                </a:cubicBezTo>
              </a:path>
            </a:pathLst>
          </a:cu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2362200" y="2438400"/>
          <a:ext cx="1444529" cy="1158875"/>
        </p:xfrm>
        <a:graphic>
          <a:graphicData uri="http://schemas.openxmlformats.org/presentationml/2006/ole">
            <p:oleObj spid="_x0000_s6175" name="ChemSketch" r:id="rId5" imgW="987552" imgH="792480" progId="ACD.ChemSketch.20">
              <p:embed/>
            </p:oleObj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1828800" y="3048000"/>
            <a:ext cx="533400" cy="0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10"/>
          <p:cNvSpPr/>
          <p:nvPr/>
        </p:nvSpPr>
        <p:spPr>
          <a:xfrm>
            <a:off x="914400" y="3048000"/>
            <a:ext cx="643466" cy="530579"/>
          </a:xfrm>
          <a:custGeom>
            <a:avLst/>
            <a:gdLst>
              <a:gd name="connsiteX0" fmla="*/ 0 w 643466"/>
              <a:gd name="connsiteY0" fmla="*/ 0 h 530579"/>
              <a:gd name="connsiteX1" fmla="*/ 112889 w 643466"/>
              <a:gd name="connsiteY1" fmla="*/ 259645 h 530579"/>
              <a:gd name="connsiteX2" fmla="*/ 451555 w 643466"/>
              <a:gd name="connsiteY2" fmla="*/ 485423 h 530579"/>
              <a:gd name="connsiteX3" fmla="*/ 643466 w 643466"/>
              <a:gd name="connsiteY3" fmla="*/ 530578 h 530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3466" h="530579">
                <a:moveTo>
                  <a:pt x="0" y="0"/>
                </a:moveTo>
                <a:cubicBezTo>
                  <a:pt x="18815" y="89370"/>
                  <a:pt x="37630" y="178741"/>
                  <a:pt x="112889" y="259645"/>
                </a:cubicBezTo>
                <a:cubicBezTo>
                  <a:pt x="188148" y="340549"/>
                  <a:pt x="363126" y="440268"/>
                  <a:pt x="451555" y="485423"/>
                </a:cubicBezTo>
                <a:cubicBezTo>
                  <a:pt x="539985" y="530579"/>
                  <a:pt x="591725" y="530578"/>
                  <a:pt x="643466" y="530578"/>
                </a:cubicBezTo>
              </a:path>
            </a:pathLst>
          </a:custGeom>
          <a:ln w="412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4419600" y="2895600"/>
          <a:ext cx="2133601" cy="580063"/>
        </p:xfrm>
        <a:graphic>
          <a:graphicData uri="http://schemas.openxmlformats.org/presentationml/2006/ole">
            <p:oleObj spid="_x0000_s6176" name="ChemSketch" r:id="rId6" imgW="1179576" imgH="320040" progId="ACD.ChemSketch.20">
              <p:embed/>
            </p:oleObj>
          </a:graphicData>
        </a:graphic>
      </p:graphicFrame>
      <p:sp>
        <p:nvSpPr>
          <p:cNvPr id="16" name="Freeform 15"/>
          <p:cNvSpPr/>
          <p:nvPr/>
        </p:nvSpPr>
        <p:spPr>
          <a:xfrm>
            <a:off x="5181600" y="2667000"/>
            <a:ext cx="632178" cy="551274"/>
          </a:xfrm>
          <a:custGeom>
            <a:avLst/>
            <a:gdLst>
              <a:gd name="connsiteX0" fmla="*/ 0 w 632178"/>
              <a:gd name="connsiteY0" fmla="*/ 551274 h 551274"/>
              <a:gd name="connsiteX1" fmla="*/ 45155 w 632178"/>
              <a:gd name="connsiteY1" fmla="*/ 167451 h 551274"/>
              <a:gd name="connsiteX2" fmla="*/ 237066 w 632178"/>
              <a:gd name="connsiteY2" fmla="*/ 9407 h 551274"/>
              <a:gd name="connsiteX3" fmla="*/ 462844 w 632178"/>
              <a:gd name="connsiteY3" fmla="*/ 111007 h 551274"/>
              <a:gd name="connsiteX4" fmla="*/ 632178 w 632178"/>
              <a:gd name="connsiteY4" fmla="*/ 404518 h 551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2178" h="551274">
                <a:moveTo>
                  <a:pt x="0" y="551274"/>
                </a:moveTo>
                <a:cubicBezTo>
                  <a:pt x="2822" y="404518"/>
                  <a:pt x="5644" y="257762"/>
                  <a:pt x="45155" y="167451"/>
                </a:cubicBezTo>
                <a:cubicBezTo>
                  <a:pt x="84666" y="77140"/>
                  <a:pt x="167451" y="18814"/>
                  <a:pt x="237066" y="9407"/>
                </a:cubicBezTo>
                <a:cubicBezTo>
                  <a:pt x="306681" y="0"/>
                  <a:pt x="396992" y="45155"/>
                  <a:pt x="462844" y="111007"/>
                </a:cubicBezTo>
                <a:cubicBezTo>
                  <a:pt x="528696" y="176859"/>
                  <a:pt x="580437" y="290688"/>
                  <a:pt x="632178" y="404518"/>
                </a:cubicBezTo>
              </a:path>
            </a:pathLst>
          </a:cu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953000" y="2362200"/>
            <a:ext cx="1412052" cy="533400"/>
          </a:xfrm>
          <a:custGeom>
            <a:avLst/>
            <a:gdLst>
              <a:gd name="connsiteX0" fmla="*/ 1482608 w 1482608"/>
              <a:gd name="connsiteY0" fmla="*/ 445911 h 547511"/>
              <a:gd name="connsiteX1" fmla="*/ 1301985 w 1482608"/>
              <a:gd name="connsiteY1" fmla="*/ 186267 h 547511"/>
              <a:gd name="connsiteX2" fmla="*/ 793985 w 1482608"/>
              <a:gd name="connsiteY2" fmla="*/ 5644 h 547511"/>
              <a:gd name="connsiteX3" fmla="*/ 263408 w 1482608"/>
              <a:gd name="connsiteY3" fmla="*/ 152400 h 547511"/>
              <a:gd name="connsiteX4" fmla="*/ 37630 w 1482608"/>
              <a:gd name="connsiteY4" fmla="*/ 299156 h 547511"/>
              <a:gd name="connsiteX5" fmla="*/ 37630 w 1482608"/>
              <a:gd name="connsiteY5" fmla="*/ 547511 h 54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608" h="547511">
                <a:moveTo>
                  <a:pt x="1482608" y="445911"/>
                </a:moveTo>
                <a:cubicBezTo>
                  <a:pt x="1449682" y="352778"/>
                  <a:pt x="1416756" y="259645"/>
                  <a:pt x="1301985" y="186267"/>
                </a:cubicBezTo>
                <a:cubicBezTo>
                  <a:pt x="1187215" y="112889"/>
                  <a:pt x="967081" y="11288"/>
                  <a:pt x="793985" y="5644"/>
                </a:cubicBezTo>
                <a:cubicBezTo>
                  <a:pt x="620889" y="0"/>
                  <a:pt x="389467" y="103481"/>
                  <a:pt x="263408" y="152400"/>
                </a:cubicBezTo>
                <a:cubicBezTo>
                  <a:pt x="137349" y="201319"/>
                  <a:pt x="75260" y="233304"/>
                  <a:pt x="37630" y="299156"/>
                </a:cubicBezTo>
                <a:cubicBezTo>
                  <a:pt x="0" y="365008"/>
                  <a:pt x="18815" y="456259"/>
                  <a:pt x="37630" y="547511"/>
                </a:cubicBezTo>
              </a:path>
            </a:pathLst>
          </a:custGeom>
          <a:ln w="4762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7123646" y="2819400"/>
          <a:ext cx="2020354" cy="549275"/>
        </p:xfrm>
        <a:graphic>
          <a:graphicData uri="http://schemas.openxmlformats.org/presentationml/2006/ole">
            <p:oleObj spid="_x0000_s6177" name="ChemSketch" r:id="rId7" imgW="1179576" imgH="320040" progId="ACD.ChemSketch.20">
              <p:embed/>
            </p:oleObj>
          </a:graphicData>
        </a:graphic>
      </p:graphicFrame>
      <p:cxnSp>
        <p:nvCxnSpPr>
          <p:cNvPr id="20" name="Straight Arrow Connector 19"/>
          <p:cNvCxnSpPr/>
          <p:nvPr/>
        </p:nvCxnSpPr>
        <p:spPr>
          <a:xfrm>
            <a:off x="6477000" y="3124200"/>
            <a:ext cx="533400" cy="0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04800" y="3733800"/>
            <a:ext cx="3733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</a:rPr>
              <a:t>Carbocation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allylic</a:t>
            </a:r>
            <a:r>
              <a:rPr lang="en-US" sz="2800" b="1" dirty="0" smtClean="0">
                <a:solidFill>
                  <a:srgbClr val="C00000"/>
                </a:solidFill>
              </a:rPr>
              <a:t> shift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81600" y="3505200"/>
            <a:ext cx="2895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radical allylic shift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9322" y="4360039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two factors govern formation of the most stable radicals above ?</a:t>
            </a:r>
            <a:endParaRPr lang="en-US" sz="28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130722" y="4925953"/>
            <a:ext cx="46482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1) Seeks symmetric resonance</a:t>
            </a:r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2) Minimizes </a:t>
            </a:r>
            <a:r>
              <a:rPr lang="en-US" sz="2800" b="1" dirty="0" err="1" smtClean="0">
                <a:solidFill>
                  <a:srgbClr val="FF0000"/>
                </a:solidFill>
              </a:rPr>
              <a:t>steric</a:t>
            </a:r>
            <a:r>
              <a:rPr lang="en-US" sz="2800" b="1" dirty="0" smtClean="0">
                <a:solidFill>
                  <a:srgbClr val="FF0000"/>
                </a:solidFill>
              </a:rPr>
              <a:t> hindrance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5766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  <p:bldP spid="11" grpId="0" animBg="1"/>
      <p:bldP spid="16" grpId="0" animBg="1"/>
      <p:bldP spid="18" grpId="0" animBg="1"/>
      <p:bldP spid="21" grpId="0" animBg="1"/>
      <p:bldP spid="23" grpId="0" animBg="1"/>
      <p:bldP spid="26" grpId="0"/>
      <p:bldP spid="2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534</Words>
  <Application>Microsoft Office PowerPoint</Application>
  <PresentationFormat>On-screen Show (4:3)</PresentationFormat>
  <Paragraphs>115</Paragraphs>
  <Slides>14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ChemSketch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</cp:lastModifiedBy>
  <cp:revision>28</cp:revision>
  <dcterms:created xsi:type="dcterms:W3CDTF">2015-03-10T02:50:05Z</dcterms:created>
  <dcterms:modified xsi:type="dcterms:W3CDTF">2017-03-04T01:04:23Z</dcterms:modified>
</cp:coreProperties>
</file>