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1" autoAdjust="0"/>
  </p:normalViewPr>
  <p:slideViewPr>
    <p:cSldViewPr>
      <p:cViewPr varScale="1">
        <p:scale>
          <a:sx n="70" d="100"/>
          <a:sy n="70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E52CE-060F-4C0A-903B-29A00C36E357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CF588-46E8-4BE1-9A00-0504E81264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CF588-46E8-4BE1-9A00-0504E812645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74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CF588-46E8-4BE1-9A00-0504E812645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8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9883C-BC85-4B49-8A4F-97132D253BC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0953C-2854-463C-A3D8-A1F49D72F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12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m/url?sa=i&amp;rct=j&amp;q=&amp;esrc=s&amp;frm=1&amp;source=images&amp;cd=&amp;cad=rja&amp;uact=8&amp;ved=0CAcQjRw&amp;url=http://introvertspring.com/else-wants-hide-blanket-day/&amp;ei=76McVbzgDIf5yAT-m4DADA&amp;bvm=bv.89744112,d.aWw&amp;psig=AFQjCNF7ChSheVluZ01PVmfyUAXSEl7J9Q&amp;ust=142802661852173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3998"/>
            <a:ext cx="9132626" cy="630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" y="0"/>
            <a:ext cx="9132625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Aliphatic-Aromatic Reaction Chemistry Drill and Practice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1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Aromatic-aliphatic and synthesis drill and practice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Where is my most sensitive-to-reaction site ? (the chemical “G” spot)</a:t>
            </a:r>
            <a:endParaRPr lang="en-US" sz="2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429000" y="1295400"/>
          <a:ext cx="2700338" cy="1207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ChemSketch" r:id="rId3" imgW="1438560" imgH="642960" progId="ACD.ChemSketch.20">
                  <p:embed/>
                </p:oleObj>
              </mc:Choice>
              <mc:Fallback>
                <p:oleObj name="ChemSketch" r:id="rId3" imgW="1438560" imgH="6429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295400"/>
                        <a:ext cx="2700338" cy="1207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4876800" y="1524000"/>
            <a:ext cx="0" cy="762000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9600" y="2971800"/>
          <a:ext cx="5207000" cy="8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ChemSketch" r:id="rId5" imgW="4166640" imgH="649080" progId="ACD.ChemSketch.20">
                  <p:embed/>
                </p:oleObj>
              </mc:Choice>
              <mc:Fallback>
                <p:oleObj name="ChemSketch" r:id="rId5" imgW="4166640" imgH="64908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71800"/>
                        <a:ext cx="5207000" cy="8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4343400" y="2362200"/>
            <a:ext cx="1828800" cy="9906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267200" y="2438400"/>
            <a:ext cx="1752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KMnO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000" b="1" dirty="0" smtClean="0">
                <a:solidFill>
                  <a:srgbClr val="FF0000"/>
                </a:solidFill>
              </a:rPr>
              <a:t> or K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Cr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7 </a:t>
            </a:r>
            <a:r>
              <a:rPr lang="en-US" sz="2000" b="1" dirty="0" smtClean="0">
                <a:solidFill>
                  <a:srgbClr val="FF0000"/>
                </a:solidFill>
              </a:rPr>
              <a:t>or HNO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</a:rPr>
              <a:t> or HCrO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4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48100" y="3484721"/>
            <a:ext cx="52578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0070C0"/>
                </a:solidFill>
              </a:rPr>
              <a:t>Cuts chain to stub </a:t>
            </a:r>
            <a:r>
              <a:rPr lang="en-US" sz="2600" dirty="0" smtClean="0">
                <a:solidFill>
                  <a:srgbClr val="0070C0"/>
                </a:solidFill>
              </a:rPr>
              <a:t>=&gt; ‘v</a:t>
            </a:r>
            <a:r>
              <a:rPr lang="en-US" sz="2600" b="1" dirty="0" smtClean="0">
                <a:solidFill>
                  <a:srgbClr val="0070C0"/>
                </a:solidFill>
              </a:rPr>
              <a:t>asectomy</a:t>
            </a:r>
            <a:r>
              <a:rPr lang="en-US" sz="2800" b="1" dirty="0" smtClean="0"/>
              <a:t>’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4038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What </a:t>
            </a:r>
            <a:r>
              <a:rPr lang="en-US" sz="2800" dirty="0" smtClean="0"/>
              <a:t>are</a:t>
            </a:r>
            <a:r>
              <a:rPr lang="en-US" sz="2800" dirty="0" smtClean="0"/>
              <a:t> </a:t>
            </a:r>
            <a:r>
              <a:rPr lang="en-US" sz="2800" dirty="0" smtClean="0"/>
              <a:t>the Birch reduction reactants and product below?</a:t>
            </a:r>
            <a:endParaRPr lang="en-US" sz="2800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752600" y="4876800"/>
          <a:ext cx="353948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ChemSketch" r:id="rId7" imgW="2154960" imgH="649080" progId="ACD.ChemSketch.20">
                  <p:embed/>
                </p:oleObj>
              </mc:Choice>
              <mc:Fallback>
                <p:oleObj name="ChemSketch" r:id="rId7" imgW="2154960" imgH="64908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76800"/>
                        <a:ext cx="353948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3048000" y="4495800"/>
            <a:ext cx="1905000" cy="762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334000" y="4800600"/>
            <a:ext cx="1524000" cy="14478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124200" y="4495800"/>
            <a:ext cx="1905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Na/NH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 CH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OH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410200" y="4876800"/>
          <a:ext cx="1219200" cy="1208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ChemSketch" r:id="rId9" imgW="716400" imgH="710280" progId="ACD.ChemSketch.20">
                  <p:embed/>
                </p:oleObj>
              </mc:Choice>
              <mc:Fallback>
                <p:oleObj name="ChemSketch" r:id="rId9" imgW="716400" imgH="71028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876800"/>
                        <a:ext cx="1219200" cy="1208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086600" y="4724400"/>
            <a:ext cx="2057400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Destroys </a:t>
            </a:r>
            <a:r>
              <a:rPr lang="en-US" sz="2800" b="1" dirty="0" err="1" smtClean="0">
                <a:solidFill>
                  <a:srgbClr val="0070C0"/>
                </a:solidFill>
              </a:rPr>
              <a:t>aromaticity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=&gt;lobotomy</a:t>
            </a:r>
            <a:endParaRPr lang="en-US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477000" y="2362200"/>
          <a:ext cx="168789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ChemSketch" r:id="rId11" imgW="893160" imgH="484560" progId="ACD.ChemSketch.20">
                  <p:embed/>
                </p:oleObj>
              </mc:Choice>
              <mc:Fallback>
                <p:oleObj name="ChemSketch" r:id="rId11" imgW="893160" imgH="48456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362200"/>
                        <a:ext cx="168789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 animBg="1"/>
      <p:bldP spid="22" grpId="0" animBg="1"/>
      <p:bldP spid="23" grpId="0" animBg="1"/>
      <p:bldP spid="24" grpId="0"/>
      <p:bldP spid="27" grpId="0" animBg="1"/>
      <p:bldP spid="28" grpId="0" animBg="1"/>
      <p:bldP spid="29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Aromatic-aliphatic and synthesis drill and practice  (cont</a:t>
            </a:r>
            <a:r>
              <a:rPr lang="en-US" sz="1400" b="1" dirty="0" smtClean="0"/>
              <a:t>.)  </a:t>
            </a:r>
            <a:r>
              <a:rPr lang="en-US" b="1" dirty="0" smtClean="0">
                <a:solidFill>
                  <a:srgbClr val="FF0000"/>
                </a:solidFill>
              </a:rPr>
              <a:t>DOING THINGS RETRO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90600" y="609600"/>
          <a:ext cx="587238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ChemSketch" r:id="rId4" imgW="3740040" imgH="679680" progId="ACD.ChemSketch.20">
                  <p:embed/>
                </p:oleObj>
              </mc:Choice>
              <mc:Fallback>
                <p:oleObj name="ChemSketch" r:id="rId4" imgW="3740040" imgH="6796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9600"/>
                        <a:ext cx="587238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3810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0" y="3810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381000"/>
            <a:ext cx="1600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Fe or FeBr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/Br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304800"/>
            <a:ext cx="1447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Mg/ 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219200" y="1752600"/>
          <a:ext cx="5486400" cy="1597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ChemSketch" r:id="rId6" imgW="3883320" imgH="1130760" progId="ACD.ChemSketch.20">
                  <p:embed/>
                </p:oleObj>
              </mc:Choice>
              <mc:Fallback>
                <p:oleObj name="ChemSketch" r:id="rId6" imgW="3883320" imgH="11307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5486400" cy="15970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886200" y="18288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1371600"/>
            <a:ext cx="1600200" cy="1219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2438400" y="1524000"/>
          <a:ext cx="91144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ChemSketch" r:id="rId8" imgW="694800" imgH="469440" progId="ACD.ChemSketch.20">
                  <p:embed/>
                </p:oleObj>
              </mc:Choice>
              <mc:Fallback>
                <p:oleObj name="ChemSketch" r:id="rId8" imgW="694800" imgH="46944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524000"/>
                        <a:ext cx="91144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209800" y="2133600"/>
            <a:ext cx="1371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62400" y="1905000"/>
            <a:ext cx="152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295400" y="4648200"/>
          <a:ext cx="5486400" cy="1801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ChemSketch" r:id="rId10" imgW="3895200" imgH="1280160" progId="ACD.ChemSketch.20">
                  <p:embed/>
                </p:oleObj>
              </mc:Choice>
              <mc:Fallback>
                <p:oleObj name="ChemSketch" r:id="rId10" imgW="3895200" imgH="128016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648200"/>
                        <a:ext cx="5486400" cy="18019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1981200" y="34290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677503" y="33909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191000" y="50292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86000" y="50292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981200" y="3429000"/>
            <a:ext cx="1600200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80% H</a:t>
            </a:r>
            <a:r>
              <a:rPr lang="en-US" sz="25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500" b="1" dirty="0" smtClean="0">
                <a:solidFill>
                  <a:srgbClr val="FF0000"/>
                </a:solidFill>
              </a:rPr>
              <a:t>SO</a:t>
            </a:r>
            <a:r>
              <a:rPr lang="en-US" sz="25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500" b="1" dirty="0" smtClean="0">
                <a:solidFill>
                  <a:srgbClr val="FF0000"/>
                </a:solidFill>
              </a:rPr>
              <a:t>reflux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19500" y="362459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NBS/light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62200" y="5105400"/>
            <a:ext cx="1600200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80% H</a:t>
            </a:r>
            <a:r>
              <a:rPr lang="en-US" sz="25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500" b="1" dirty="0" smtClean="0">
                <a:solidFill>
                  <a:srgbClr val="FF0000"/>
                </a:solidFill>
              </a:rPr>
              <a:t>SO</a:t>
            </a:r>
            <a:r>
              <a:rPr lang="en-US" sz="25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500" b="1" dirty="0" smtClean="0">
                <a:solidFill>
                  <a:srgbClr val="FF0000"/>
                </a:solidFill>
              </a:rPr>
              <a:t>reflux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67200" y="5029200"/>
            <a:ext cx="1600200" cy="8617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CH</a:t>
            </a:r>
            <a:r>
              <a:rPr lang="en-US" sz="25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500" b="1" dirty="0" smtClean="0">
                <a:solidFill>
                  <a:srgbClr val="FF0000"/>
                </a:solidFill>
              </a:rPr>
              <a:t>N</a:t>
            </a:r>
            <a:r>
              <a:rPr lang="en-US" sz="25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500" b="1" dirty="0" smtClean="0">
                <a:solidFill>
                  <a:srgbClr val="FF0000"/>
                </a:solidFill>
              </a:rPr>
              <a:t>/Cu</a:t>
            </a:r>
          </a:p>
          <a:p>
            <a:r>
              <a:rPr lang="en-US" sz="2500" b="1" dirty="0" smtClean="0">
                <a:solidFill>
                  <a:srgbClr val="FF0000"/>
                </a:solidFill>
              </a:rPr>
              <a:t>light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39000" y="5410200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Deerene</a:t>
            </a:r>
            <a:r>
              <a:rPr lang="en-US" sz="3200" b="1" dirty="0" smtClean="0"/>
              <a:t>?</a:t>
            </a:r>
          </a:p>
          <a:p>
            <a:r>
              <a:rPr lang="en-US" sz="3200" b="1" dirty="0" smtClean="0">
                <a:sym typeface="Wingdings" pitchFamily="2" charset="2"/>
              </a:rPr>
              <a:t>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0273" y="3327668"/>
            <a:ext cx="6033037" cy="1568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4" grpId="0" animBg="1"/>
      <p:bldP spid="16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0958" y="-85608"/>
            <a:ext cx="85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Aromatic-aliphatic and synthesis drill and practice </a:t>
            </a:r>
            <a:r>
              <a:rPr lang="en-US" sz="1400" b="1" dirty="0">
                <a:solidFill>
                  <a:srgbClr val="FF0000"/>
                </a:solidFill>
              </a:rPr>
              <a:t>DOING THINGS </a:t>
            </a:r>
            <a:r>
              <a:rPr lang="en-US" sz="1400" b="1" dirty="0" smtClean="0">
                <a:solidFill>
                  <a:srgbClr val="FF0000"/>
                </a:solidFill>
              </a:rPr>
              <a:t>RETRO </a:t>
            </a:r>
            <a:r>
              <a:rPr lang="en-US" sz="1400" b="1" dirty="0" smtClean="0"/>
              <a:t> </a:t>
            </a:r>
            <a:r>
              <a:rPr lang="en-US" sz="1400" b="1" dirty="0" smtClean="0"/>
              <a:t>(cont.)</a:t>
            </a:r>
            <a:endParaRPr lang="en-US" sz="14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612471"/>
              </p:ext>
            </p:extLst>
          </p:nvPr>
        </p:nvGraphicFramePr>
        <p:xfrm>
          <a:off x="175146" y="395096"/>
          <a:ext cx="8610600" cy="1566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hemSketch" r:id="rId4" imgW="6093000" imgH="1185840" progId="ACD.ChemSketch.20">
                  <p:embed/>
                </p:oleObj>
              </mc:Choice>
              <mc:Fallback>
                <p:oleObj name="ChemSketch" r:id="rId4" imgW="6093000" imgH="11858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46" y="395096"/>
                        <a:ext cx="8610600" cy="1566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905000" y="381000"/>
            <a:ext cx="11430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3810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6800" y="381000"/>
            <a:ext cx="1219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81200" y="457200"/>
            <a:ext cx="1219200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Mg/ dry ether</a:t>
            </a:r>
            <a:endParaRPr lang="en-US" sz="2300" b="1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276600" y="381000"/>
          <a:ext cx="126729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ChemSketch" r:id="rId6" imgW="929520" imgH="530280" progId="ACD.ChemSketch.20">
                  <p:embed/>
                </p:oleObj>
              </mc:Choice>
              <mc:Fallback>
                <p:oleObj name="ChemSketch" r:id="rId6" imgW="929520" imgH="5302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1000"/>
                        <a:ext cx="1267292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14478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533400"/>
            <a:ext cx="129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6800" y="2133600"/>
          <a:ext cx="5711825" cy="1683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ChemSketch" r:id="rId8" imgW="4718160" imgH="1389960" progId="ACD.ChemSketch.20">
                  <p:embed/>
                </p:oleObj>
              </mc:Choice>
              <mc:Fallback>
                <p:oleObj name="ChemSketch" r:id="rId8" imgW="4718160" imgH="13899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5711825" cy="1683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524000" y="1828800"/>
            <a:ext cx="1828800" cy="11430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43400" y="2209800"/>
            <a:ext cx="1600200" cy="8382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43400" y="23622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/OH-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3657600"/>
            <a:ext cx="1981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r Zn-Hg/</a:t>
            </a:r>
            <a:r>
              <a:rPr lang="en-US" sz="2400" b="1" dirty="0" err="1" smtClean="0">
                <a:solidFill>
                  <a:srgbClr val="FF0000"/>
                </a:solidFill>
              </a:rPr>
              <a:t>HCl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heat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676400" y="1981200"/>
          <a:ext cx="7286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ChemSketch" r:id="rId10" imgW="728640" imgH="926640" progId="ACD.ChemSketch.20">
                  <p:embed/>
                </p:oleObj>
              </mc:Choice>
              <mc:Fallback>
                <p:oleObj name="ChemSketch" r:id="rId10" imgW="728640" imgH="92664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72866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438400" y="1981200"/>
            <a:ext cx="838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905000" y="3048000"/>
            <a:ext cx="2362200" cy="9906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248400" y="3886200"/>
            <a:ext cx="114300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3581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477000" y="403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</a:t>
            </a:r>
            <a:endParaRPr lang="en-US" sz="2400" b="1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990600" y="5181600"/>
          <a:ext cx="5791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ChemSketch" r:id="rId12" imgW="3048120" imgH="762120" progId="ACD.ChemSketch.20">
                  <p:embed/>
                </p:oleObj>
              </mc:Choice>
              <mc:Fallback>
                <p:oleObj name="ChemSketch" r:id="rId12" imgW="3048120" imgH="7621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81600"/>
                        <a:ext cx="57912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04800" y="4114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Wolff-</a:t>
            </a:r>
            <a:r>
              <a:rPr lang="en-US" sz="2400" b="1" dirty="0" err="1" smtClean="0">
                <a:solidFill>
                  <a:srgbClr val="FF0000"/>
                </a:solidFill>
              </a:rPr>
              <a:t>Kishner</a:t>
            </a:r>
            <a:r>
              <a:rPr lang="en-US" sz="2400" b="1" dirty="0" smtClean="0">
                <a:solidFill>
                  <a:srgbClr val="FF0000"/>
                </a:solidFill>
              </a:rPr>
              <a:t> reduction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91200" y="4495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Clemmensen</a:t>
            </a:r>
            <a:r>
              <a:rPr lang="en-US" sz="2400" b="1" dirty="0" smtClean="0">
                <a:solidFill>
                  <a:srgbClr val="FF0000"/>
                </a:solidFill>
              </a:rPr>
              <a:t> reduction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05000" y="4876800"/>
            <a:ext cx="1752600" cy="990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962400" y="4876800"/>
            <a:ext cx="1752600" cy="9906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981200" y="50292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NBS/light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38600" y="4953000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KOH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29400" y="5029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What’s my name?</a:t>
            </a:r>
            <a:endParaRPr lang="en-US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781800" y="55626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styrene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32" grpId="0"/>
      <p:bldP spid="34" grpId="0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5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Aromatic-aliphatic and synthesis drill and practice 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Industrial route to styrene ???</a:t>
            </a:r>
            <a:endParaRPr lang="en-US" sz="2400" b="1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24000" y="990600"/>
          <a:ext cx="3810000" cy="146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ChemSketch" r:id="rId3" imgW="2112120" imgH="813960" progId="ACD.ChemSketch.20">
                  <p:embed/>
                </p:oleObj>
              </mc:Choice>
              <mc:Fallback>
                <p:oleObj name="ChemSketch" r:id="rId3" imgW="2112120" imgH="8139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990600"/>
                        <a:ext cx="3810000" cy="1469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362200" y="914400"/>
            <a:ext cx="1752600" cy="6858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14600" y="914400"/>
            <a:ext cx="1600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ZnO</a:t>
            </a:r>
            <a:r>
              <a:rPr lang="en-US" sz="2400" b="1" dirty="0" smtClean="0">
                <a:solidFill>
                  <a:srgbClr val="FF0000"/>
                </a:solidFill>
              </a:rPr>
              <a:t>/60 </a:t>
            </a:r>
            <a:r>
              <a:rPr lang="en-US" sz="24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2400" b="1" dirty="0" err="1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209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Order the reactivity of Br below from highest to lowest reactivity</a:t>
            </a:r>
            <a:endParaRPr lang="en-US" sz="2800" b="1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209800" y="2743200"/>
          <a:ext cx="4589195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ChemSketch" r:id="rId5" imgW="3355920" imgH="1054440" progId="ACD.ChemSketch.20">
                  <p:embed/>
                </p:oleObj>
              </mc:Choice>
              <mc:Fallback>
                <p:oleObj name="ChemSketch" r:id="rId5" imgW="3355920" imgH="10544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43200"/>
                        <a:ext cx="4589195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0" y="26670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		B		C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41910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 &gt; C &gt;B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28600" y="4876800"/>
          <a:ext cx="6157653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ChemSketch" r:id="rId7" imgW="2648880" imgH="627840" progId="ACD.ChemSketch.20">
                  <p:embed/>
                </p:oleObj>
              </mc:Choice>
              <mc:Fallback>
                <p:oleObj name="ChemSketch" r:id="rId7" imgW="2648880" imgH="6278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6157653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629400" y="4876800"/>
          <a:ext cx="2134156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ChemSketch" r:id="rId9" imgW="1216080" imgH="868680" progId="ACD.ChemSketch.20">
                  <p:embed/>
                </p:oleObj>
              </mc:Choice>
              <mc:Fallback>
                <p:oleObj name="ChemSketch" r:id="rId9" imgW="1216080" imgH="86868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876800"/>
                        <a:ext cx="2134156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6553200" y="4648200"/>
            <a:ext cx="2133600" cy="19812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/>
      <p:bldP spid="10" grpId="0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ntrovertspring.com/wp-content/uploads/2014/08/Cat-Hiding-Under-Blank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52578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Berlin Sans FB Demi" pitchFamily="34" charset="0"/>
              </a:rPr>
              <a:t>Organic Chemistry makes me want to hide all day under </a:t>
            </a:r>
            <a:r>
              <a:rPr lang="en-US" sz="4000" b="1" smtClean="0">
                <a:latin typeface="Berlin Sans FB Demi" pitchFamily="34" charset="0"/>
              </a:rPr>
              <a:t>a blanket….</a:t>
            </a:r>
            <a:endParaRPr lang="en-US" sz="4000" b="1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193</Words>
  <Application>Microsoft Office PowerPoint</Application>
  <PresentationFormat>On-screen Show (4:3)</PresentationFormat>
  <Paragraphs>50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Berlin Sans FB Demi</vt:lpstr>
      <vt:lpstr>Calibri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22</cp:revision>
  <dcterms:created xsi:type="dcterms:W3CDTF">2015-04-02T00:19:18Z</dcterms:created>
  <dcterms:modified xsi:type="dcterms:W3CDTF">2017-03-27T18:16:20Z</dcterms:modified>
</cp:coreProperties>
</file>