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58" r:id="rId3"/>
    <p:sldId id="275" r:id="rId4"/>
    <p:sldId id="257" r:id="rId5"/>
    <p:sldId id="256" r:id="rId6"/>
    <p:sldId id="284" r:id="rId7"/>
    <p:sldId id="259" r:id="rId8"/>
    <p:sldId id="260" r:id="rId9"/>
    <p:sldId id="283" r:id="rId10"/>
    <p:sldId id="266" r:id="rId11"/>
    <p:sldId id="280" r:id="rId12"/>
    <p:sldId id="267" r:id="rId13"/>
    <p:sldId id="290" r:id="rId14"/>
    <p:sldId id="291" r:id="rId15"/>
    <p:sldId id="292" r:id="rId16"/>
    <p:sldId id="293" r:id="rId17"/>
    <p:sldId id="270" r:id="rId18"/>
    <p:sldId id="271" r:id="rId19"/>
    <p:sldId id="272" r:id="rId20"/>
    <p:sldId id="294" r:id="rId21"/>
    <p:sldId id="273" r:id="rId22"/>
    <p:sldId id="274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66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5714" autoAdjust="0"/>
  </p:normalViewPr>
  <p:slideViewPr>
    <p:cSldViewPr snapToGrid="0">
      <p:cViewPr varScale="1">
        <p:scale>
          <a:sx n="70" d="100"/>
          <a:sy n="70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7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7448-BD71-4018-99AD-2E21825143EA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0D66-FA21-464E-98CE-3F2A9B53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7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70D66-FA21-464E-98CE-3F2A9B53C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6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6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3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2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2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2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6F9B-4B04-498C-B9E7-06BAB35F352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uact=8&amp;ved=0CAcQjRw&amp;url=http://www.forevergeek.com/2013/09/breaking-bad-ology-course-final-x-lessons-taught-by-walter-white-and-friends/&amp;ei=Y1FGVZLzHoz_gwT5g4GYBg&amp;bvm=bv.92291466,d.cGU&amp;psig=AFQjCNFoYj5msL-5vkEi47DYFjOelpZvWw&amp;ust=143075809258224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/url?sa=i&amp;rct=j&amp;q=&amp;esrc=s&amp;frm=1&amp;source=images&amp;cd=&amp;cad=rja&amp;uact=8&amp;ved=0CAcQjRw&amp;url=http://pixshark.com/walter-white-cooking.htm&amp;ei=FWhGVYabDoqWNouQgLgH&amp;bvm=bv.92291466,d.cGU&amp;psig=AFQjCNF73sPj4O_KubsONweUmGiqYvSbtg&amp;ust=1430763872792061" TargetMode="External"/><Relationship Id="rId4" Type="http://schemas.openxmlformats.org/officeDocument/2006/relationships/hyperlink" Target="https://www.youtube.com/watch?v=icm2UscmEd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frm=1&amp;source=images&amp;cd=&amp;cad=rja&amp;uact=8&amp;ved=0CAcQjRw&amp;url=http://breakingbad.wikia.com/wiki/Dead_Freight&amp;ei=PmNGVb2PJYO_ggTb-4LAAQ&amp;bvm=bv.92291466,d.cGU&amp;psig=AFQjCNEUDa3GUVNWWPAqMWv_KD9BOd2ReQ&amp;ust=143076265471306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6.jpeg"/><Relationship Id="rId4" Type="http://schemas.openxmlformats.org/officeDocument/2006/relationships/hyperlink" Target="http://www.google.com/url?sa=i&amp;rct=j&amp;q=&amp;esrc=s&amp;frm=1&amp;source=images&amp;cd=&amp;cad=rja&amp;uact=8&amp;ved=0CAcQjRw&amp;url=http://www.breakingbad-locations.com/locations/southwest-aniline/&amp;ei=fmNGVaCdB4HQgwS9k4OgBQ&amp;bvm=bv.92291466,d.cGU&amp;psig=AFQjCNEUDa3GUVNWWPAqMWv_KD9BOd2ReQ&amp;ust=143076265471306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esrc=s&amp;frm=1&amp;source=images&amp;cd=&amp;cad=rja&amp;uact=8&amp;ved=0CAcQjRw&amp;url=http://www.google.com/url?sa=i&amp;rct=j&amp;q=&amp;esrc=s&amp;frm=1&amp;source=images&amp;cd=&amp;cad=rja&amp;uact=8&amp;ved=&amp;url=http://www.umsl.edu/~orglab/documents/distillation/dist.htm&amp;ei=1TNEVYq3LI-4ogTHuYHQBA&amp;bvm=bv.92291466,d.cGU&amp;psig=AFQjCNEu4JIZ7lPsCG4RpE7qaE4hQJe-ZA&amp;ust=1430619478132971&amp;ei=ADREVdDuEMHvsAWX8oDwBw&amp;bvm=bv.92291466,d.cGU&amp;psig=AFQjCNEu4JIZ7lPsCG4RpE7qaE4hQJe-ZA&amp;ust=143061947813297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www.sci-support.com/items/Thermolyne-Cimarec-2-Hot-Plate-Stirrer-1069.htm&amp;ei=aDZEVb5tgtmwBZjagfAO&amp;bvm=bv.92291466,d.cGU&amp;psig=AFQjCNHiOSdWlF6wNqBHtZ99xmhrBut5ig&amp;ust=1430620112688258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google.com/url?sa=i&amp;rct=j&amp;q=&amp;esrc=s&amp;frm=1&amp;source=images&amp;cd=&amp;cad=rja&amp;uact=8&amp;ved=0CAcQjRw&amp;url=http://health.state.tn.us/environmental/ammonia.shtml&amp;ei=UTREVfbHLMvJsAXZjYCQDg&amp;psig=AFQjCNGp-Xos3FIQp-55EotBgo40jATIbQ&amp;ust=14306195962063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url?sa=i&amp;rct=j&amp;q=&amp;esrc=s&amp;frm=1&amp;source=images&amp;cd=&amp;cad=rja&amp;uact=8&amp;ved=0CAcQjRw&amp;url=http://www.fanpop.com/clubs/cats/images/625629/title/cute-cat-photo&amp;ei=dxtEVcr_HsyzggS7jYCAAw&amp;bvm=bv.92291466,d.eXY&amp;psig=AFQjCNHtVGJBgtvWFpEE3t35HEddx7AdOA&amp;ust=143061320547155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hyperlink" Target="http://www.google.com/url?sa=i&amp;rct=j&amp;q=&amp;esrc=s&amp;frm=1&amp;source=images&amp;cd=&amp;cad=rja&amp;uact=8&amp;ved=0CAcQjRw&amp;url=http://www.amazon.com/Sculpture-PEEING-Statue-figurine-decor/dp/B000W4TLQS&amp;ei=Yh1EVYbGJIqnNrPEgYgI&amp;bvm=bv.92291466,d.eXY&amp;psig=AFQjCNGy17K3VXDWNPpR-MdKC2KNwnkGbg&amp;ust=1430613669913932" TargetMode="Externa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google.com/url?sa=i&amp;rct=j&amp;q=&amp;esrc=s&amp;frm=1&amp;source=images&amp;cd=&amp;cad=rja&amp;uact=8&amp;ved=0CAcQjRw&amp;url=https://www.pinterest.com/mikeman893/superheroes-rock/&amp;ei=YBpEVZjlE838ggSS8YCgBQ&amp;bvm=bv.92291466,d.eXY&amp;psig=AFQjCNHmeU3PBWgj6MAnGO_5sFQnZfb4SA&amp;ust=143061285379540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hyperlink" Target="http://www.fanboysanonymous.com/2014/08/why-spider-man-reboot-has-failed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hyperlink" Target="http://www.google.com/url?sa=i&amp;rct=j&amp;q=&amp;esrc=s&amp;frm=1&amp;source=images&amp;cd=&amp;cad=rja&amp;uact=8&amp;ved=0CAcQjRw&amp;url=http://giphy.com/gifs/cat-party-hard-rainbow-shit-ZIcOEgfPoRoe4&amp;ei=BJFBVdbZKNLlsAT_l4DYDA&amp;bvm=bv.92189499,d.eXY&amp;psig=AFQjCNEEu9zTntJaCvPxW4hQ9kGQqlOzWA&amp;ust=143044666074120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ved=0CAcQjRw&amp;url=http://www.google.com/url?sa=i&amp;rct=j&amp;q=&amp;esrc=s&amp;frm=1&amp;source=images&amp;cd=&amp;cad=rja&amp;uact=8&amp;ved=&amp;url=http://www.nydailynews.com/entertainment/tv-movies/breaking-bad-blue-meth-turns-new-mexico-article-1.1578986&amp;ei=A05EVdGtEJbaoATejYCIDQ&amp;bvm=bv.92291466,d.cGU&amp;psig=AFQjCNFVQVicwsGMmsZlBtfOMbujpx5Ngw&amp;ust=1430626179776825&amp;ei=I05EVZ76NIHxggSJh4HgDA&amp;bvm=bv.92291466,d.cGU&amp;psig=AFQjCNFVQVicwsGMmsZlBtfOMbujpx5Ngw&amp;ust=143062617977682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frm=1&amp;source=images&amp;cd=&amp;cad=rja&amp;uact=8&amp;ved=0CAcQjRw&amp;url=http://www.vice.com/read/a-comprehensive-guide-to-cooking-meth-on-breaking-bad&amp;ei=iE5EVdK5NsGWNqqYgKAB&amp;bvm=bv.92291466,d.cGU&amp;psig=AFQjCNFVQVicwsGMmsZlBtfOMbujpx5Ngw&amp;ust=143062617977682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frm=1&amp;source=images&amp;cd=&amp;cad=rja&amp;uact=8&amp;ved=0CAcQjRw&amp;url=http://www.amctv.com/shows/breaking-bad/cast/hank-schrader&amp;ei=dmJGVe63J8mjgwTU0oG4CA&amp;bvm=bv.92291466,d.cGU&amp;psig=AFQjCNGhi4Twh3IhkWe1GSqrlZuBsS1CkA&amp;ust=1430762467365239" TargetMode="Externa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6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17.wmf"/><Relationship Id="rId10" Type="http://schemas.openxmlformats.org/officeDocument/2006/relationships/image" Target="../media/image11.wmf"/><Relationship Id="rId19" Type="http://schemas.openxmlformats.org/officeDocument/2006/relationships/image" Target="../media/image15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wmf"/><Relationship Id="rId22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49"/>
            <a:ext cx="12191999" cy="5411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happens in Organic Chemistry, stays in Organic Chemistry, right ???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197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331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Route 3 to </a:t>
            </a:r>
            <a:r>
              <a:rPr lang="en-US" sz="3600" b="1" dirty="0" smtClean="0">
                <a:solidFill>
                  <a:srgbClr val="0070C0"/>
                </a:solidFill>
              </a:rPr>
              <a:t>Crystal Meth</a:t>
            </a:r>
            <a:r>
              <a:rPr lang="en-US" sz="3600" b="1" dirty="0" smtClean="0"/>
              <a:t>:</a:t>
            </a:r>
          </a:p>
          <a:p>
            <a:r>
              <a:rPr lang="en-US" sz="3600" b="1" dirty="0" smtClean="0"/>
              <a:t>Biker’s Meth synthesis  (Walter White’s synthetic route)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71160" y="2606040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Stealing P2P</a:t>
            </a:r>
            <a:endParaRPr lang="en-US" dirty="0"/>
          </a:p>
        </p:txBody>
      </p:sp>
      <p:pic>
        <p:nvPicPr>
          <p:cNvPr id="23566" name="Picture 14" descr="http://www.forevergeek.com/wp-content/media/2013/09/breaking-bad-coffee.jpg?f9a4b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" y="1775142"/>
            <a:ext cx="5943600" cy="369601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362200" y="1203960"/>
            <a:ext cx="537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https://www.youtube.com/watch?v=icm2UscmEdU</a:t>
            </a:r>
            <a:endParaRPr lang="en-US" dirty="0"/>
          </a:p>
        </p:txBody>
      </p:sp>
      <p:pic>
        <p:nvPicPr>
          <p:cNvPr id="23572" name="Picture 20" descr="http://www.standbyformindcontrol.com/wp-content/uploads/2013/07/11-breaking-bad-4-days-out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4895" y="1760220"/>
            <a:ext cx="56292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72135" y="975360"/>
          <a:ext cx="6720004" cy="138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1" name="ChemSketch" r:id="rId3" imgW="2938320" imgH="606600" progId="ACD.ChemSketch.20">
                  <p:embed/>
                </p:oleObj>
              </mc:Choice>
              <mc:Fallback>
                <p:oleObj name="ChemSketch" r:id="rId3" imgW="2938320" imgH="60660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" y="975360"/>
                        <a:ext cx="6720004" cy="138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9640" y="0"/>
            <a:ext cx="1126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“Biker’s meth”  two-step route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7452360" y="944880"/>
            <a:ext cx="4175760" cy="2392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7592694" y="1356488"/>
          <a:ext cx="3960451" cy="135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2" name="ChemSketch" r:id="rId5" imgW="1974960" imgH="676800" progId="ACD.ChemSketch.20">
                  <p:embed/>
                </p:oleObj>
              </mc:Choice>
              <mc:Fallback>
                <p:oleObj name="ChemSketch" r:id="rId5" imgW="1974960" imgH="67680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694" y="1356488"/>
                        <a:ext cx="3960451" cy="1356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33360" y="271272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Immine</a:t>
            </a:r>
            <a:r>
              <a:rPr lang="en-US" sz="3600" dirty="0" smtClean="0">
                <a:solidFill>
                  <a:srgbClr val="FF0000"/>
                </a:solidFill>
              </a:rPr>
              <a:t> again….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354623" y="3382645"/>
          <a:ext cx="471426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3" name="ChemSketch" r:id="rId7" imgW="2060280" imgH="640080" progId="ACD.ChemSketch.20">
                  <p:embed/>
                </p:oleObj>
              </mc:Choice>
              <mc:Fallback>
                <p:oleObj name="ChemSketch" r:id="rId7" imgW="2060280" imgH="64008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23" y="3382645"/>
                        <a:ext cx="471426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699760" y="3398520"/>
            <a:ext cx="3413760" cy="1844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6038533" y="3701732"/>
          <a:ext cx="2832591" cy="135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ChemSketch" r:id="rId9" imgW="1271160" imgH="609480" progId="ACD.ChemSketch.20">
                  <p:embed/>
                </p:oleObj>
              </mc:Choice>
              <mc:Fallback>
                <p:oleObj name="ChemSketch" r:id="rId9" imgW="1271160" imgH="609480" progId="ACD.ChemSketch.2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533" y="3701732"/>
                        <a:ext cx="2832591" cy="1357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2040573" y="5018195"/>
          <a:ext cx="4771707" cy="183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5" name="ChemSketch" r:id="rId11" imgW="2441520" imgH="941760" progId="ACD.ChemSketch.20">
                  <p:embed/>
                </p:oleObj>
              </mc:Choice>
              <mc:Fallback>
                <p:oleObj name="ChemSketch" r:id="rId11" imgW="2441520" imgH="941760" progId="ACD.ChemSketch.2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573" y="5018195"/>
                        <a:ext cx="4771707" cy="1839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934200" y="5780782"/>
            <a:ext cx="5257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Breaking Bad </a:t>
            </a:r>
            <a:r>
              <a:rPr lang="en-US" sz="3200" b="1" dirty="0" smtClean="0">
                <a:solidFill>
                  <a:srgbClr val="FF0000"/>
                </a:solidFill>
              </a:rPr>
              <a:t>uses </a:t>
            </a:r>
            <a:r>
              <a:rPr lang="en-US" sz="3200" b="1" dirty="0" err="1" smtClean="0">
                <a:solidFill>
                  <a:srgbClr val="FF0000"/>
                </a:solidFill>
              </a:rPr>
              <a:t>Rh</a:t>
            </a:r>
            <a:r>
              <a:rPr lang="en-US" sz="3200" b="1" dirty="0" smtClean="0">
                <a:solidFill>
                  <a:srgbClr val="FF0000"/>
                </a:solidFill>
              </a:rPr>
              <a:t> reduction (expensive)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1680" y="2087880"/>
            <a:ext cx="94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P2P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3280" y="640080"/>
            <a:ext cx="19507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Step 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5680" y="2575560"/>
            <a:ext cx="19507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Step 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3560" y="3489960"/>
            <a:ext cx="275844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</a:t>
            </a:r>
            <a:r>
              <a:rPr lang="en-US" sz="4000" dirty="0" smtClean="0"/>
              <a:t> stuff…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Crystal meth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 animBg="1"/>
      <p:bldP spid="20" grpId="0" animBg="1"/>
      <p:bldP spid="14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737360" y="2241936"/>
          <a:ext cx="2926080" cy="1884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ChemSketch" r:id="rId4" imgW="941760" imgH="606600" progId="ACD.ChemSketch.20">
                  <p:embed/>
                </p:oleObj>
              </mc:Choice>
              <mc:Fallback>
                <p:oleObj name="ChemSketch" r:id="rId4" imgW="941760" imgH="60660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360" y="2241936"/>
                        <a:ext cx="2926080" cy="1884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027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key is `</a:t>
            </a:r>
            <a:r>
              <a:rPr lang="en-US" sz="3600" b="1" dirty="0" smtClean="0">
                <a:solidFill>
                  <a:srgbClr val="FF0000"/>
                </a:solidFill>
              </a:rPr>
              <a:t>P2P’ (phenyl-2-propanone</a:t>
            </a:r>
            <a:r>
              <a:rPr lang="en-US" sz="3600" dirty="0" smtClean="0"/>
              <a:t>) which is high on the DEA controlled substance list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35000"/>
            <a:ext cx="6461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Routes to </a:t>
            </a:r>
            <a:r>
              <a:rPr lang="en-US" sz="3600" b="1" dirty="0" smtClean="0">
                <a:solidFill>
                  <a:srgbClr val="0070C0"/>
                </a:solidFill>
              </a:rPr>
              <a:t>P2P</a:t>
            </a:r>
            <a:r>
              <a:rPr lang="en-US" sz="3600" b="1" dirty="0" smtClean="0"/>
              <a:t> you can do with what you know…</a:t>
            </a:r>
          </a:p>
          <a:p>
            <a:r>
              <a:rPr lang="en-US" sz="3600" b="1" dirty="0" smtClean="0"/>
              <a:t> ( The Final Exercise…)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pic>
        <p:nvPicPr>
          <p:cNvPr id="24579" name="Picture 3" descr="C:\Users\fong\Pictures\Breaking-Bad-5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7949" y="2219324"/>
            <a:ext cx="5734051" cy="40138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92240" y="6227058"/>
            <a:ext cx="5699760" cy="6309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You’re going down, Doc…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36320"/>
            <a:ext cx="1213104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An(ethically iffy) exercise on how to make </a:t>
            </a:r>
            <a:r>
              <a:rPr lang="en-US" sz="3600" b="1" dirty="0" smtClean="0">
                <a:solidFill>
                  <a:srgbClr val="0070C0"/>
                </a:solidFill>
              </a:rPr>
              <a:t>P2P</a:t>
            </a:r>
            <a:r>
              <a:rPr lang="en-US" sz="3600" b="1" dirty="0" smtClean="0">
                <a:solidFill>
                  <a:srgbClr val="FF0000"/>
                </a:solidFill>
              </a:rPr>
              <a:t> from stuff the DEA can’t control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img2.wikia.nocookie.net/__cb20120813055006/breakingbad/images/4/42/5x5_Dead_Freight_(0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114675"/>
            <a:ext cx="5314950" cy="3743325"/>
          </a:xfrm>
          <a:prstGeom prst="rect">
            <a:avLst/>
          </a:prstGeom>
          <a:noFill/>
        </p:spPr>
      </p:pic>
      <p:pic>
        <p:nvPicPr>
          <p:cNvPr id="53254" name="Picture 6" descr="http://www.breakingbad-locations.com/wp-content/uploads/2014/02/E07-A-No-Rough-Stuff-Type-Deal.mkv_00180897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6505503" cy="3657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" y="1540490"/>
            <a:ext cx="11948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Many “Breaking Bad” episodes were focused on stealing methyl amine (</a:t>
            </a:r>
            <a:r>
              <a:rPr lang="en-US" sz="4400" b="1" dirty="0" smtClean="0">
                <a:solidFill>
                  <a:srgbClr val="FF0000"/>
                </a:solidFill>
              </a:rPr>
              <a:t>MeNH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/>
              <a:t>)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107" y="387532"/>
            <a:ext cx="11090320" cy="11038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" y="0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6120" y="0"/>
            <a:ext cx="12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??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329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if the Feds try to control NH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CH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 (methyl amine)  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8360" y="1310640"/>
            <a:ext cx="62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CH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Cl </a:t>
            </a:r>
            <a:r>
              <a:rPr lang="en-US" sz="4000" b="1" dirty="0" smtClean="0"/>
              <a:t>+ </a:t>
            </a:r>
            <a:r>
              <a:rPr lang="en-US" sz="4000" b="1" dirty="0" smtClean="0">
                <a:solidFill>
                  <a:srgbClr val="00B050"/>
                </a:solidFill>
              </a:rPr>
              <a:t>NH</a:t>
            </a:r>
            <a:r>
              <a:rPr lang="en-US" sz="40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4000" b="1" dirty="0" smtClean="0">
                <a:sym typeface="Wingdings" pitchFamily="2" charset="2"/>
              </a:rPr>
              <a:t> </a:t>
            </a: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CH</a:t>
            </a:r>
            <a:r>
              <a:rPr lang="en-US" sz="4000" b="1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-NH</a:t>
            </a:r>
            <a:r>
              <a:rPr lang="en-US" sz="4000" b="1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4000" b="1" dirty="0" smtClean="0">
                <a:sym typeface="Wingdings" pitchFamily="2" charset="2"/>
              </a:rPr>
              <a:t> + </a:t>
            </a:r>
            <a:r>
              <a:rPr lang="en-US" sz="4000" b="1" dirty="0" err="1" smtClean="0">
                <a:sym typeface="Wingdings" pitchFamily="2" charset="2"/>
              </a:rPr>
              <a:t>HCl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840" y="1234440"/>
            <a:ext cx="54559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 </a:t>
            </a:r>
            <a:r>
              <a:rPr lang="en-US" sz="4000" b="1" dirty="0" err="1" smtClean="0">
                <a:solidFill>
                  <a:srgbClr val="FF0000"/>
                </a:solidFill>
              </a:rPr>
              <a:t>problemo</a:t>
            </a:r>
            <a:r>
              <a:rPr lang="en-US" sz="4000" b="1" dirty="0" smtClean="0">
                <a:solidFill>
                  <a:srgbClr val="FF0000"/>
                </a:solidFill>
              </a:rPr>
              <a:t>…just run: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04800" y="1941195"/>
          <a:ext cx="6250324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ChemSketch" r:id="rId3" imgW="1828800" imgH="627840" progId="ACD.ChemSketch.20">
                  <p:embed/>
                </p:oleObj>
              </mc:Choice>
              <mc:Fallback>
                <p:oleObj name="ChemSketch" r:id="rId3" imgW="1828800" imgH="627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41195"/>
                        <a:ext cx="6250324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35240" y="2514600"/>
            <a:ext cx="2164080" cy="141732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50480" y="2895600"/>
            <a:ext cx="19659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CH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-Cl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537960" y="1981200"/>
            <a:ext cx="1188720" cy="91440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" y="4587240"/>
            <a:ext cx="3337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Methanol</a:t>
            </a:r>
          </a:p>
          <a:p>
            <a:r>
              <a:rPr lang="en-US" sz="4000" b="1" dirty="0" smtClean="0"/>
              <a:t>not controlled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42360" y="4541520"/>
            <a:ext cx="3101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Table salt and</a:t>
            </a:r>
          </a:p>
          <a:p>
            <a:r>
              <a:rPr lang="en-US" sz="3600" b="1" dirty="0" smtClean="0"/>
              <a:t> battery acid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56960" y="563880"/>
            <a:ext cx="85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 animBg="1"/>
      <p:bldP spid="18" grpId="0"/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120" y="533400"/>
            <a:ext cx="62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CH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Cl </a:t>
            </a:r>
            <a:r>
              <a:rPr lang="en-US" sz="4000" b="1" dirty="0" smtClean="0"/>
              <a:t>+ </a:t>
            </a:r>
            <a:r>
              <a:rPr lang="en-US" sz="4000" b="1" dirty="0" smtClean="0">
                <a:solidFill>
                  <a:srgbClr val="00B050"/>
                </a:solidFill>
              </a:rPr>
              <a:t>NH</a:t>
            </a:r>
            <a:r>
              <a:rPr lang="en-US" sz="40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4000" b="1" dirty="0" smtClean="0">
                <a:sym typeface="Wingdings" pitchFamily="2" charset="2"/>
              </a:rPr>
              <a:t> </a:t>
            </a: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CH</a:t>
            </a:r>
            <a:r>
              <a:rPr lang="en-US" sz="4000" b="1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-NH</a:t>
            </a:r>
            <a:r>
              <a:rPr lang="en-US" sz="4000" b="1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4000" b="1" dirty="0" smtClean="0">
                <a:sym typeface="Wingdings" pitchFamily="2" charset="2"/>
              </a:rPr>
              <a:t>+ </a:t>
            </a:r>
            <a:r>
              <a:rPr lang="en-US" sz="4000" b="1" dirty="0" err="1" smtClean="0">
                <a:sym typeface="Wingdings" pitchFamily="2" charset="2"/>
              </a:rPr>
              <a:t>HCl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5840" y="0"/>
            <a:ext cx="80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0320" y="0"/>
            <a:ext cx="111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??</a:t>
            </a:r>
            <a:endParaRPr lang="en-US" sz="4000" b="1" dirty="0"/>
          </a:p>
        </p:txBody>
      </p:sp>
      <p:pic>
        <p:nvPicPr>
          <p:cNvPr id="7" name="Picture 5" descr="http://www.umsl.edu/~orglab/documents/distillation/Image17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120" y="1378337"/>
            <a:ext cx="5516880" cy="4839584"/>
          </a:xfrm>
          <a:prstGeom prst="rect">
            <a:avLst/>
          </a:prstGeom>
          <a:noFill/>
        </p:spPr>
      </p:pic>
      <p:pic>
        <p:nvPicPr>
          <p:cNvPr id="8" name="Picture 7" descr="http://health.state.tn.us/environmental/graphics/amonia_bott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8173" y="3325812"/>
            <a:ext cx="3532187" cy="35321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080" y="1341120"/>
            <a:ext cx="6766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From CRC handbook 76th</a:t>
            </a:r>
          </a:p>
          <a:p>
            <a:r>
              <a:rPr lang="en-US" sz="3600" b="1" dirty="0" smtClean="0"/>
              <a:t>boiling point of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O=100 C boiling point of NH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 =-33 C</a:t>
            </a:r>
            <a:endParaRPr lang="en-US" sz="3600" b="1" dirty="0"/>
          </a:p>
        </p:txBody>
      </p:sp>
      <p:sp>
        <p:nvSpPr>
          <p:cNvPr id="10" name="Freeform 9"/>
          <p:cNvSpPr/>
          <p:nvPr/>
        </p:nvSpPr>
        <p:spPr>
          <a:xfrm>
            <a:off x="5867400" y="3853180"/>
            <a:ext cx="1767840" cy="642620"/>
          </a:xfrm>
          <a:custGeom>
            <a:avLst/>
            <a:gdLst>
              <a:gd name="connsiteX0" fmla="*/ 0 w 1767840"/>
              <a:gd name="connsiteY0" fmla="*/ 276860 h 642620"/>
              <a:gd name="connsiteX1" fmla="*/ 716280 w 1767840"/>
              <a:gd name="connsiteY1" fmla="*/ 17780 h 642620"/>
              <a:gd name="connsiteX2" fmla="*/ 1188720 w 1767840"/>
              <a:gd name="connsiteY2" fmla="*/ 170180 h 642620"/>
              <a:gd name="connsiteX3" fmla="*/ 1767840 w 1767840"/>
              <a:gd name="connsiteY3" fmla="*/ 64262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642620">
                <a:moveTo>
                  <a:pt x="0" y="276860"/>
                </a:moveTo>
                <a:cubicBezTo>
                  <a:pt x="259080" y="156210"/>
                  <a:pt x="518160" y="35560"/>
                  <a:pt x="716280" y="17780"/>
                </a:cubicBezTo>
                <a:cubicBezTo>
                  <a:pt x="914400" y="0"/>
                  <a:pt x="1013460" y="66040"/>
                  <a:pt x="1188720" y="170180"/>
                </a:cubicBezTo>
                <a:cubicBezTo>
                  <a:pt x="1363980" y="274320"/>
                  <a:pt x="1565910" y="458470"/>
                  <a:pt x="1767840" y="642620"/>
                </a:cubicBezTo>
              </a:path>
            </a:pathLst>
          </a:custGeom>
          <a:ln w="4762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://www.sci-support.com/images/300/106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7560" y="5033646"/>
            <a:ext cx="1824354" cy="18243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040" y="3124200"/>
            <a:ext cx="348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Any ideas ???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" y="4023360"/>
            <a:ext cx="4145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1.89$/gallon</a:t>
            </a:r>
          </a:p>
          <a:p>
            <a:r>
              <a:rPr lang="en-US" sz="4000" dirty="0" err="1" smtClean="0"/>
              <a:t>Walmart’s</a:t>
            </a:r>
            <a:endParaRPr lang="en-US" sz="4000" dirty="0" smtClean="0"/>
          </a:p>
          <a:p>
            <a:r>
              <a:rPr lang="en-US" sz="4000" dirty="0" smtClean="0"/>
              <a:t>(~5-10% w/v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9525000" y="6075105"/>
            <a:ext cx="2667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Dry ice (-44 C)</a:t>
            </a:r>
            <a:endParaRPr lang="en-US" sz="3200" dirty="0"/>
          </a:p>
        </p:txBody>
      </p:sp>
      <p:sp>
        <p:nvSpPr>
          <p:cNvPr id="15" name="Freeform 14"/>
          <p:cNvSpPr/>
          <p:nvPr/>
        </p:nvSpPr>
        <p:spPr>
          <a:xfrm>
            <a:off x="7912100" y="3627120"/>
            <a:ext cx="3431540" cy="2148840"/>
          </a:xfrm>
          <a:custGeom>
            <a:avLst/>
            <a:gdLst>
              <a:gd name="connsiteX0" fmla="*/ 88900 w 3431540"/>
              <a:gd name="connsiteY0" fmla="*/ 1127760 h 2148840"/>
              <a:gd name="connsiteX1" fmla="*/ 27940 w 3431540"/>
              <a:gd name="connsiteY1" fmla="*/ 365760 h 2148840"/>
              <a:gd name="connsiteX2" fmla="*/ 58420 w 3431540"/>
              <a:gd name="connsiteY2" fmla="*/ 45720 h 2148840"/>
              <a:gd name="connsiteX3" fmla="*/ 378460 w 3431540"/>
              <a:gd name="connsiteY3" fmla="*/ 91440 h 2148840"/>
              <a:gd name="connsiteX4" fmla="*/ 576580 w 3431540"/>
              <a:gd name="connsiteY4" fmla="*/ 167640 h 2148840"/>
              <a:gd name="connsiteX5" fmla="*/ 942340 w 3431540"/>
              <a:gd name="connsiteY5" fmla="*/ 274320 h 2148840"/>
              <a:gd name="connsiteX6" fmla="*/ 1460500 w 3431540"/>
              <a:gd name="connsiteY6" fmla="*/ 457200 h 2148840"/>
              <a:gd name="connsiteX7" fmla="*/ 2603500 w 3431540"/>
              <a:gd name="connsiteY7" fmla="*/ 777240 h 2148840"/>
              <a:gd name="connsiteX8" fmla="*/ 3152140 w 3431540"/>
              <a:gd name="connsiteY8" fmla="*/ 1036320 h 2148840"/>
              <a:gd name="connsiteX9" fmla="*/ 3395980 w 3431540"/>
              <a:gd name="connsiteY9" fmla="*/ 1402080 h 2148840"/>
              <a:gd name="connsiteX10" fmla="*/ 3365500 w 3431540"/>
              <a:gd name="connsiteY10" fmla="*/ 214884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1540" h="2148840">
                <a:moveTo>
                  <a:pt x="88900" y="1127760"/>
                </a:moveTo>
                <a:cubicBezTo>
                  <a:pt x="60960" y="836930"/>
                  <a:pt x="33020" y="546100"/>
                  <a:pt x="27940" y="365760"/>
                </a:cubicBezTo>
                <a:cubicBezTo>
                  <a:pt x="22860" y="185420"/>
                  <a:pt x="0" y="91440"/>
                  <a:pt x="58420" y="45720"/>
                </a:cubicBezTo>
                <a:cubicBezTo>
                  <a:pt x="116840" y="0"/>
                  <a:pt x="292100" y="71120"/>
                  <a:pt x="378460" y="91440"/>
                </a:cubicBezTo>
                <a:cubicBezTo>
                  <a:pt x="464820" y="111760"/>
                  <a:pt x="482600" y="137160"/>
                  <a:pt x="576580" y="167640"/>
                </a:cubicBezTo>
                <a:cubicBezTo>
                  <a:pt x="670560" y="198120"/>
                  <a:pt x="795020" y="226060"/>
                  <a:pt x="942340" y="274320"/>
                </a:cubicBezTo>
                <a:cubicBezTo>
                  <a:pt x="1089660" y="322580"/>
                  <a:pt x="1183640" y="373380"/>
                  <a:pt x="1460500" y="457200"/>
                </a:cubicBezTo>
                <a:cubicBezTo>
                  <a:pt x="1737360" y="541020"/>
                  <a:pt x="2321560" y="680720"/>
                  <a:pt x="2603500" y="777240"/>
                </a:cubicBezTo>
                <a:cubicBezTo>
                  <a:pt x="2885440" y="873760"/>
                  <a:pt x="3020060" y="932180"/>
                  <a:pt x="3152140" y="1036320"/>
                </a:cubicBezTo>
                <a:cubicBezTo>
                  <a:pt x="3284220" y="1140460"/>
                  <a:pt x="3360420" y="1216660"/>
                  <a:pt x="3395980" y="1402080"/>
                </a:cubicBezTo>
                <a:cubicBezTo>
                  <a:pt x="3431540" y="1587500"/>
                  <a:pt x="3398520" y="1868170"/>
                  <a:pt x="3365500" y="2148840"/>
                </a:cubicBezTo>
              </a:path>
            </a:pathLst>
          </a:cu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11049000" y="5928360"/>
            <a:ext cx="807720" cy="167640"/>
          </a:xfrm>
          <a:prstGeom prst="rightBrac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15640" y="0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68840" y="2392680"/>
            <a:ext cx="242316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70-90% w/v </a:t>
            </a:r>
            <a:r>
              <a:rPr lang="en-US" sz="4400" dirty="0" smtClean="0">
                <a:solidFill>
                  <a:srgbClr val="00B050"/>
                </a:solidFill>
              </a:rPr>
              <a:t>NH</a:t>
            </a:r>
            <a:r>
              <a:rPr lang="en-US" sz="4400" baseline="-25000" dirty="0" smtClean="0">
                <a:solidFill>
                  <a:srgbClr val="00B050"/>
                </a:solidFill>
              </a:rPr>
              <a:t>3</a:t>
            </a:r>
            <a:endParaRPr lang="en-US" sz="4400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9" grpId="0"/>
      <p:bldP spid="10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06" y="3322386"/>
            <a:ext cx="4830041" cy="3587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6" y="3637973"/>
            <a:ext cx="5225691" cy="3220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12" y="0"/>
            <a:ext cx="4429848" cy="3322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45" y="443345"/>
            <a:ext cx="4003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Meth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u-natural…colorless white crystals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717" y="2402962"/>
            <a:ext cx="4807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Food coloring added  versions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7945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981" y="476518"/>
            <a:ext cx="795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BEFORE VERSUS AFTER CRYSTAL METH USE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68" y="1774303"/>
            <a:ext cx="9037686" cy="50836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20988" y="1577788"/>
            <a:ext cx="3155577" cy="5280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27751" y="1301862"/>
            <a:ext cx="3155577" cy="555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844763"/>
            <a:ext cx="8690386" cy="6013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2440" y="671691"/>
            <a:ext cx="309372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3962" y="785308"/>
            <a:ext cx="3370730" cy="6902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3192" y="284802"/>
            <a:ext cx="894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BEFORE VERSUS AFTER CRYSTAL METH USE (cont.)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59" y="704037"/>
            <a:ext cx="7993506" cy="5999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1459" y="0"/>
            <a:ext cx="9102117" cy="859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98776" y="663388"/>
            <a:ext cx="4428565" cy="619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1895" y="1386840"/>
            <a:ext cx="4650105" cy="52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19" y="218090"/>
            <a:ext cx="4435131" cy="217459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5699" y="2965847"/>
            <a:ext cx="642329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IUPAC name: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N-methylphenyl-2-propan-2-amine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name: methamphetamine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name: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 meth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 149.2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170-175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	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white to off white crystal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70120" y="731520"/>
            <a:ext cx="487680" cy="32004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118360"/>
            <a:ext cx="763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Our first day’s first organic  molecule…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21880" y="0"/>
            <a:ext cx="440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Who am I, really 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380601"/>
            <a:ext cx="8364682" cy="61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fanpop.com/images/image_uploads/CUTE-CAT-cats-625629_689_7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72" y="1024343"/>
            <a:ext cx="5177847" cy="525812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1459" y="0"/>
            <a:ext cx="910211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049" y="869576"/>
            <a:ext cx="542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Before crystal meth use</a:t>
            </a:r>
            <a:endParaRPr lang="en-US" sz="4000" b="1" dirty="0"/>
          </a:p>
        </p:txBody>
      </p:sp>
      <p:pic>
        <p:nvPicPr>
          <p:cNvPr id="17414" name="Picture 6" descr="http://ecx.images-amazon.com/images/I/51%2BQeZsqdU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4556" y="1956098"/>
            <a:ext cx="6388644" cy="44859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0318" y="862405"/>
            <a:ext cx="507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After crystal meth use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c6/cc/1b/c6cc1be73115cd59f9854307e10e6bd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93515" cy="6890274"/>
          </a:xfrm>
          <a:prstGeom prst="rect">
            <a:avLst/>
          </a:prstGeom>
          <a:noFill/>
        </p:spPr>
      </p:pic>
      <p:pic>
        <p:nvPicPr>
          <p:cNvPr id="1028" name="Picture 4" descr="http://3.bp.blogspot.com/-U3hLPWuFfTs/U_iSpr3jNOI/AAAAAAAAAX0/kohQciuXt_E/s1600/Spider-Man-2-Uncle-Ben-Cliff-Robertson-great-power-quot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3829"/>
            <a:ext cx="7620000" cy="652417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0" y="0"/>
            <a:ext cx="7620000" cy="1194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62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Moral ?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edia.giphy.com/media/ZIcOEgfPoRoe4/giphy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4078" y="0"/>
            <a:ext cx="12389777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892695"/>
            <a:ext cx="1248591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9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Organic is almost over!!</a:t>
            </a:r>
            <a:endParaRPr lang="en-US" sz="9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ssets.nydailynews.com/polopoly_fs/1.1578985!/img/httpImage/image.jpg_gen/derivatives/article_970/breakingbad15f-3-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18744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72200" y="0"/>
            <a:ext cx="5775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Let’s cook !</a:t>
            </a:r>
            <a:endParaRPr lang="en-US" sz="9600" dirty="0"/>
          </a:p>
        </p:txBody>
      </p:sp>
      <p:pic>
        <p:nvPicPr>
          <p:cNvPr id="27652" name="Picture 4" descr="http://assets.vice.com/content-images/contentimage/no-slug/ea0b035cdb855110d10f0f39237ec62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160" y="1363980"/>
            <a:ext cx="5832536" cy="5494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390" y="1596221"/>
            <a:ext cx="4435131" cy="217459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5124" y="2196466"/>
            <a:ext cx="50925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Solubility is high: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In water(1 gm: 2ml),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In ethanol ( 1gm:3ml)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in chloroform (1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gm:5ml)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8640" y="4041692"/>
            <a:ext cx="57585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Medical note: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methyl group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facilitates the compound’s transport across  the blood-brain barrier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2434" y="326789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21480" y="3002280"/>
            <a:ext cx="563880" cy="259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" y="0"/>
            <a:ext cx="12009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Stereochemistry note: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Meth has a </a:t>
            </a:r>
            <a:r>
              <a:rPr lang="en-US" sz="3200" b="1" dirty="0" err="1" smtClean="0">
                <a:solidFill>
                  <a:srgbClr val="0070C0"/>
                </a:solidFill>
              </a:rPr>
              <a:t>Chiral</a:t>
            </a:r>
            <a:r>
              <a:rPr lang="en-US" sz="3200" b="1" dirty="0" smtClean="0">
                <a:solidFill>
                  <a:srgbClr val="0070C0"/>
                </a:solidFill>
              </a:rPr>
              <a:t> center: D form active, L form inactive								</a:t>
            </a:r>
            <a:r>
              <a:rPr lang="en-US" sz="3200" b="1" dirty="0" smtClean="0">
                <a:solidFill>
                  <a:srgbClr val="FF0000"/>
                </a:solidFill>
              </a:rPr>
              <a:t>=&gt;50% of synthesized meth is inert 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70120" y="1203960"/>
            <a:ext cx="167640" cy="8686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30440" y="4907280"/>
            <a:ext cx="437388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=&gt; Easy to absorb and deliver to human body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206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49" grpId="0"/>
      <p:bldP spid="8" grpId="0"/>
      <p:bldP spid="14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987" y="2201092"/>
            <a:ext cx="11090320" cy="1103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1005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Ways to Make </a:t>
            </a:r>
            <a:r>
              <a:rPr lang="en-US" sz="3500" b="1" dirty="0"/>
              <a:t>C</a:t>
            </a:r>
            <a:r>
              <a:rPr lang="en-US" sz="3500" b="1" dirty="0" smtClean="0"/>
              <a:t>rystal Meth…using stuff you learned in O. </a:t>
            </a:r>
            <a:r>
              <a:rPr lang="en-US" sz="3500" b="1" dirty="0" err="1" smtClean="0"/>
              <a:t>Chem</a:t>
            </a:r>
            <a:endParaRPr lang="en-US" sz="3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3586" y="1261186"/>
            <a:ext cx="42882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</a:rPr>
              <a:t>) Grignard synthesis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8579" y="3563007"/>
            <a:ext cx="351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Class of compound ???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6361" y="3638717"/>
            <a:ext cx="3711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C=N-  acts like C=O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when reacting with </a:t>
            </a:r>
            <a:r>
              <a:rPr lang="en-US" sz="3600" b="1" dirty="0" err="1" smtClean="0">
                <a:solidFill>
                  <a:srgbClr val="FF0000"/>
                </a:solidFill>
              </a:rPr>
              <a:t>RMgX</a:t>
            </a:r>
            <a:r>
              <a:rPr lang="en-US" sz="3600" b="1" dirty="0" smtClean="0">
                <a:solidFill>
                  <a:srgbClr val="FF0000"/>
                </a:solidFill>
              </a:rPr>
              <a:t> 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4703" y="5060731"/>
            <a:ext cx="219140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immine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736" y="3638717"/>
            <a:ext cx="380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2-phenylethanal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7801" y="2227794"/>
            <a:ext cx="1607574" cy="109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36853" y="2155371"/>
            <a:ext cx="2908382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43338" y="2349714"/>
            <a:ext cx="2207342" cy="109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17080" y="1295400"/>
            <a:ext cx="291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Grignard piece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66201" y="2262628"/>
            <a:ext cx="2222582" cy="114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21240" y="929640"/>
            <a:ext cx="227076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Crystal meth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907" y="1454332"/>
            <a:ext cx="11090320" cy="1103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" y="746760"/>
            <a:ext cx="2697480" cy="262128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" y="3840480"/>
            <a:ext cx="833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Grignard route to </a:t>
            </a:r>
            <a:r>
              <a:rPr lang="en-US" sz="4000" b="1" dirty="0" smtClean="0">
                <a:solidFill>
                  <a:srgbClr val="0070C0"/>
                </a:solidFill>
              </a:rPr>
              <a:t>crystal meth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1840" y="2865120"/>
            <a:ext cx="490728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For mole $: can you make </a:t>
            </a:r>
            <a:r>
              <a:rPr lang="en-US" sz="3600" b="1" dirty="0" err="1" smtClean="0">
                <a:solidFill>
                  <a:srgbClr val="FF0000"/>
                </a:solidFill>
              </a:rPr>
              <a:t>MeMgI</a:t>
            </a:r>
            <a:r>
              <a:rPr lang="en-US" sz="3600" b="1" dirty="0" smtClean="0">
                <a:solidFill>
                  <a:srgbClr val="FF0000"/>
                </a:solidFill>
              </a:rPr>
              <a:t>=CH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-MgI starting from methanol?</a:t>
            </a:r>
          </a:p>
          <a:p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223760" y="1310640"/>
            <a:ext cx="2194560" cy="14325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22320" y="243840"/>
            <a:ext cx="74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Problem areas for manufacture ???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30880" y="868680"/>
            <a:ext cx="533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65520" y="868680"/>
            <a:ext cx="1158240" cy="441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68752" y="858644"/>
            <a:ext cx="111511" cy="713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" y="3779520"/>
            <a:ext cx="1179576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Often, the </a:t>
            </a:r>
            <a:r>
              <a:rPr lang="en-US" sz="3600" b="1" dirty="0" smtClean="0">
                <a:solidFill>
                  <a:srgbClr val="FF0000"/>
                </a:solidFill>
              </a:rPr>
              <a:t>starting materials </a:t>
            </a:r>
            <a:r>
              <a:rPr lang="en-US" sz="3600" b="1" dirty="0" smtClean="0"/>
              <a:t>are controlled by the </a:t>
            </a:r>
            <a:r>
              <a:rPr lang="en-US" sz="4000" b="1" dirty="0" smtClean="0">
                <a:solidFill>
                  <a:srgbClr val="002060"/>
                </a:solidFill>
              </a:rPr>
              <a:t>DEA</a:t>
            </a:r>
            <a:r>
              <a:rPr lang="en-US" sz="3600" b="1" dirty="0" smtClean="0"/>
              <a:t> to prevent large scale synthesis of </a:t>
            </a:r>
            <a:r>
              <a:rPr lang="en-US" sz="3600" b="1" dirty="0" smtClean="0">
                <a:solidFill>
                  <a:srgbClr val="0070C0"/>
                </a:solidFill>
              </a:rPr>
              <a:t>meth</a:t>
            </a:r>
            <a:r>
              <a:rPr lang="en-US" sz="3600" b="1" dirty="0" smtClean="0"/>
              <a:t>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05610" y="472440"/>
          <a:ext cx="3722550" cy="207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ChemSketch" r:id="rId3" imgW="899280" imgH="500040" progId="ACD.ChemSketch.20">
                  <p:embed/>
                </p:oleObj>
              </mc:Choice>
              <mc:Fallback>
                <p:oleObj name="ChemSketch" r:id="rId3" imgW="899280" imgH="50004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10" y="472440"/>
                        <a:ext cx="3722550" cy="2071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240280"/>
            <a:ext cx="6263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Key Starting material for Grignard route to </a:t>
            </a:r>
            <a:r>
              <a:rPr lang="en-US" sz="4000" b="1" dirty="0" smtClean="0">
                <a:solidFill>
                  <a:srgbClr val="0070C0"/>
                </a:solidFill>
              </a:rPr>
              <a:t>Meth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" y="0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2-phenylethanal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" y="5103674"/>
            <a:ext cx="1178052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However,</a:t>
            </a:r>
            <a:r>
              <a:rPr lang="en-US" sz="3600" b="1" dirty="0" smtClean="0"/>
              <a:t> you can buy benzene and  ethanol in </a:t>
            </a:r>
            <a:r>
              <a:rPr lang="en-US" sz="3600" b="1" dirty="0" smtClean="0">
                <a:solidFill>
                  <a:srgbClr val="FF0000"/>
                </a:solidFill>
              </a:rPr>
              <a:t>unlimited</a:t>
            </a:r>
            <a:r>
              <a:rPr lang="en-US" sz="3600" b="1" dirty="0" smtClean="0"/>
              <a:t> quantities legally and now know enough to make the key starting material above.</a:t>
            </a:r>
            <a:endParaRPr lang="en-US" sz="3600" dirty="0"/>
          </a:p>
        </p:txBody>
      </p:sp>
      <p:pic>
        <p:nvPicPr>
          <p:cNvPr id="15364" name="Picture 4" descr="http://images.amcnetworks.com/amctv.com/wp-content/uploads/2010/12/BB-S5B-Hank-59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0840" y="0"/>
            <a:ext cx="5882005" cy="373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81806" y="0"/>
          <a:ext cx="2884978" cy="160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9" name="ChemSketch" r:id="rId3" imgW="899280" imgH="500040" progId="ACD.ChemSketch.20">
                  <p:embed/>
                </p:oleObj>
              </mc:Choice>
              <mc:Fallback>
                <p:oleObj name="ChemSketch" r:id="rId3" imgW="899280" imgH="50004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06" y="0"/>
                        <a:ext cx="2884978" cy="160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381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2-phenylethanal</a:t>
            </a:r>
            <a:r>
              <a:rPr lang="en-US" sz="2800" b="1" dirty="0" smtClean="0"/>
              <a:t> from benzene and ethanol: method 1</a:t>
            </a:r>
            <a:endParaRPr lang="en-US" sz="2800" b="1" dirty="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43406" y="1798320"/>
          <a:ext cx="2982420" cy="130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" name="ChemSketch" r:id="rId5" imgW="1517760" imgH="664560" progId="ACD.ChemSketch.20">
                  <p:embed/>
                </p:oleObj>
              </mc:Choice>
              <mc:Fallback>
                <p:oleObj name="ChemSketch" r:id="rId5" imgW="1517760" imgH="664560" progId="ACD.ChemSketch.2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06" y="1798320"/>
                        <a:ext cx="2982420" cy="1307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505200" y="1783080"/>
            <a:ext cx="1859280" cy="1463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384483" y="1765482"/>
          <a:ext cx="1302213" cy="117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" name="ChemSketch" r:id="rId7" imgW="752760" imgH="679680" progId="ACD.ChemSketch.20">
                  <p:embed/>
                </p:oleObj>
              </mc:Choice>
              <mc:Fallback>
                <p:oleObj name="ChemSketch" r:id="rId7" imgW="752760" imgH="679680" progId="ACD.ChemSketch.2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483" y="1765482"/>
                        <a:ext cx="1302213" cy="117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873240" y="1798320"/>
            <a:ext cx="1584960" cy="13411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7096125" y="3429953"/>
          <a:ext cx="1285875" cy="1426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2" name="ChemSketch" r:id="rId9" imgW="435960" imgH="484560" progId="ACD.ChemSketch.20">
                  <p:embed/>
                </p:oleObj>
              </mc:Choice>
              <mc:Fallback>
                <p:oleObj name="ChemSketch" r:id="rId9" imgW="435960" imgH="484560" progId="ACD.ChemSketch.2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3429953"/>
                        <a:ext cx="1285875" cy="1426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8839200" y="2377440"/>
            <a:ext cx="15240" cy="1798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625840" y="2362200"/>
            <a:ext cx="2438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595360" y="4160520"/>
            <a:ext cx="2438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55387"/>
              </p:ext>
            </p:extLst>
          </p:nvPr>
        </p:nvGraphicFramePr>
        <p:xfrm>
          <a:off x="8984871" y="2727960"/>
          <a:ext cx="1236724" cy="103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3" name="ChemSketch" r:id="rId11" imgW="752760" imgH="627840" progId="ACD.ChemSketch.20">
                  <p:embed/>
                </p:oleObj>
              </mc:Choice>
              <mc:Fallback>
                <p:oleObj name="ChemSketch" r:id="rId11" imgW="752760" imgH="627840" progId="ACD.ChemSketch.2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4871" y="2727960"/>
                        <a:ext cx="1236724" cy="1030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10210800" y="2286000"/>
            <a:ext cx="1783080" cy="15697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624705" y="4791075"/>
          <a:ext cx="3732983" cy="125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4" name="ChemSketch" r:id="rId13" imgW="1859400" imgH="627840" progId="ACD.ChemSketch.20">
                  <p:embed/>
                </p:oleObj>
              </mc:Choice>
              <mc:Fallback>
                <p:oleObj name="ChemSketch" r:id="rId13" imgW="1859400" imgH="627840" progId="ACD.ChemSketch.2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05" y="4791075"/>
                        <a:ext cx="3732983" cy="1259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419600" y="4724400"/>
            <a:ext cx="2179320" cy="1676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354967"/>
              </p:ext>
            </p:extLst>
          </p:nvPr>
        </p:nvGraphicFramePr>
        <p:xfrm>
          <a:off x="6749414" y="4923155"/>
          <a:ext cx="1322709" cy="108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5" name="ChemSketch" r:id="rId15" imgW="704160" imgH="576000" progId="ACD.ChemSketch.20">
                  <p:embed/>
                </p:oleObj>
              </mc:Choice>
              <mc:Fallback>
                <p:oleObj name="ChemSketch" r:id="rId15" imgW="704160" imgH="576000" progId="ACD.ChemSketch.20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414" y="4923155"/>
                        <a:ext cx="1322709" cy="1081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8702040" y="4772556"/>
          <a:ext cx="2689860" cy="149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ChemSketch" r:id="rId17" imgW="899280" imgH="500040" progId="ACD.ChemSketch.20">
                  <p:embed/>
                </p:oleObj>
              </mc:Choice>
              <mc:Fallback>
                <p:oleObj name="ChemSketch" r:id="rId17" imgW="899280" imgH="500040" progId="ACD.ChemSketch.2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040" y="4772556"/>
                        <a:ext cx="2689860" cy="1495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3550285" y="2286635"/>
          <a:ext cx="180648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ChemSketch" r:id="rId18" imgW="487800" imgH="118800" progId="ACD.ChemSketch.20">
                  <p:embed/>
                </p:oleObj>
              </mc:Choice>
              <mc:Fallback>
                <p:oleObj name="ChemSketch" r:id="rId18" imgW="487800" imgH="118800" progId="ACD.ChemSketch.2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285" y="2286635"/>
                        <a:ext cx="180648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6995160" y="1886414"/>
          <a:ext cx="1203960" cy="110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ChemSketch" r:id="rId20" imgW="646200" imgH="594360" progId="ACD.ChemSketch.20">
                  <p:embed/>
                </p:oleObj>
              </mc:Choice>
              <mc:Fallback>
                <p:oleObj name="ChemSketch" r:id="rId20" imgW="646200" imgH="594360" progId="ACD.ChemSketch.20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160" y="1886414"/>
                        <a:ext cx="1203960" cy="1106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0221595" y="2635250"/>
          <a:ext cx="1741458" cy="91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9" name="ChemSketch" r:id="rId22" imgW="984600" imgH="518040" progId="ACD.ChemSketch.20">
                  <p:embed/>
                </p:oleObj>
              </mc:Choice>
              <mc:Fallback>
                <p:oleObj name="ChemSketch" r:id="rId22" imgW="984600" imgH="518040" progId="ACD.ChemSketch.20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1595" y="2635250"/>
                        <a:ext cx="1741458" cy="915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4430713" y="4921250"/>
          <a:ext cx="2152520" cy="106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" name="ChemSketch" r:id="rId24" imgW="1042560" imgH="518040" progId="ACD.ChemSketch.20">
                  <p:embed/>
                </p:oleObj>
              </mc:Choice>
              <mc:Fallback>
                <p:oleObj name="ChemSketch" r:id="rId24" imgW="1042560" imgH="518040" progId="ACD.ChemSketch.2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4921250"/>
                        <a:ext cx="2152520" cy="1068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8473440" y="4648200"/>
            <a:ext cx="3352800" cy="178308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/>
          <p:cNvSpPr/>
          <p:nvPr/>
        </p:nvSpPr>
        <p:spPr>
          <a:xfrm>
            <a:off x="11094720" y="5669280"/>
            <a:ext cx="914400" cy="914400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30046" y="4791075"/>
            <a:ext cx="1469074" cy="119824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33" grpId="0" animBg="1"/>
      <p:bldP spid="35" grpId="0" animBg="1"/>
      <p:bldP spid="42" grpId="0" animBg="1"/>
      <p:bldP spid="4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2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Not the only way to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phenylethanal</a:t>
            </a:r>
            <a:r>
              <a:rPr lang="en-US" sz="3200" dirty="0" smtClean="0"/>
              <a:t>…</a:t>
            </a:r>
            <a:r>
              <a:rPr lang="en-US" sz="3200" b="1" dirty="0" smtClean="0">
                <a:solidFill>
                  <a:srgbClr val="0070C0"/>
                </a:solidFill>
              </a:rPr>
              <a:t>Grignard </a:t>
            </a:r>
            <a:r>
              <a:rPr lang="en-US" sz="3200" dirty="0" smtClean="0"/>
              <a:t>route (method 2) better</a:t>
            </a:r>
            <a:endParaRPr lang="en-US" sz="3200" dirty="0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533401" y="1740308"/>
          <a:ext cx="6156960" cy="127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7" name="ChemSketch" r:id="rId3" imgW="2517480" imgH="521280" progId="ACD.ChemSketch.20">
                  <p:embed/>
                </p:oleObj>
              </mc:Choice>
              <mc:Fallback>
                <p:oleObj name="ChemSketch" r:id="rId3" imgW="2517480" imgH="52128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1740308"/>
                        <a:ext cx="6156960" cy="127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627120" y="1264920"/>
            <a:ext cx="1783080" cy="96012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529418" y="1295400"/>
          <a:ext cx="1851255" cy="83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" name="ChemSketch" r:id="rId5" imgW="734400" imgH="332280" progId="ACD.ChemSketch.20">
                  <p:embed/>
                </p:oleObj>
              </mc:Choice>
              <mc:Fallback>
                <p:oleObj name="ChemSketch" r:id="rId5" imgW="734400" imgH="33228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418" y="1295400"/>
                        <a:ext cx="1851255" cy="83566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6675755" y="1654390"/>
          <a:ext cx="3702685" cy="122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9" name="ChemSketch" r:id="rId7" imgW="1947600" imgH="646200" progId="ACD.ChemSketch.20">
                  <p:embed/>
                </p:oleObj>
              </mc:Choice>
              <mc:Fallback>
                <p:oleObj name="ChemSketch" r:id="rId7" imgW="1947600" imgH="646200" progId="ACD.ChemSketch.2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755" y="1654390"/>
                        <a:ext cx="3702685" cy="1228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9130348" y="2996883"/>
          <a:ext cx="2581127" cy="140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0" name="ChemSketch" r:id="rId9" imgW="911520" imgH="496800" progId="ACD.ChemSketch.20">
                  <p:embed/>
                </p:oleObj>
              </mc:Choice>
              <mc:Fallback>
                <p:oleObj name="ChemSketch" r:id="rId9" imgW="911520" imgH="496800" progId="ACD.ChemSketch.2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348" y="2996883"/>
                        <a:ext cx="2581127" cy="1407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9037320" y="2865120"/>
            <a:ext cx="2758440" cy="193548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751321" y="3295450"/>
          <a:ext cx="2056520" cy="156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1" name="ChemSketch" r:id="rId11" imgW="889920" imgH="679680" progId="ACD.ChemSketch.20">
                  <p:embed/>
                </p:oleObj>
              </mc:Choice>
              <mc:Fallback>
                <p:oleObj name="ChemSketch" r:id="rId11" imgW="889920" imgH="679680" progId="ACD.ChemSketch.2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321" y="3295450"/>
                        <a:ext cx="2056520" cy="1568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4099560" y="3100697"/>
          <a:ext cx="2494915" cy="141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2" name="ChemSketch" r:id="rId13" imgW="996840" imgH="563760" progId="ACD.ChemSketch.20">
                  <p:embed/>
                </p:oleObj>
              </mc:Choice>
              <mc:Fallback>
                <p:oleObj name="ChemSketch" r:id="rId13" imgW="996840" imgH="563760" progId="ACD.ChemSketch.20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560" y="3100697"/>
                        <a:ext cx="2494915" cy="141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 flipV="1">
            <a:off x="4008120" y="3078480"/>
            <a:ext cx="2758440" cy="193548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8" name="Object 12"/>
          <p:cNvGraphicFramePr>
            <a:graphicFrameLocks noChangeAspect="1"/>
          </p:cNvGraphicFramePr>
          <p:nvPr/>
        </p:nvGraphicFramePr>
        <p:xfrm>
          <a:off x="0" y="3484148"/>
          <a:ext cx="2593261" cy="142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3" name="ChemSketch" r:id="rId15" imgW="911520" imgH="500040" progId="ACD.ChemSketch.20">
                  <p:embed/>
                </p:oleObj>
              </mc:Choice>
              <mc:Fallback>
                <p:oleObj name="ChemSketch" r:id="rId15" imgW="911520" imgH="500040" progId="ACD.ChemSketch.2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84148"/>
                        <a:ext cx="2593261" cy="1423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0520" y="5684520"/>
            <a:ext cx="5897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2-Phenylethanal precursor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1840" y="1264920"/>
            <a:ext cx="470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The Grignard piece…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743200" y="4541520"/>
            <a:ext cx="1082040" cy="152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88920" y="3596640"/>
            <a:ext cx="1021080" cy="85344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19400" y="3581400"/>
            <a:ext cx="103632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pcc</a:t>
            </a:r>
            <a:r>
              <a:rPr lang="en-US" sz="2800" b="1" dirty="0" smtClean="0">
                <a:solidFill>
                  <a:srgbClr val="FF0000"/>
                </a:solidFill>
              </a:rPr>
              <a:t> neat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  <p:bldP spid="18" grpId="0" animBg="1"/>
      <p:bldP spid="19" grpId="0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494</Words>
  <Application>Microsoft Office PowerPoint</Application>
  <PresentationFormat>Widescreen</PresentationFormat>
  <Paragraphs>114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74</cp:revision>
  <dcterms:created xsi:type="dcterms:W3CDTF">2015-05-01T18:44:58Z</dcterms:created>
  <dcterms:modified xsi:type="dcterms:W3CDTF">2017-05-04T20:00:47Z</dcterms:modified>
</cp:coreProperties>
</file>