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5" autoAdjust="0"/>
    <p:restoredTop sz="94714" autoAdjust="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11F5-E191-4DD3-B626-EEF71E27FC5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D906-58B4-43D0-AD9B-E61DC99B2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rct=j&amp;q=&amp;esrc=s&amp;frm=1&amp;source=images&amp;cd=&amp;cad=rja&amp;uact=8&amp;ved=0CAcQjRw&amp;url=https://thepoeticallyincorrect.wordpress.com/2012/05/24/cate-2012-what-to-and-what-not-to-believe/confused-cat/&amp;ei=FuPGVPawINb_yQSXlIGABw&amp;bvm=bv.84349003,d.aWw&amp;psig=AFQjCNFjtEK2K5YQwGJ725KUedbu1DIXIw&amp;ust=142240678333324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533400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Identify  </a:t>
            </a:r>
            <a:r>
              <a:rPr lang="en-US" sz="2800" b="1" i="1" dirty="0" smtClean="0">
                <a:solidFill>
                  <a:srgbClr val="FF0000"/>
                </a:solidFill>
              </a:rPr>
              <a:t>everything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wrong in the statements below </a:t>
            </a:r>
            <a:r>
              <a:rPr lang="en-US" sz="2800" i="1" dirty="0" err="1" smtClean="0"/>
              <a:t>below</a:t>
            </a:r>
            <a:r>
              <a:rPr lang="en-US" sz="2800" i="1" dirty="0" smtClean="0"/>
              <a:t>:</a:t>
            </a:r>
            <a:endParaRPr lang="en-US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E1 &amp; E2 briefly reviewed</a:t>
            </a:r>
            <a:endParaRPr lang="en-US" sz="3200" b="1" dirty="0"/>
          </a:p>
        </p:txBody>
      </p:sp>
      <p:pic>
        <p:nvPicPr>
          <p:cNvPr id="11270" name="Picture 6" descr="https://thepoeticallyincorrect.files.wordpress.com/2012/05/confused-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4267200" cy="32004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1) Dehydration  of an alcohol to make alkynes via E2 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2362200"/>
            <a:ext cx="3962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Makes alkenes no alkynes</a:t>
            </a:r>
          </a:p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Via E1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31242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/>
              <a:t>2)	Both E1 and E2 involve a </a:t>
            </a:r>
            <a:r>
              <a:rPr lang="en-US" sz="2800" b="1" dirty="0" err="1" smtClean="0"/>
              <a:t>protonated</a:t>
            </a:r>
            <a:r>
              <a:rPr lang="en-US" sz="2800" b="1" dirty="0" smtClean="0"/>
              <a:t> alcohol</a:t>
            </a:r>
          </a:p>
          <a:p>
            <a:pPr marL="514350" indent="-514350"/>
            <a:r>
              <a:rPr lang="en-US" sz="2800" b="1" dirty="0" smtClean="0"/>
              <a:t>       and both undergo rearrangement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3962400"/>
            <a:ext cx="7315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u="sng" dirty="0" smtClean="0">
                <a:solidFill>
                  <a:srgbClr val="FF0000"/>
                </a:solidFill>
              </a:rPr>
              <a:t>Only</a:t>
            </a:r>
            <a:r>
              <a:rPr lang="en-US" sz="2400" b="1" i="1" dirty="0" smtClean="0">
                <a:solidFill>
                  <a:srgbClr val="FF0000"/>
                </a:solidFill>
              </a:rPr>
              <a:t> E1 involves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protonated</a:t>
            </a:r>
            <a:r>
              <a:rPr lang="en-US" sz="2400" b="1" i="1" dirty="0" smtClean="0">
                <a:solidFill>
                  <a:srgbClr val="FF0000"/>
                </a:solidFill>
              </a:rPr>
              <a:t> alcohol and rearrangement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8006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</a:t>
            </a:r>
            <a:r>
              <a:rPr lang="en-US" sz="2800" b="1" dirty="0" err="1" smtClean="0"/>
              <a:t>Dehydrohalogenation</a:t>
            </a:r>
            <a:r>
              <a:rPr lang="en-US" sz="2800" b="1" dirty="0" smtClean="0"/>
              <a:t>  runs E1 and converts alkenes to </a:t>
            </a:r>
            <a:r>
              <a:rPr lang="en-US" sz="2800" b="1" dirty="0" err="1" smtClean="0"/>
              <a:t>halohydrins</a:t>
            </a:r>
            <a:r>
              <a:rPr lang="en-US" sz="2800" b="1" dirty="0" smtClean="0"/>
              <a:t> using CCl4 solvent 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5638800"/>
            <a:ext cx="7315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u="sng" dirty="0" smtClean="0">
                <a:solidFill>
                  <a:srgbClr val="FF0000"/>
                </a:solidFill>
              </a:rPr>
              <a:t>Runs</a:t>
            </a:r>
            <a:r>
              <a:rPr lang="en-US" sz="2400" b="1" i="1" dirty="0" smtClean="0">
                <a:solidFill>
                  <a:srgbClr val="FF0000"/>
                </a:solidFill>
              </a:rPr>
              <a:t> E2 </a:t>
            </a:r>
          </a:p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 converts alkyl halides to alkenes with KOH in ethanol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5" grpId="0"/>
      <p:bldP spid="16" grpId="0" animBg="1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124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/>
              <a:t>5</a:t>
            </a:r>
            <a:r>
              <a:rPr lang="en-US" sz="2800" b="1" dirty="0" smtClean="0"/>
              <a:t>)	E2 involves a secondary isotope effect at the </a:t>
            </a:r>
            <a:r>
              <a:rPr lang="en-US" sz="2800" b="1" dirty="0" smtClean="0">
                <a:sym typeface="Symbol"/>
              </a:rPr>
              <a:t>-H</a:t>
            </a:r>
            <a:r>
              <a:rPr lang="en-US" sz="2800" b="1" dirty="0" smtClean="0"/>
              <a:t> and uses KOH as a solvent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962400"/>
            <a:ext cx="6019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Involves a primary isotope at </a:t>
            </a:r>
            <a:r>
              <a:rPr lang="en-US" sz="2400" b="1" i="1" dirty="0" smtClean="0">
                <a:solidFill>
                  <a:srgbClr val="FF0000"/>
                </a:solidFill>
                <a:sym typeface="Symbol"/>
              </a:rPr>
              <a:t>-H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Uses ethanol as solvent (KOH is reagent)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571999" y="304800"/>
          <a:ext cx="291154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ChemSketch" r:id="rId3" imgW="1917360" imgH="1304640" progId="ACD.ChemSketch.20">
                  <p:embed/>
                </p:oleObj>
              </mc:Choice>
              <mc:Fallback>
                <p:oleObj name="ChemSketch" r:id="rId3" imgW="1917360" imgH="1304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9" y="304800"/>
                        <a:ext cx="291154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4572000" y="1676400"/>
            <a:ext cx="1219200" cy="22860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62400" y="457200"/>
            <a:ext cx="1219200" cy="53340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705600" y="1219200"/>
            <a:ext cx="457200" cy="6858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172200" y="609600"/>
            <a:ext cx="762000" cy="152400"/>
          </a:xfrm>
          <a:prstGeom prst="straightConnector1">
            <a:avLst/>
          </a:prstGeom>
          <a:ln w="412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52800" y="304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3a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1600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3b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0400" y="381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1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9000" y="1752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52400"/>
            <a:ext cx="365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*</a:t>
            </a:r>
            <a:r>
              <a:rPr lang="en-US" sz="2800" b="1" dirty="0" smtClean="0">
                <a:solidFill>
                  <a:srgbClr val="00B050"/>
                </a:solidFill>
              </a:rPr>
              <a:t>3a,3b</a:t>
            </a:r>
            <a:r>
              <a:rPr lang="en-US" sz="2800" b="1" dirty="0" smtClean="0"/>
              <a:t> are both 3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so are termed </a:t>
            </a:r>
            <a:r>
              <a:rPr lang="en-US" sz="2800" b="1" dirty="0" smtClean="0">
                <a:sym typeface="Symbol"/>
              </a:rPr>
              <a:t> sites.</a:t>
            </a:r>
          </a:p>
          <a:p>
            <a:r>
              <a:rPr lang="en-US" sz="2800" b="1" dirty="0">
                <a:sym typeface="Symbol"/>
              </a:rPr>
              <a:t>*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1</a:t>
            </a:r>
            <a:r>
              <a:rPr lang="en-US" sz="2800" b="1" dirty="0" smtClean="0">
                <a:sym typeface="Symbol"/>
              </a:rPr>
              <a:t> is 1</a:t>
            </a:r>
            <a:r>
              <a:rPr lang="en-US" sz="2800" b="1" baseline="30000" dirty="0" smtClean="0">
                <a:sym typeface="Symbol"/>
              </a:rPr>
              <a:t>o</a:t>
            </a:r>
            <a:r>
              <a:rPr lang="en-US" sz="2800" b="1" dirty="0" smtClean="0">
                <a:sym typeface="Symbol"/>
              </a:rPr>
              <a:t> hence a  site</a:t>
            </a:r>
          </a:p>
          <a:p>
            <a:r>
              <a:rPr lang="en-US" sz="2800" b="1" dirty="0">
                <a:sym typeface="Symbol"/>
              </a:rPr>
              <a:t> </a:t>
            </a:r>
            <a:r>
              <a:rPr lang="en-US" sz="2800" b="1" dirty="0" smtClean="0">
                <a:sym typeface="Symbol"/>
              </a:rPr>
              <a:t>*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800" b="1" dirty="0" smtClean="0">
                <a:sym typeface="Symbol"/>
              </a:rPr>
              <a:t> is 2</a:t>
            </a:r>
            <a:r>
              <a:rPr lang="en-US" sz="2800" b="1" baseline="30000" dirty="0" smtClean="0">
                <a:sym typeface="Symbol"/>
              </a:rPr>
              <a:t>o</a:t>
            </a:r>
            <a:r>
              <a:rPr lang="en-US" sz="2800" b="1" dirty="0" smtClean="0">
                <a:sym typeface="Symbol"/>
              </a:rPr>
              <a:t> hence a  site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1000" y="2057400"/>
            <a:ext cx="3429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1</a:t>
            </a:r>
            <a:r>
              <a:rPr lang="en-US" sz="2400" b="1" dirty="0" smtClean="0"/>
              <a:t>,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/>
              <a:t> and </a:t>
            </a:r>
            <a:r>
              <a:rPr lang="en-US" sz="2400" b="1" dirty="0" smtClean="0">
                <a:solidFill>
                  <a:srgbClr val="00B050"/>
                </a:solidFill>
              </a:rPr>
              <a:t>3a</a:t>
            </a:r>
            <a:r>
              <a:rPr lang="en-US" sz="2400" b="1" dirty="0" smtClean="0"/>
              <a:t> are all </a:t>
            </a:r>
            <a:r>
              <a:rPr lang="en-US" sz="3200" b="1" dirty="0" smtClean="0">
                <a:sym typeface="Symbol"/>
              </a:rPr>
              <a:t></a:t>
            </a:r>
            <a:r>
              <a:rPr lang="en-US" sz="2400" b="1" dirty="0" smtClean="0">
                <a:sym typeface="Symbol"/>
              </a:rPr>
              <a:t> sites</a:t>
            </a:r>
          </a:p>
          <a:p>
            <a:r>
              <a:rPr lang="en-US" sz="2400" b="1" dirty="0" smtClean="0">
                <a:solidFill>
                  <a:srgbClr val="00B050"/>
                </a:solidFill>
                <a:sym typeface="Symbol"/>
              </a:rPr>
              <a:t>3b</a:t>
            </a:r>
            <a:r>
              <a:rPr lang="en-US" sz="2400" b="1" dirty="0" smtClean="0">
                <a:sym typeface="Symbol"/>
              </a:rPr>
              <a:t> is an </a:t>
            </a:r>
            <a:r>
              <a:rPr lang="en-US" sz="3200" b="1" dirty="0" smtClean="0">
                <a:sym typeface="Symbol"/>
              </a:rPr>
              <a:t></a:t>
            </a:r>
            <a:r>
              <a:rPr lang="en-US" sz="2400" b="1" dirty="0" smtClean="0">
                <a:sym typeface="Symbol"/>
              </a:rPr>
              <a:t> site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48006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6</a:t>
            </a:r>
            <a:r>
              <a:rPr lang="en-US" sz="2800" b="1" dirty="0" smtClean="0"/>
              <a:t>) E2 elimination of 2-bromobutane starts with the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bromine receiving a lone pair from OH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5715000"/>
            <a:ext cx="8610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i="1" dirty="0" smtClean="0">
                <a:solidFill>
                  <a:srgbClr val="FF0000"/>
                </a:solidFill>
              </a:rPr>
              <a:t>Starts with </a:t>
            </a:r>
            <a:r>
              <a:rPr lang="en-US" sz="2400" b="1" i="1" dirty="0" smtClean="0">
                <a:solidFill>
                  <a:srgbClr val="FF0000"/>
                </a:solidFill>
                <a:sym typeface="Symbol"/>
              </a:rPr>
              <a:t>-H on 2-bromobutane forming a bond with OH</a:t>
            </a:r>
            <a:r>
              <a:rPr lang="en-US" sz="2400" b="1" i="1" baseline="30000" dirty="0" smtClean="0">
                <a:solidFill>
                  <a:srgbClr val="FF0000"/>
                </a:solidFill>
                <a:sym typeface="Symbol"/>
              </a:rPr>
              <a:t>- </a:t>
            </a:r>
            <a:r>
              <a:rPr lang="en-US" sz="2400" b="1" i="1" dirty="0" smtClean="0">
                <a:solidFill>
                  <a:srgbClr val="FF0000"/>
                </a:solidFill>
                <a:sym typeface="Symbol"/>
              </a:rPr>
              <a:t>to make water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6" grpId="0" animBg="1"/>
      <p:bldP spid="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3810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7) E1 elimination of an alcohol to form an alkenes requires the alcohol to have at least one </a:t>
            </a:r>
            <a:r>
              <a:rPr lang="en-US" sz="2800" b="1" dirty="0" smtClean="0">
                <a:sym typeface="Symbol"/>
              </a:rPr>
              <a:t>-H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6324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 so. A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can undergo methyl shifts and subsequently could make an </a:t>
            </a:r>
            <a:r>
              <a:rPr lang="en-US" sz="2400" b="1" dirty="0" err="1" smtClean="0">
                <a:solidFill>
                  <a:srgbClr val="FF0000"/>
                </a:solidFill>
              </a:rPr>
              <a:t>alkene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4384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8</a:t>
            </a:r>
            <a:r>
              <a:rPr lang="en-US" sz="2800" b="1" dirty="0" smtClean="0"/>
              <a:t>) E2 elimination of 2-bromobutane forms just one product  </a:t>
            </a:r>
            <a:r>
              <a:rPr lang="en-US" sz="2800" b="1" dirty="0" err="1" smtClean="0"/>
              <a:t>alkene</a:t>
            </a:r>
            <a:r>
              <a:rPr lang="en-US" sz="2800" b="1" dirty="0" smtClean="0"/>
              <a:t> according to </a:t>
            </a:r>
            <a:r>
              <a:rPr lang="en-US" sz="2800" b="1" dirty="0" err="1" smtClean="0"/>
              <a:t>Zaitsev’s</a:t>
            </a:r>
            <a:r>
              <a:rPr lang="en-US" sz="2800" b="1" dirty="0" smtClean="0"/>
              <a:t> rule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3429000"/>
            <a:ext cx="7543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NO. two products form: one major and one minor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1148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9) </a:t>
            </a:r>
            <a:r>
              <a:rPr lang="en-US" sz="2800" b="1" dirty="0" smtClean="0"/>
              <a:t>The rate-limiting step in E1 elimination of ROH to alkenes is the alcohol </a:t>
            </a:r>
            <a:r>
              <a:rPr lang="en-US" sz="2800" b="1" dirty="0" err="1" smtClean="0"/>
              <a:t>protonation</a:t>
            </a:r>
            <a:r>
              <a:rPr lang="en-US" sz="2800" b="1" dirty="0" smtClean="0"/>
              <a:t> step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5105400"/>
            <a:ext cx="8153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No…the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formation step where ROH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 R</a:t>
            </a:r>
            <a:r>
              <a:rPr lang="en-US" sz="2400" b="1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 + H</a:t>
            </a:r>
            <a:r>
              <a:rPr lang="en-US" sz="24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is </a:t>
            </a:r>
            <a:r>
              <a:rPr lang="en-US" sz="2400" b="1" dirty="0" err="1" smtClean="0">
                <a:solidFill>
                  <a:srgbClr val="FF0000"/>
                </a:solidFill>
              </a:rPr>
              <a:t>is</a:t>
            </a:r>
            <a:r>
              <a:rPr lang="en-US" sz="2400" b="1" dirty="0" smtClean="0">
                <a:solidFill>
                  <a:srgbClr val="FF0000"/>
                </a:solidFill>
              </a:rPr>
              <a:t> the rate limiting step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  <p:bldP spid="11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762000"/>
            <a:ext cx="792877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0)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ehydration of ROH to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alkene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	E1		E2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Primary H effect			E1		E2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2) H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 catalyzed				E1		E2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3) Rearrangements occur		E1		E2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4) Base driven 				E1		E2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5)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  <a:sym typeface="Symbol" pitchFamily="18" charset="2"/>
              </a:rPr>
              <a:t>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</a:rPr>
              <a:t>-H always necessary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Calibri" pitchFamily="34" charset="0"/>
                <a:sym typeface="Symbol" pitchFamily="18" charset="2"/>
              </a:rPr>
              <a:t>			 E1		E2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0" y="8382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Tennis ball pass U-PICK Which Mechanism(s) apply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7162800" y="16002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57800" y="24384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33528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86600" y="41910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5029200"/>
            <a:ext cx="7620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7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7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09600"/>
            <a:ext cx="8305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6) Products obey </a:t>
            </a:r>
            <a:r>
              <a:rPr lang="en-US" sz="28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Saitsev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rule	   	 E1		E2</a:t>
            </a:r>
            <a:endParaRPr lang="en-US" sz="2800" dirty="0" smtClean="0"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alibri" pitchFamily="34" charset="0"/>
              <a:ea typeface="Times New Roman" pitchFamily="18" charset="0"/>
              <a:cs typeface="Calibri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7) Reaction rate order: 3</a:t>
            </a:r>
            <a:r>
              <a:rPr lang="en-US" sz="2800" b="1" baseline="30000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o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&gt;2</a:t>
            </a:r>
            <a:r>
              <a:rPr lang="en-US" sz="2800" b="1" baseline="30000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o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&gt;1</a:t>
            </a:r>
            <a:r>
              <a:rPr lang="en-US" sz="2800" b="1" baseline="30000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o   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	 E1		E2</a:t>
            </a:r>
            <a:endParaRPr lang="en-US" sz="2800" dirty="0" smtClean="0"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alibri" pitchFamily="34" charset="0"/>
              <a:ea typeface="Times New Roman" pitchFamily="18" charset="0"/>
              <a:cs typeface="Calibri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8) Involves a </a:t>
            </a:r>
            <a:r>
              <a:rPr lang="en-US" sz="28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carbocation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    	  E1		E2</a:t>
            </a:r>
            <a:endParaRPr lang="en-US" sz="2800" dirty="0" smtClean="0"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alibri" pitchFamily="34" charset="0"/>
              <a:ea typeface="Times New Roman" pitchFamily="18" charset="0"/>
              <a:cs typeface="Calibri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9) Involves a 4-atom electron flow 	E1		E2</a:t>
            </a:r>
            <a:endParaRPr lang="en-US" sz="2800" dirty="0" smtClean="0"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alibri" pitchFamily="34" charset="0"/>
              <a:ea typeface="Times New Roman" pitchFamily="18" charset="0"/>
              <a:cs typeface="Calibri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10) More than one product </a:t>
            </a:r>
            <a:r>
              <a:rPr lang="en-US" sz="28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alkene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 possible 				E1		E2</a:t>
            </a:r>
            <a:endParaRPr lang="en-US" sz="2800" dirty="0" smtClean="0">
              <a:latin typeface="Calibri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alibri" pitchFamily="34" charset="0"/>
              <a:ea typeface="Times New Roman" pitchFamily="18" charset="0"/>
              <a:cs typeface="Calibri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11) Competes with substitution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 reaction					 E1		E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524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U-PICK Which Mechanism(s) apply (continued)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U-PICK Which Mechanism(s) apply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5638800" y="609600"/>
            <a:ext cx="2438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1447800"/>
            <a:ext cx="2438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286000"/>
            <a:ext cx="1066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91400" y="3048000"/>
            <a:ext cx="685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4419600"/>
            <a:ext cx="2438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467600" y="5638800"/>
            <a:ext cx="6096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88823"/>
            <a:ext cx="8202043" cy="60357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28982" y="838200"/>
            <a:ext cx="1475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DOC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293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18</cp:revision>
  <dcterms:created xsi:type="dcterms:W3CDTF">2015-01-27T00:48:42Z</dcterms:created>
  <dcterms:modified xsi:type="dcterms:W3CDTF">2016-01-28T20:59:01Z</dcterms:modified>
</cp:coreProperties>
</file>