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9E607-5DD3-4C84-826B-BA5302E9BC8A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39493-4461-4FB0-B40D-DA1065BD8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5800" y="1981200"/>
          <a:ext cx="1919288" cy="17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emSketch" r:id="rId3" imgW="792360" imgH="700920" progId="ACD.ChemSketch.20">
                  <p:embed/>
                </p:oleObj>
              </mc:Choice>
              <mc:Fallback>
                <p:oleObj name="ChemSketch" r:id="rId3" imgW="792360" imgH="700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1919288" cy="17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581400" y="2057400"/>
          <a:ext cx="1848586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hemSketch" r:id="rId5" imgW="825840" imgH="783360" progId="ACD.ChemSketch.20">
                  <p:embed/>
                </p:oleObj>
              </mc:Choice>
              <mc:Fallback>
                <p:oleObj name="ChemSketch" r:id="rId5" imgW="825840" imgH="7833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057400"/>
                        <a:ext cx="1848586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One way to deconstruct the stereochemistry of the proposed reaction in exercise 2.3 on </a:t>
            </a:r>
            <a:r>
              <a:rPr lang="en-US" sz="2800" b="1" dirty="0" smtClean="0"/>
              <a:t>paper (H</a:t>
            </a:r>
            <a:r>
              <a:rPr lang="en-US" sz="2800" b="1" baseline="-25000" dirty="0" smtClean="0"/>
              <a:t>A</a:t>
            </a:r>
            <a:r>
              <a:rPr lang="en-US" sz="2800" b="1" dirty="0" smtClean="0"/>
              <a:t> case)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066800"/>
            <a:ext cx="914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 </a:t>
            </a:r>
            <a:r>
              <a:rPr lang="en-US" sz="2400" b="1" dirty="0" smtClean="0">
                <a:solidFill>
                  <a:srgbClr val="FF0000"/>
                </a:solidFill>
              </a:rPr>
              <a:t>Convert</a:t>
            </a:r>
            <a:r>
              <a:rPr lang="en-US" sz="2400" dirty="0" smtClean="0"/>
              <a:t> original Fischer structure back into equivalent 3D projection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19400" y="2819400"/>
            <a:ext cx="4572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2209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to leave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33400" y="2590800"/>
            <a:ext cx="152400" cy="1640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3886200"/>
            <a:ext cx="8839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2) </a:t>
            </a:r>
            <a:r>
              <a:rPr lang="en-US" sz="2400" b="1" dirty="0" smtClean="0">
                <a:solidFill>
                  <a:srgbClr val="FF0000"/>
                </a:solidFill>
              </a:rPr>
              <a:t>Re-draw</a:t>
            </a:r>
            <a:r>
              <a:rPr lang="en-US" sz="2400" dirty="0" smtClean="0"/>
              <a:t> 3D projection so that </a:t>
            </a:r>
            <a:r>
              <a:rPr lang="en-US" sz="2400" dirty="0" smtClean="0">
                <a:solidFill>
                  <a:srgbClr val="FF0000"/>
                </a:solidFill>
              </a:rPr>
              <a:t>the line of attack </a:t>
            </a:r>
            <a:r>
              <a:rPr lang="en-US" sz="2400" dirty="0" smtClean="0"/>
              <a:t>by reagent is on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plane of page and on horizontal</a:t>
            </a:r>
            <a:endParaRPr lang="en-US" sz="2400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114800" y="4724400"/>
          <a:ext cx="1676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hemSketch" r:id="rId7" imgW="679680" imgH="679680" progId="ACD.ChemSketch.20">
                  <p:embed/>
                </p:oleObj>
              </mc:Choice>
              <mc:Fallback>
                <p:oleObj name="ChemSketch" r:id="rId7" imgW="679680" imgH="6796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724400"/>
                        <a:ext cx="16764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295400" y="4724400"/>
          <a:ext cx="1666972" cy="1580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hemSketch" r:id="rId9" imgW="825840" imgH="783360" progId="ACD.ChemSketch.20">
                  <p:embed/>
                </p:oleObj>
              </mc:Choice>
              <mc:Fallback>
                <p:oleObj name="ChemSketch" r:id="rId9" imgW="825840" imgH="7833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1666972" cy="1580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 flipH="1">
            <a:off x="3886200" y="5486400"/>
            <a:ext cx="3886200" cy="0"/>
          </a:xfrm>
          <a:prstGeom prst="line">
            <a:avLst/>
          </a:prstGeom>
          <a:ln w="285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00400" y="4800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to leave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276600" y="5486400"/>
            <a:ext cx="4572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86200" y="5181600"/>
            <a:ext cx="152400" cy="1640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4" grpId="0" animBg="1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One way to deconstruct the stereochemistry of the proposed reaction in exercise 2.3 (cont.)</a:t>
            </a:r>
            <a:endParaRPr lang="en-US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38200" y="1447800"/>
          <a:ext cx="2750788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emSketch" r:id="rId3" imgW="1405080" imgH="679680" progId="ACD.ChemSketch.20">
                  <p:embed/>
                </p:oleObj>
              </mc:Choice>
              <mc:Fallback>
                <p:oleObj name="ChemSketch" r:id="rId3" imgW="1405080" imgH="6796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447800"/>
                        <a:ext cx="2750788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990600" y="20574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648200" y="1295400"/>
          <a:ext cx="2547937" cy="1478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emSketch" r:id="rId5" imgW="1286280" imgH="746640" progId="ACD.ChemSketch.20">
                  <p:embed/>
                </p:oleObj>
              </mc:Choice>
              <mc:Fallback>
                <p:oleObj name="ChemSketch" r:id="rId5" imgW="1286280" imgH="7466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295400"/>
                        <a:ext cx="2547937" cy="1478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4800" y="381000"/>
            <a:ext cx="8382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3a) Bring in attacking </a:t>
            </a:r>
            <a:r>
              <a:rPr lang="en-US" sz="2400" dirty="0" err="1" smtClean="0"/>
              <a:t>Cl</a:t>
            </a:r>
            <a:r>
              <a:rPr lang="en-US" sz="2400" dirty="0" smtClean="0"/>
              <a:t>* along horizontal and deform the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molecule consistent with the expected inversion </a:t>
            </a:r>
            <a:endParaRPr lang="en-US" sz="24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447800" y="16002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447800" y="27432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524000" y="23622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57200" y="20574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657600" y="2209800"/>
            <a:ext cx="685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0600" y="20574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8200" y="28956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5-coordinate- </a:t>
            </a:r>
            <a:r>
              <a:rPr lang="en-US" sz="2400" b="1" smtClean="0"/>
              <a:t>activated </a:t>
            </a:r>
            <a:r>
              <a:rPr lang="en-US" sz="2400" b="1" dirty="0" smtClean="0"/>
              <a:t>complex</a:t>
            </a:r>
            <a:endParaRPr lang="en-US" sz="2400" b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105400" y="4191000"/>
          <a:ext cx="1828800" cy="1869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hemSketch" r:id="rId7" imgW="713160" imgH="728640" progId="ACD.ChemSketch.20">
                  <p:embed/>
                </p:oleObj>
              </mc:Choice>
              <mc:Fallback>
                <p:oleObj name="ChemSketch" r:id="rId7" imgW="713160" imgH="7286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191000"/>
                        <a:ext cx="1828800" cy="1869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3276600" y="5105400"/>
            <a:ext cx="2514600" cy="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5638800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Inverted product</a:t>
            </a:r>
          </a:p>
          <a:p>
            <a:r>
              <a:rPr lang="en-US" sz="2800" b="1" dirty="0" smtClean="0"/>
              <a:t>(H</a:t>
            </a:r>
            <a:r>
              <a:rPr lang="en-US" sz="2800" b="1" baseline="-25000" dirty="0" smtClean="0"/>
              <a:t>A</a:t>
            </a:r>
            <a:r>
              <a:rPr lang="en-US" sz="2800" b="1" dirty="0" smtClean="0"/>
              <a:t> gone)</a:t>
            </a:r>
            <a:endParaRPr lang="en-US" sz="2800" b="1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2895600" y="2057400"/>
            <a:ext cx="304800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1000" y="3352800"/>
            <a:ext cx="838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3b) Finish reaction by completing inversion and ejecting 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One way to deconstruct the stereochemistry of the proposed reaction in exercise 2.3 (cont.)</a:t>
            </a:r>
            <a:endParaRPr lang="en-US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95400" y="2057400"/>
          <a:ext cx="1981200" cy="2025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ChemSketch" r:id="rId3" imgW="713160" imgH="728640" progId="ACD.ChemSketch.20">
                  <p:embed/>
                </p:oleObj>
              </mc:Choice>
              <mc:Fallback>
                <p:oleObj name="ChemSketch" r:id="rId3" imgW="713160" imgH="7286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1981200" cy="2025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381000"/>
            <a:ext cx="8763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4) Rotate projection so that Fischer orientation is maintained,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and, so that smallest group is on top along the vertical.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In the case below, the entire molecule rotates 180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 along the </a:t>
            </a:r>
            <a:r>
              <a:rPr lang="en-US" sz="2400" b="1" dirty="0" smtClean="0"/>
              <a:t>x-y</a:t>
            </a:r>
            <a:r>
              <a:rPr lang="en-US" sz="2400" dirty="0" smtClean="0"/>
              <a:t> plane to switch Br with H,  keeping H and Br behind that plane.</a:t>
            </a:r>
            <a:endParaRPr lang="en-US" sz="2400" dirty="0"/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029200" y="2133600"/>
          <a:ext cx="1905000" cy="18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hemSketch" r:id="rId5" imgW="707040" imgH="685800" progId="ACD.ChemSketch.20">
                  <p:embed/>
                </p:oleObj>
              </mc:Choice>
              <mc:Fallback>
                <p:oleObj name="ChemSketch" r:id="rId5" imgW="707040" imgH="6858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133600"/>
                        <a:ext cx="1905000" cy="18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838200" y="2514600"/>
            <a:ext cx="0" cy="17526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" y="3048000"/>
            <a:ext cx="1524000" cy="33010"/>
          </a:xfrm>
          <a:prstGeom prst="line">
            <a:avLst/>
          </a:prstGeom>
          <a:ln w="412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04800" y="3048000"/>
            <a:ext cx="533400" cy="685800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9600" y="2057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2819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657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Circular Arrow 36"/>
          <p:cNvSpPr/>
          <p:nvPr/>
        </p:nvSpPr>
        <p:spPr>
          <a:xfrm flipV="1">
            <a:off x="914400" y="2438400"/>
            <a:ext cx="1828800" cy="22098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733800" y="3048000"/>
            <a:ext cx="990600" cy="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4800" y="4648200"/>
            <a:ext cx="335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Turn 180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in plane, reversing H with Br, OH with </a:t>
            </a:r>
            <a:r>
              <a:rPr lang="en-US" sz="2800" dirty="0" err="1" smtClean="0"/>
              <a:t>Cl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0" y="4191000"/>
            <a:ext cx="533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en-US" sz="2400" dirty="0" smtClean="0"/>
              <a:t>) Re-draw Fischer projection and assign</a:t>
            </a:r>
            <a:endParaRPr lang="en-US" sz="2400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486400" y="4648200"/>
          <a:ext cx="1752600" cy="1552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ChemSketch" r:id="rId7" imgW="792360" imgH="700920" progId="ACD.ChemSketch.20">
                  <p:embed/>
                </p:oleObj>
              </mc:Choice>
              <mc:Fallback>
                <p:oleObj name="ChemSketch" r:id="rId7" imgW="792360" imgH="70092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48200"/>
                        <a:ext cx="1752600" cy="1552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5181600" y="5638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35.4</a:t>
            </a:r>
            <a:endParaRPr lang="en-US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867400" y="6172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80</a:t>
            </a:r>
            <a:endParaRPr lang="en-US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781800" y="55626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16</a:t>
            </a:r>
            <a:endParaRPr lang="en-US" sz="2400" b="1" dirty="0"/>
          </a:p>
        </p:txBody>
      </p:sp>
      <p:sp>
        <p:nvSpPr>
          <p:cNvPr id="48" name="Freeform 47"/>
          <p:cNvSpPr/>
          <p:nvPr/>
        </p:nvSpPr>
        <p:spPr>
          <a:xfrm>
            <a:off x="5407378" y="5994400"/>
            <a:ext cx="395111" cy="428978"/>
          </a:xfrm>
          <a:custGeom>
            <a:avLst/>
            <a:gdLst>
              <a:gd name="connsiteX0" fmla="*/ 395111 w 395111"/>
              <a:gd name="connsiteY0" fmla="*/ 428978 h 428978"/>
              <a:gd name="connsiteX1" fmla="*/ 124178 w 395111"/>
              <a:gd name="connsiteY1" fmla="*/ 349956 h 428978"/>
              <a:gd name="connsiteX2" fmla="*/ 0 w 395111"/>
              <a:gd name="connsiteY2" fmla="*/ 0 h 428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111" h="428978">
                <a:moveTo>
                  <a:pt x="395111" y="428978"/>
                </a:moveTo>
                <a:cubicBezTo>
                  <a:pt x="292570" y="425215"/>
                  <a:pt x="190030" y="421452"/>
                  <a:pt x="124178" y="349956"/>
                </a:cubicBezTo>
                <a:cubicBezTo>
                  <a:pt x="58326" y="278460"/>
                  <a:pt x="29163" y="139230"/>
                  <a:pt x="0" y="0"/>
                </a:cubicBezTo>
              </a:path>
            </a:pathLst>
          </a:cu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5486400" y="4724400"/>
            <a:ext cx="1411111" cy="645348"/>
          </a:xfrm>
          <a:custGeom>
            <a:avLst/>
            <a:gdLst>
              <a:gd name="connsiteX0" fmla="*/ 0 w 1411111"/>
              <a:gd name="connsiteY0" fmla="*/ 645348 h 645348"/>
              <a:gd name="connsiteX1" fmla="*/ 180622 w 1411111"/>
              <a:gd name="connsiteY1" fmla="*/ 306682 h 645348"/>
              <a:gd name="connsiteX2" fmla="*/ 620888 w 1411111"/>
              <a:gd name="connsiteY2" fmla="*/ 47037 h 645348"/>
              <a:gd name="connsiteX3" fmla="*/ 1072444 w 1411111"/>
              <a:gd name="connsiteY3" fmla="*/ 35748 h 645348"/>
              <a:gd name="connsiteX4" fmla="*/ 1343377 w 1411111"/>
              <a:gd name="connsiteY4" fmla="*/ 261526 h 645348"/>
              <a:gd name="connsiteX5" fmla="*/ 1411111 w 1411111"/>
              <a:gd name="connsiteY5" fmla="*/ 532460 h 645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11111" h="645348">
                <a:moveTo>
                  <a:pt x="0" y="645348"/>
                </a:moveTo>
                <a:cubicBezTo>
                  <a:pt x="38570" y="525874"/>
                  <a:pt x="77141" y="406401"/>
                  <a:pt x="180622" y="306682"/>
                </a:cubicBezTo>
                <a:cubicBezTo>
                  <a:pt x="284103" y="206963"/>
                  <a:pt x="472251" y="92193"/>
                  <a:pt x="620888" y="47037"/>
                </a:cubicBezTo>
                <a:cubicBezTo>
                  <a:pt x="769525" y="1881"/>
                  <a:pt x="952029" y="0"/>
                  <a:pt x="1072444" y="35748"/>
                </a:cubicBezTo>
                <a:cubicBezTo>
                  <a:pt x="1192859" y="71496"/>
                  <a:pt x="1286932" y="178741"/>
                  <a:pt x="1343377" y="261526"/>
                </a:cubicBezTo>
                <a:cubicBezTo>
                  <a:pt x="1399822" y="344311"/>
                  <a:pt x="1405466" y="438385"/>
                  <a:pt x="1411111" y="532460"/>
                </a:cubicBezTo>
              </a:path>
            </a:pathLst>
          </a:cu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543800" y="5257800"/>
            <a:ext cx="7620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7" grpId="0" animBg="1"/>
      <p:bldP spid="40" grpId="0"/>
      <p:bldP spid="41" grpId="0" animBg="1"/>
      <p:bldP spid="45" grpId="0"/>
      <p:bldP spid="46" grpId="0"/>
      <p:bldP spid="47" grpId="0"/>
      <p:bldP spid="48" grpId="0" animBg="1"/>
      <p:bldP spid="49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cat looking confus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7239000" cy="495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2286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Questions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Try second part of Exercise 2.3 (Replace 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and determine R,S of product …show work and turn in (</a:t>
            </a:r>
            <a:r>
              <a:rPr lang="en-US" sz="2800" b="1" dirty="0" err="1" smtClean="0">
                <a:solidFill>
                  <a:srgbClr val="FF0000"/>
                </a:solidFill>
              </a:rPr>
              <a:t>mol</a:t>
            </a:r>
            <a:r>
              <a:rPr lang="en-US" sz="2800" b="1" dirty="0" smtClean="0">
                <a:solidFill>
                  <a:srgbClr val="FF0000"/>
                </a:solidFill>
              </a:rPr>
              <a:t> $)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0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235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13</cp:revision>
  <dcterms:created xsi:type="dcterms:W3CDTF">2015-02-10T01:20:11Z</dcterms:created>
  <dcterms:modified xsi:type="dcterms:W3CDTF">2017-02-03T16:28:23Z</dcterms:modified>
</cp:coreProperties>
</file>