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800" y="1981200"/>
          <a:ext cx="1919288" cy="17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3" imgW="792360" imgH="700920" progId="ACD.ChemSketch.20">
                  <p:embed/>
                </p:oleObj>
              </mc:Choice>
              <mc:Fallback>
                <p:oleObj name="ChemSketch" r:id="rId3" imgW="792360" imgH="700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1919288" cy="17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155797"/>
              </p:ext>
            </p:extLst>
          </p:nvPr>
        </p:nvGraphicFramePr>
        <p:xfrm>
          <a:off x="3647707" y="1899690"/>
          <a:ext cx="1848586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emSketch" r:id="rId5" imgW="825840" imgH="783360" progId="ACD.ChemSketch.20">
                  <p:embed/>
                </p:oleObj>
              </mc:Choice>
              <mc:Fallback>
                <p:oleObj name="ChemSketch" r:id="rId5" imgW="825840" imgH="7833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707" y="1899690"/>
                        <a:ext cx="1848586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One way to deconstruct the stereochemistry of the proposed reaction in exercise 2.3 on paper 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case)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>
                <a:solidFill>
                  <a:srgbClr val="FF0000"/>
                </a:solidFill>
              </a:rPr>
              <a:t>Convert</a:t>
            </a:r>
            <a:r>
              <a:rPr lang="en-US" sz="2400" dirty="0" smtClean="0"/>
              <a:t> original Fischer structure back into equivalent 3D projection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19400" y="2819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31358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smtClean="0"/>
              <a:t>to leave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43000" y="3188733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3671556"/>
            <a:ext cx="883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</a:t>
            </a:r>
            <a:r>
              <a:rPr lang="en-US" sz="2400" b="1" dirty="0" smtClean="0">
                <a:solidFill>
                  <a:srgbClr val="FF0000"/>
                </a:solidFill>
              </a:rPr>
              <a:t>Re-draw</a:t>
            </a:r>
            <a:r>
              <a:rPr lang="en-US" sz="2400" dirty="0" smtClean="0"/>
              <a:t> 3D projection so that </a:t>
            </a:r>
            <a:r>
              <a:rPr lang="en-US" sz="2400" dirty="0" smtClean="0">
                <a:solidFill>
                  <a:srgbClr val="FF0000"/>
                </a:solidFill>
              </a:rPr>
              <a:t>the line of attack </a:t>
            </a:r>
            <a:r>
              <a:rPr lang="en-US" sz="2400" dirty="0" smtClean="0"/>
              <a:t>by reagent is 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plane of page and on horizontal</a:t>
            </a:r>
            <a:endParaRPr lang="en-US" sz="24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95400" y="4724400"/>
          <a:ext cx="1666972" cy="1580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hemSketch" r:id="rId7" imgW="825840" imgH="783360" progId="ACD.ChemSketch.20">
                  <p:embed/>
                </p:oleObj>
              </mc:Choice>
              <mc:Fallback>
                <p:oleObj name="ChemSketch" r:id="rId7" imgW="825840" imgH="7833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1666972" cy="1580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H="1">
            <a:off x="3886200" y="5486400"/>
            <a:ext cx="3886200" cy="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14800" y="471709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smtClean="0"/>
              <a:t>to leave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76600" y="5486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29200" y="5082064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81600" y="4494110"/>
            <a:ext cx="1745218" cy="1779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 animBg="1"/>
      <p:bldP spid="23" grpId="0"/>
      <p:bldP spid="2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381000"/>
            <a:ext cx="8382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3a) Bring in attacking </a:t>
            </a:r>
            <a:r>
              <a:rPr lang="en-US" sz="2400" dirty="0" err="1" smtClean="0"/>
              <a:t>Cl</a:t>
            </a:r>
            <a:r>
              <a:rPr lang="en-US" sz="2400" dirty="0" smtClean="0"/>
              <a:t>* along horizontal and deform the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molecule consistent with the expected inversion 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90600" y="1223597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600200" y="2438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007424" y="2743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28600" y="2115787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29100" y="2057400"/>
            <a:ext cx="685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28606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895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5-coordinate- activated </a:t>
            </a:r>
            <a:r>
              <a:rPr lang="en-US" sz="2400" b="1" dirty="0" smtClean="0"/>
              <a:t>complex</a:t>
            </a:r>
            <a:endParaRPr lang="en-US" sz="24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76600" y="5105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6388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Inverted product</a:t>
            </a:r>
          </a:p>
          <a:p>
            <a:r>
              <a:rPr lang="en-US" sz="2800" b="1" dirty="0" smtClean="0"/>
              <a:t>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gone)</a:t>
            </a:r>
            <a:endParaRPr lang="en-US" sz="28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971800" y="2057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1000" y="3352800"/>
            <a:ext cx="838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3b) Finish reaction by completing inversion and ejecting 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. 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20" y="1223597"/>
            <a:ext cx="3371359" cy="15794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394" y="1324247"/>
            <a:ext cx="2680287" cy="1410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166" y="4195464"/>
            <a:ext cx="1672879" cy="1672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57464"/>
            <a:ext cx="8763000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4) Rotate projection so that Fischer orientation is maintained,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   and, so that smallest group is on top along the vertical</a:t>
            </a:r>
            <a:r>
              <a:rPr lang="en-US" sz="2300" dirty="0" smtClean="0"/>
              <a:t>.</a:t>
            </a:r>
            <a:r>
              <a:rPr lang="en-US" sz="2300" dirty="0" smtClean="0"/>
              <a:t>   </a:t>
            </a:r>
            <a:endParaRPr lang="en-US" sz="23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38200" y="2514600"/>
            <a:ext cx="0" cy="17526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" y="3048000"/>
            <a:ext cx="1524000" cy="33010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04800" y="3048000"/>
            <a:ext cx="533400" cy="685800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2057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819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657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733800" y="3048000"/>
            <a:ext cx="990600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10000" y="4191000"/>
            <a:ext cx="533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n-US" sz="2400" dirty="0" smtClean="0"/>
              <a:t>) Re-draw Fischer projection and assign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8077200" y="556483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35.4</a:t>
            </a:r>
            <a:endParaRPr lang="en-US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47409" y="638548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80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471243" y="540846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16</a:t>
            </a:r>
            <a:endParaRPr lang="en-US" sz="2400" b="1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805" y="1863106"/>
            <a:ext cx="2170389" cy="2170446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209800" y="2514600"/>
            <a:ext cx="0" cy="13715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1958888" y="2527826"/>
            <a:ext cx="534496" cy="291574"/>
          </a:xfrm>
          <a:custGeom>
            <a:avLst/>
            <a:gdLst>
              <a:gd name="connsiteX0" fmla="*/ 534496 w 534496"/>
              <a:gd name="connsiteY0" fmla="*/ 92766 h 291574"/>
              <a:gd name="connsiteX1" fmla="*/ 309209 w 534496"/>
              <a:gd name="connsiteY1" fmla="*/ 291548 h 291574"/>
              <a:gd name="connsiteX2" fmla="*/ 17662 w 534496"/>
              <a:gd name="connsiteY2" fmla="*/ 106018 h 291574"/>
              <a:gd name="connsiteX3" fmla="*/ 30914 w 534496"/>
              <a:gd name="connsiteY3" fmla="*/ 0 h 291574"/>
              <a:gd name="connsiteX4" fmla="*/ 30914 w 534496"/>
              <a:gd name="connsiteY4" fmla="*/ 0 h 291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496" h="291574">
                <a:moveTo>
                  <a:pt x="534496" y="92766"/>
                </a:moveTo>
                <a:cubicBezTo>
                  <a:pt x="464922" y="191052"/>
                  <a:pt x="395348" y="289339"/>
                  <a:pt x="309209" y="291548"/>
                </a:cubicBezTo>
                <a:cubicBezTo>
                  <a:pt x="223070" y="293757"/>
                  <a:pt x="64044" y="154609"/>
                  <a:pt x="17662" y="106018"/>
                </a:cubicBezTo>
                <a:cubicBezTo>
                  <a:pt x="-28720" y="57427"/>
                  <a:pt x="30914" y="0"/>
                  <a:pt x="30914" y="0"/>
                </a:cubicBezTo>
                <a:lnTo>
                  <a:pt x="30914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378" y="1916403"/>
            <a:ext cx="2121031" cy="21436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4953593"/>
            <a:ext cx="1813643" cy="1684142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7580243" y="6096000"/>
            <a:ext cx="503583" cy="486099"/>
          </a:xfrm>
          <a:custGeom>
            <a:avLst/>
            <a:gdLst>
              <a:gd name="connsiteX0" fmla="*/ 0 w 503583"/>
              <a:gd name="connsiteY0" fmla="*/ 424070 h 486099"/>
              <a:gd name="connsiteX1" fmla="*/ 291548 w 503583"/>
              <a:gd name="connsiteY1" fmla="*/ 450574 h 486099"/>
              <a:gd name="connsiteX2" fmla="*/ 503583 w 503583"/>
              <a:gd name="connsiteY2" fmla="*/ 0 h 486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583" h="486099">
                <a:moveTo>
                  <a:pt x="0" y="424070"/>
                </a:moveTo>
                <a:cubicBezTo>
                  <a:pt x="103809" y="472661"/>
                  <a:pt x="207618" y="521252"/>
                  <a:pt x="291548" y="450574"/>
                </a:cubicBezTo>
                <a:cubicBezTo>
                  <a:pt x="375479" y="379896"/>
                  <a:pt x="439531" y="189948"/>
                  <a:pt x="503583" y="0"/>
                </a:cubicBezTo>
              </a:path>
            </a:pathLst>
          </a:custGeom>
          <a:noFill/>
          <a:ln w="539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062734" y="4784035"/>
            <a:ext cx="2034344" cy="755374"/>
          </a:xfrm>
          <a:custGeom>
            <a:avLst/>
            <a:gdLst>
              <a:gd name="connsiteX0" fmla="*/ 2034344 w 2034344"/>
              <a:gd name="connsiteY0" fmla="*/ 649356 h 755374"/>
              <a:gd name="connsiteX1" fmla="*/ 1809057 w 2034344"/>
              <a:gd name="connsiteY1" fmla="*/ 318052 h 755374"/>
              <a:gd name="connsiteX2" fmla="*/ 987423 w 2034344"/>
              <a:gd name="connsiteY2" fmla="*/ 0 h 755374"/>
              <a:gd name="connsiteX3" fmla="*/ 99527 w 2034344"/>
              <a:gd name="connsiteY3" fmla="*/ 318052 h 755374"/>
              <a:gd name="connsiteX4" fmla="*/ 59770 w 2034344"/>
              <a:gd name="connsiteY4" fmla="*/ 755374 h 75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344" h="755374">
                <a:moveTo>
                  <a:pt x="2034344" y="649356"/>
                </a:moveTo>
                <a:cubicBezTo>
                  <a:pt x="2008944" y="537817"/>
                  <a:pt x="1983544" y="426278"/>
                  <a:pt x="1809057" y="318052"/>
                </a:cubicBezTo>
                <a:cubicBezTo>
                  <a:pt x="1634570" y="209826"/>
                  <a:pt x="1272345" y="0"/>
                  <a:pt x="987423" y="0"/>
                </a:cubicBezTo>
                <a:cubicBezTo>
                  <a:pt x="702501" y="0"/>
                  <a:pt x="254136" y="192156"/>
                  <a:pt x="99527" y="318052"/>
                </a:cubicBezTo>
                <a:cubicBezTo>
                  <a:pt x="-55082" y="443948"/>
                  <a:pt x="2344" y="599661"/>
                  <a:pt x="59770" y="755374"/>
                </a:cubicBezTo>
              </a:path>
            </a:pathLst>
          </a:custGeom>
          <a:noFill/>
          <a:ln w="5080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24400" y="5785322"/>
            <a:ext cx="79546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1143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Here, we must swivel the molecule on its’ `Y’ axis so that the OH   and Cl and OH come out of the plane and H and the  Br turn into the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41" grpId="0" animBg="1"/>
      <p:bldP spid="45" grpId="0"/>
      <p:bldP spid="46" grpId="0"/>
      <p:bldP spid="47" grpId="0"/>
      <p:bldP spid="6" grpId="0" animBg="1"/>
      <p:bldP spid="9" grpId="0" animBg="1"/>
      <p:bldP spid="10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at looking confu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239000" cy="49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28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Questions </a:t>
            </a:r>
            <a:r>
              <a:rPr lang="en-US" sz="3200" dirty="0" smtClean="0"/>
              <a:t>?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432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19</cp:revision>
  <dcterms:created xsi:type="dcterms:W3CDTF">2015-02-10T01:20:11Z</dcterms:created>
  <dcterms:modified xsi:type="dcterms:W3CDTF">2017-02-03T21:35:30Z</dcterms:modified>
</cp:coreProperties>
</file>