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8" r:id="rId4"/>
    <p:sldId id="257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B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77B1-1E0D-4CDE-9BEE-B830B1545544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95E99-7EF2-4598-B070-27231090A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5E99-7EF2-4598-B070-27231090AF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8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5E99-7EF2-4598-B070-27231090AF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43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5E99-7EF2-4598-B070-27231090AF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24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903F-BE95-4329-9006-A95FAD2CFA58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2D0EC-8432-4F8B-8A2B-6BD2518C22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4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mirror.co.uk/news/weird-news/cats-sit-circles-watch-new-4573624&amp;ei=44T2VPbPNcaggwTqu4LwCg&amp;bvm=bv.87519884,d.cWc&amp;psig=AFQjCNHqwpD3Esju4n3JxH8sk0tZB6lBYA&amp;ust=142552841151450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8" y="2707131"/>
            <a:ext cx="2971801" cy="41508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6233" y="2635362"/>
            <a:ext cx="41009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Cats are a big part of </a:t>
            </a:r>
            <a:r>
              <a:rPr lang="en-US" sz="4800" dirty="0" err="1" smtClean="0"/>
              <a:t>cyclo</a:t>
            </a:r>
            <a:r>
              <a:rPr lang="en-US" sz="4800" dirty="0" smtClean="0"/>
              <a:t> addition !</a:t>
            </a:r>
            <a:endParaRPr lang="en-US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4" y="624927"/>
            <a:ext cx="8105776" cy="22207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762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 </a:t>
            </a:r>
            <a:r>
              <a:rPr lang="en-US" sz="3200" dirty="0" smtClean="0"/>
              <a:t>of a </a:t>
            </a:r>
            <a:r>
              <a:rPr lang="en-US" sz="3200" dirty="0" smtClean="0"/>
              <a:t>1,3 cycloaddition reaction</a:t>
            </a:r>
            <a:endParaRPr lang="en-US" sz="32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105400" y="1447800"/>
            <a:ext cx="310298" cy="207298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03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3657600"/>
            <a:ext cx="259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ene</a:t>
            </a:r>
            <a:r>
              <a:rPr lang="en-US" sz="2800" b="1" dirty="0" smtClean="0">
                <a:solidFill>
                  <a:srgbClr val="0070C0"/>
                </a:solidFill>
              </a:rPr>
              <a:t>=</a:t>
            </a:r>
            <a:r>
              <a:rPr lang="en-US" sz="2800" b="1" dirty="0" err="1">
                <a:solidFill>
                  <a:srgbClr val="0070C0"/>
                </a:solidFill>
              </a:rPr>
              <a:t>d</a:t>
            </a:r>
            <a:r>
              <a:rPr lang="en-US" sz="2800" b="1" dirty="0" err="1" smtClean="0">
                <a:solidFill>
                  <a:srgbClr val="0070C0"/>
                </a:solidFill>
              </a:rPr>
              <a:t>ieno</a:t>
            </a:r>
            <a:r>
              <a:rPr lang="en-US" sz="2800" b="1" u="sng" dirty="0" err="1" smtClean="0">
                <a:solidFill>
                  <a:srgbClr val="0070C0"/>
                </a:solidFill>
              </a:rPr>
              <a:t>phile</a:t>
            </a:r>
            <a:endParaRPr lang="en-US" sz="2800" b="1" u="sng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7" name="Heart 6"/>
          <p:cNvSpPr/>
          <p:nvPr/>
        </p:nvSpPr>
        <p:spPr>
          <a:xfrm>
            <a:off x="1219200" y="1981200"/>
            <a:ext cx="1295400" cy="10668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2209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dienes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36576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</a:rPr>
              <a:t>1,3-butadiene</a:t>
            </a:r>
          </a:p>
          <a:p>
            <a:r>
              <a:rPr lang="en-US" sz="2800" b="1" dirty="0" smtClean="0">
                <a:solidFill>
                  <a:srgbClr val="FF00FF"/>
                </a:solidFill>
              </a:rPr>
              <a:t>(object of </a:t>
            </a:r>
            <a:r>
              <a:rPr lang="en-US" sz="2800" b="1" dirty="0" err="1" smtClean="0">
                <a:solidFill>
                  <a:srgbClr val="0070C0"/>
                </a:solidFill>
              </a:rPr>
              <a:t>dienophile’s</a:t>
            </a:r>
            <a:r>
              <a:rPr lang="en-US" sz="2800" b="1" dirty="0" smtClean="0">
                <a:solidFill>
                  <a:srgbClr val="FF00FF"/>
                </a:solidFill>
              </a:rPr>
              <a:t> love)</a:t>
            </a:r>
            <a:endParaRPr lang="en-US" sz="2800" b="1" dirty="0">
              <a:solidFill>
                <a:srgbClr val="FF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FF00FF"/>
                </a:solidFill>
              </a:rPr>
              <a:t>1,3</a:t>
            </a:r>
            <a:r>
              <a:rPr lang="en-US" sz="2700" b="1" dirty="0" smtClean="0"/>
              <a:t>-Cyclo-additions =Diels-Alder reactions= </a:t>
            </a:r>
            <a:r>
              <a:rPr lang="en-US" sz="2700" b="1" dirty="0" smtClean="0">
                <a:solidFill>
                  <a:srgbClr val="0070C0"/>
                </a:solidFill>
              </a:rPr>
              <a:t>2</a:t>
            </a:r>
            <a:r>
              <a:rPr lang="en-US" sz="2700" b="1" dirty="0" smtClean="0"/>
              <a:t>+</a:t>
            </a:r>
            <a:r>
              <a:rPr lang="en-US" sz="2700" b="1" dirty="0" smtClean="0">
                <a:solidFill>
                  <a:srgbClr val="FF0000"/>
                </a:solidFill>
              </a:rPr>
              <a:t>4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cyclo</a:t>
            </a:r>
            <a:r>
              <a:rPr lang="en-US" sz="2700" b="1" dirty="0" smtClean="0"/>
              <a:t> additions</a:t>
            </a:r>
          </a:p>
          <a:p>
            <a:r>
              <a:rPr lang="en-US" sz="2800" dirty="0"/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a chemical love story   </a:t>
            </a:r>
            <a:r>
              <a:rPr lang="en-US" sz="2400" b="1" dirty="0" smtClean="0"/>
              <a:t>(see also: text 14.4 and 30.5) </a:t>
            </a:r>
            <a:endParaRPr lang="en-US" sz="2400" b="1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819400" y="1752600"/>
          <a:ext cx="238346" cy="1725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ChemSketch" r:id="rId3" imgW="118800" imgH="862560" progId="ACD.ChemSketch.20">
                  <p:embed/>
                </p:oleObj>
              </mc:Choice>
              <mc:Fallback>
                <p:oleObj name="ChemSketch" r:id="rId3" imgW="118800" imgH="8625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752600"/>
                        <a:ext cx="238346" cy="17256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638800" y="1676400"/>
          <a:ext cx="1000125" cy="1946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hemSketch" r:id="rId5" imgW="475560" imgH="926640" progId="ACD.ChemSketch.20">
                  <p:embed/>
                </p:oleObj>
              </mc:Choice>
              <mc:Fallback>
                <p:oleObj name="ChemSketch" r:id="rId5" imgW="475560" imgH="92664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676400"/>
                        <a:ext cx="1000125" cy="1946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81000" y="46482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Has </a:t>
            </a:r>
            <a:r>
              <a:rPr lang="en-US" sz="3200" b="1" dirty="0" smtClean="0"/>
              <a:t>2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 electrons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47244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Has </a:t>
            </a:r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</a:t>
            </a:r>
            <a:r>
              <a:rPr lang="en-US" sz="3200" b="1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electrons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38400" y="914400"/>
            <a:ext cx="2971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PLAYERS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/>
      <p:bldP spid="9" grpId="0"/>
      <p:bldP spid="20" grpId="0"/>
      <p:bldP spid="21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Enes</a:t>
            </a:r>
            <a:r>
              <a:rPr lang="en-US" sz="2800" b="1" dirty="0" smtClean="0"/>
              <a:t> and </a:t>
            </a:r>
            <a:r>
              <a:rPr lang="en-US" sz="2800" b="1" dirty="0" err="1" smtClean="0">
                <a:solidFill>
                  <a:srgbClr val="FF00FF"/>
                </a:solidFill>
              </a:rPr>
              <a:t>dienes</a:t>
            </a:r>
            <a:r>
              <a:rPr lang="en-US" sz="2800" b="1" dirty="0" smtClean="0"/>
              <a:t> can come fully accessorized:</a:t>
            </a:r>
            <a:endParaRPr lang="en-US" sz="2800" b="1" dirty="0"/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762000" y="1707884"/>
          <a:ext cx="1676400" cy="2004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ChemSketch" r:id="rId3" imgW="795600" imgH="951120" progId="ACD.ChemSketch.20">
                  <p:embed/>
                </p:oleObj>
              </mc:Choice>
              <mc:Fallback>
                <p:oleObj name="ChemSketch" r:id="rId3" imgW="795600" imgH="9511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07884"/>
                        <a:ext cx="1676400" cy="2004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4876800" y="1447800"/>
          <a:ext cx="1600200" cy="247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ChemSketch" r:id="rId5" imgW="804600" imgH="1246680" progId="ACD.ChemSketch.20">
                  <p:embed/>
                </p:oleObj>
              </mc:Choice>
              <mc:Fallback>
                <p:oleObj name="ChemSketch" r:id="rId5" imgW="804600" imgH="124668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447800"/>
                        <a:ext cx="1600200" cy="247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41910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FF"/>
                </a:solidFill>
              </a:rPr>
              <a:t>Dienes</a:t>
            </a:r>
            <a:r>
              <a:rPr lang="en-US" sz="3200" b="1" dirty="0" smtClean="0"/>
              <a:t> can be rings</a:t>
            </a:r>
            <a:endParaRPr lang="en-US" sz="3200" b="1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143000" y="4800600"/>
          <a:ext cx="1065212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ChemSketch" r:id="rId7" imgW="301680" imgH="301680" progId="ACD.ChemSketch.20">
                  <p:embed/>
                </p:oleObj>
              </mc:Choice>
              <mc:Fallback>
                <p:oleObj name="ChemSketch" r:id="rId7" imgW="301680" imgH="3016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00600"/>
                        <a:ext cx="1065212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657600" y="4800600"/>
          <a:ext cx="1143000" cy="1236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ChemSketch" r:id="rId9" imgW="368640" imgH="399240" progId="ACD.ChemSketch.20">
                  <p:embed/>
                </p:oleObj>
              </mc:Choice>
              <mc:Fallback>
                <p:oleObj name="ChemSketch" r:id="rId9" imgW="368640" imgH="3992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800600"/>
                        <a:ext cx="1143000" cy="1236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Cycloaddition</a:t>
            </a:r>
            <a:r>
              <a:rPr lang="en-US" dirty="0" smtClean="0"/>
              <a:t> basics (cont.)</a:t>
            </a:r>
            <a:endParaRPr lang="en-US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486400" y="4648200"/>
          <a:ext cx="1143000" cy="1428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ChemSketch" r:id="rId11" imgW="387000" imgH="484560" progId="ACD.ChemSketch.20">
                  <p:embed/>
                </p:oleObj>
              </mc:Choice>
              <mc:Fallback>
                <p:oleObj name="ChemSketch" r:id="rId11" imgW="387000" imgH="4845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48200"/>
                        <a:ext cx="1143000" cy="1428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6629400" y="5105400"/>
            <a:ext cx="0" cy="533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>
            <a:off x="4648200" y="3352800"/>
            <a:ext cx="144780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95725" y="2030996"/>
            <a:ext cx="3800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and…a discrete time later behind closed doors </a:t>
            </a:r>
          </a:p>
          <a:p>
            <a:r>
              <a:rPr lang="en-US" sz="2400" dirty="0" smtClean="0"/>
              <a:t>with some coaxing (heat)*</a:t>
            </a:r>
            <a:endParaRPr lang="en-US" sz="2400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819296"/>
              </p:ext>
            </p:extLst>
          </p:nvPr>
        </p:nvGraphicFramePr>
        <p:xfrm>
          <a:off x="7282218" y="2346186"/>
          <a:ext cx="17526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ChemSketch" r:id="rId3" imgW="749880" imgH="749880" progId="ACD.ChemSketch.20">
                  <p:embed/>
                </p:oleObj>
              </mc:Choice>
              <mc:Fallback>
                <p:oleObj name="ChemSketch" r:id="rId3" imgW="749880" imgH="7498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2218" y="2346186"/>
                        <a:ext cx="17526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05600" y="4495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Marriage and a ring</a:t>
            </a:r>
            <a:endParaRPr lang="en-US" sz="3600" b="1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990600" y="1905000"/>
          <a:ext cx="238346" cy="1725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ChemSketch" r:id="rId5" imgW="118800" imgH="862560" progId="ACD.ChemSketch.20">
                  <p:embed/>
                </p:oleObj>
              </mc:Choice>
              <mc:Fallback>
                <p:oleObj name="ChemSketch" r:id="rId5" imgW="118800" imgH="8625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238346" cy="17256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895600" y="1828800"/>
          <a:ext cx="1000125" cy="1946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ChemSketch" r:id="rId7" imgW="475560" imgH="926640" progId="ACD.ChemSketch.20">
                  <p:embed/>
                </p:oleObj>
              </mc:Choice>
              <mc:Fallback>
                <p:oleObj name="ChemSketch" r:id="rId7" imgW="475560" imgH="9266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828800"/>
                        <a:ext cx="1000125" cy="1946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Cycloaddition</a:t>
            </a:r>
            <a:r>
              <a:rPr lang="en-US" dirty="0" smtClean="0"/>
              <a:t> basics (cont.)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334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basic story…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1752600" y="25146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18" name="Heart 17"/>
          <p:cNvSpPr/>
          <p:nvPr/>
        </p:nvSpPr>
        <p:spPr>
          <a:xfrm>
            <a:off x="526086" y="4393695"/>
            <a:ext cx="1295400" cy="10668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81246" y="4572744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dienes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3886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FF"/>
                </a:solidFill>
              </a:rPr>
              <a:t>diene</a:t>
            </a:r>
            <a:endParaRPr lang="en-US" sz="2800" b="1" dirty="0">
              <a:solidFill>
                <a:srgbClr val="FF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67200" y="12954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They hook up</a:t>
            </a:r>
            <a:endParaRPr lang="en-US" sz="3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5751436"/>
            <a:ext cx="8458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*…</a:t>
            </a:r>
            <a:r>
              <a:rPr lang="en-US" sz="2800" b="1" dirty="0" smtClean="0"/>
              <a:t>All 2+4 (=1,3) </a:t>
            </a:r>
            <a:r>
              <a:rPr lang="en-US" sz="2800" b="1" dirty="0" err="1" smtClean="0"/>
              <a:t>cyclo</a:t>
            </a:r>
            <a:r>
              <a:rPr lang="en-US" sz="2800" b="1" dirty="0" smtClean="0"/>
              <a:t>-additions are thermally </a:t>
            </a:r>
            <a:r>
              <a:rPr lang="en-US" sz="2800" b="1" dirty="0" smtClean="0"/>
              <a:t>driven (or catalyzed), </a:t>
            </a:r>
            <a:r>
              <a:rPr lang="en-US" sz="2800" b="1" dirty="0" smtClean="0"/>
              <a:t>e.g. they have to be `in heat’ </a:t>
            </a:r>
            <a:r>
              <a:rPr lang="en-US" sz="2800" b="1" dirty="0" smtClean="0">
                <a:sym typeface="Wingdings" pitchFamily="2" charset="2"/>
              </a:rPr>
              <a:t>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80999" y="3750544"/>
            <a:ext cx="1838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dienophile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8" grpId="0" animBg="1"/>
      <p:bldP spid="18" grpId="1" animBg="1"/>
      <p:bldP spid="19" grpId="0"/>
      <p:bldP spid="20" grpId="0"/>
      <p:bldP spid="21" grpId="0"/>
      <p:bldP spid="22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</a:t>
            </a:r>
            <a:r>
              <a:rPr lang="en-US" sz="3200" b="1" dirty="0" err="1" smtClean="0"/>
              <a:t>cycloaddition</a:t>
            </a:r>
            <a:r>
              <a:rPr lang="en-US" sz="3200" b="1" dirty="0" smtClean="0"/>
              <a:t> can be thought of as simultaneous conversion of 3</a:t>
            </a:r>
            <a:r>
              <a:rPr lang="en-US" sz="3200" b="1" dirty="0" smtClean="0">
                <a:sym typeface="Symbol"/>
              </a:rPr>
              <a:t> bonds to 2 + 1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524000" y="2057400"/>
          <a:ext cx="238125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ChemSketch" r:id="rId4" imgW="118800" imgH="862560" progId="ACD.ChemSketch.20">
                  <p:embed/>
                </p:oleObj>
              </mc:Choice>
              <mc:Fallback>
                <p:oleObj name="ChemSketch" r:id="rId4" imgW="118800" imgH="8625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238125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895600" y="1828800"/>
          <a:ext cx="1000125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ChemSketch" r:id="rId6" imgW="475560" imgH="926640" progId="ACD.ChemSketch.20">
                  <p:embed/>
                </p:oleObj>
              </mc:Choice>
              <mc:Fallback>
                <p:oleObj name="ChemSketch" r:id="rId6" imgW="475560" imgH="9266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828800"/>
                        <a:ext cx="1000125" cy="1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1752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14478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1981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2819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3505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3657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12" name="Freeform 11"/>
          <p:cNvSpPr/>
          <p:nvPr/>
        </p:nvSpPr>
        <p:spPr>
          <a:xfrm>
            <a:off x="1738489" y="2223911"/>
            <a:ext cx="338667" cy="400756"/>
          </a:xfrm>
          <a:custGeom>
            <a:avLst/>
            <a:gdLst>
              <a:gd name="connsiteX0" fmla="*/ 0 w 338667"/>
              <a:gd name="connsiteY0" fmla="*/ 372533 h 400756"/>
              <a:gd name="connsiteX1" fmla="*/ 225778 w 338667"/>
              <a:gd name="connsiteY1" fmla="*/ 338667 h 400756"/>
              <a:gd name="connsiteX2" fmla="*/ 338667 w 338667"/>
              <a:gd name="connsiteY2" fmla="*/ 0 h 400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667" h="400756">
                <a:moveTo>
                  <a:pt x="0" y="372533"/>
                </a:moveTo>
                <a:cubicBezTo>
                  <a:pt x="84667" y="386644"/>
                  <a:pt x="169334" y="400756"/>
                  <a:pt x="225778" y="338667"/>
                </a:cubicBezTo>
                <a:cubicBezTo>
                  <a:pt x="282222" y="276578"/>
                  <a:pt x="310444" y="138289"/>
                  <a:pt x="338667" y="0"/>
                </a:cubicBezTo>
              </a:path>
            </a:pathLst>
          </a:custGeom>
          <a:ln w="539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57400" y="2209800"/>
            <a:ext cx="76200" cy="152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1772356" y="3027304"/>
            <a:ext cx="428977" cy="381940"/>
          </a:xfrm>
          <a:custGeom>
            <a:avLst/>
            <a:gdLst>
              <a:gd name="connsiteX0" fmla="*/ 0 w 428977"/>
              <a:gd name="connsiteY0" fmla="*/ 54563 h 381940"/>
              <a:gd name="connsiteX1" fmla="*/ 191911 w 428977"/>
              <a:gd name="connsiteY1" fmla="*/ 54563 h 381940"/>
              <a:gd name="connsiteX2" fmla="*/ 428977 w 428977"/>
              <a:gd name="connsiteY2" fmla="*/ 381940 h 38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977" h="381940">
                <a:moveTo>
                  <a:pt x="0" y="54563"/>
                </a:moveTo>
                <a:cubicBezTo>
                  <a:pt x="60207" y="27281"/>
                  <a:pt x="120415" y="0"/>
                  <a:pt x="191911" y="54563"/>
                </a:cubicBezTo>
                <a:cubicBezTo>
                  <a:pt x="263407" y="109126"/>
                  <a:pt x="346192" y="245533"/>
                  <a:pt x="428977" y="381940"/>
                </a:cubicBezTo>
              </a:path>
            </a:pathLst>
          </a:cu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5" idx="2"/>
          </p:cNvCxnSpPr>
          <p:nvPr/>
        </p:nvCxnSpPr>
        <p:spPr>
          <a:xfrm flipH="1" flipV="1">
            <a:off x="2057400" y="3352800"/>
            <a:ext cx="143933" cy="5644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2540000" y="2156178"/>
            <a:ext cx="564444" cy="274696"/>
          </a:xfrm>
          <a:custGeom>
            <a:avLst/>
            <a:gdLst>
              <a:gd name="connsiteX0" fmla="*/ 564444 w 564444"/>
              <a:gd name="connsiteY0" fmla="*/ 90311 h 274696"/>
              <a:gd name="connsiteX1" fmla="*/ 406400 w 564444"/>
              <a:gd name="connsiteY1" fmla="*/ 259644 h 274696"/>
              <a:gd name="connsiteX2" fmla="*/ 0 w 564444"/>
              <a:gd name="connsiteY2" fmla="*/ 0 h 274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4444" h="274696">
                <a:moveTo>
                  <a:pt x="564444" y="90311"/>
                </a:moveTo>
                <a:cubicBezTo>
                  <a:pt x="532459" y="182503"/>
                  <a:pt x="500474" y="274696"/>
                  <a:pt x="406400" y="259644"/>
                </a:cubicBezTo>
                <a:cubicBezTo>
                  <a:pt x="312326" y="244592"/>
                  <a:pt x="156163" y="122296"/>
                  <a:pt x="0" y="0"/>
                </a:cubicBezTo>
              </a:path>
            </a:pathLst>
          </a:custGeom>
          <a:ln w="603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19" idx="2"/>
          </p:cNvCxnSpPr>
          <p:nvPr/>
        </p:nvCxnSpPr>
        <p:spPr>
          <a:xfrm>
            <a:off x="2540000" y="2156178"/>
            <a:ext cx="50800" cy="206022"/>
          </a:xfrm>
          <a:prstGeom prst="line">
            <a:avLst/>
          </a:prstGeom>
          <a:ln w="412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 flipV="1">
            <a:off x="2590800" y="3048000"/>
            <a:ext cx="533400" cy="464726"/>
          </a:xfrm>
          <a:custGeom>
            <a:avLst/>
            <a:gdLst>
              <a:gd name="connsiteX0" fmla="*/ 564444 w 564444"/>
              <a:gd name="connsiteY0" fmla="*/ 90311 h 274696"/>
              <a:gd name="connsiteX1" fmla="*/ 406400 w 564444"/>
              <a:gd name="connsiteY1" fmla="*/ 259644 h 274696"/>
              <a:gd name="connsiteX2" fmla="*/ 0 w 564444"/>
              <a:gd name="connsiteY2" fmla="*/ 0 h 274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4444" h="274696">
                <a:moveTo>
                  <a:pt x="564444" y="90311"/>
                </a:moveTo>
                <a:cubicBezTo>
                  <a:pt x="532459" y="182503"/>
                  <a:pt x="500474" y="274696"/>
                  <a:pt x="406400" y="259644"/>
                </a:cubicBezTo>
                <a:cubicBezTo>
                  <a:pt x="312326" y="244592"/>
                  <a:pt x="156163" y="122296"/>
                  <a:pt x="0" y="0"/>
                </a:cubicBezTo>
              </a:path>
            </a:pathLst>
          </a:custGeom>
          <a:ln w="603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endCxn id="22" idx="2"/>
          </p:cNvCxnSpPr>
          <p:nvPr/>
        </p:nvCxnSpPr>
        <p:spPr>
          <a:xfrm>
            <a:off x="2590800" y="3276600"/>
            <a:ext cx="0" cy="236126"/>
          </a:xfrm>
          <a:prstGeom prst="line">
            <a:avLst/>
          </a:prstGeom>
          <a:ln w="412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48200" y="1295400"/>
            <a:ext cx="4495800" cy="169277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600" dirty="0" smtClean="0">
                <a:sym typeface="Symbol"/>
              </a:rPr>
              <a:t>One (1) e</a:t>
            </a:r>
            <a:r>
              <a:rPr lang="en-US" sz="2600" baseline="30000" dirty="0" smtClean="0">
                <a:sym typeface="Symbol"/>
              </a:rPr>
              <a:t>-</a:t>
            </a:r>
            <a:r>
              <a:rPr lang="en-US" sz="2600" dirty="0" smtClean="0">
                <a:sym typeface="Symbol"/>
              </a:rPr>
              <a:t> donations from both </a:t>
            </a:r>
            <a:r>
              <a:rPr lang="en-US" sz="2600" dirty="0" err="1" smtClean="0">
                <a:sym typeface="Symbol"/>
              </a:rPr>
              <a:t>ene</a:t>
            </a:r>
            <a:r>
              <a:rPr lang="en-US" sz="2600" dirty="0" smtClean="0">
                <a:sym typeface="Symbol"/>
              </a:rPr>
              <a:t> and </a:t>
            </a:r>
            <a:r>
              <a:rPr lang="en-US" sz="2600" dirty="0" err="1" smtClean="0">
                <a:sym typeface="Symbol"/>
              </a:rPr>
              <a:t>diene</a:t>
            </a:r>
            <a:r>
              <a:rPr lang="en-US" sz="2600" dirty="0" smtClean="0">
                <a:sym typeface="Symbol"/>
              </a:rPr>
              <a:t> start to form two  bonds between carbons 1,2 and 5,6 .</a:t>
            </a:r>
            <a:endParaRPr lang="en-US" sz="26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676400" y="1981200"/>
            <a:ext cx="1295400" cy="228600"/>
          </a:xfrm>
          <a:prstGeom prst="line">
            <a:avLst/>
          </a:prstGeom>
          <a:ln w="412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600200" y="3657600"/>
            <a:ext cx="1447800" cy="76200"/>
          </a:xfrm>
          <a:prstGeom prst="line">
            <a:avLst/>
          </a:prstGeom>
          <a:ln w="412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114800" y="3505201"/>
            <a:ext cx="4572000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2a)  the </a:t>
            </a:r>
            <a:r>
              <a:rPr lang="en-US" sz="2600" dirty="0" err="1" smtClean="0"/>
              <a:t>ene’s</a:t>
            </a:r>
            <a:r>
              <a:rPr lang="en-US" sz="2600" dirty="0" smtClean="0"/>
              <a:t> original </a:t>
            </a:r>
            <a:r>
              <a:rPr lang="en-US" sz="2600" dirty="0" smtClean="0">
                <a:sym typeface="Symbol"/>
              </a:rPr>
              <a:t> bond dissolves</a:t>
            </a:r>
            <a:endParaRPr lang="en-US" sz="2600" dirty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1600200" y="2819400"/>
            <a:ext cx="228600" cy="228600"/>
          </a:xfrm>
          <a:prstGeom prst="line">
            <a:avLst/>
          </a:prstGeom>
          <a:ln w="476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600200" y="2743200"/>
            <a:ext cx="152400" cy="457200"/>
          </a:xfrm>
          <a:prstGeom prst="line">
            <a:avLst/>
          </a:prstGeom>
          <a:ln w="476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828800" y="4114800"/>
          <a:ext cx="1981200" cy="2566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ChemSketch" r:id="rId8" imgW="1078920" imgH="1398960" progId="ACD.ChemSketch.20">
                  <p:embed/>
                </p:oleObj>
              </mc:Choice>
              <mc:Fallback>
                <p:oleObj name="ChemSketch" r:id="rId8" imgW="1078920" imgH="13989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114800"/>
                        <a:ext cx="1981200" cy="2566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1447800" y="4419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362200" y="3962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505200" y="4419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581400" y="5562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743200" y="63347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524000" y="5867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114800" y="4572000"/>
            <a:ext cx="4800600" cy="20928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ym typeface="Symbol"/>
              </a:rPr>
              <a:t>2b) the </a:t>
            </a:r>
            <a:r>
              <a:rPr lang="en-US" sz="2600" dirty="0" err="1" smtClean="0">
                <a:sym typeface="Symbol"/>
              </a:rPr>
              <a:t>diene’s</a:t>
            </a:r>
            <a:r>
              <a:rPr lang="en-US" sz="2600" dirty="0" smtClean="0">
                <a:sym typeface="Symbol"/>
              </a:rPr>
              <a:t> two original two  bonds have only 1 electron each as the  two  new bonds emerge </a:t>
            </a:r>
            <a:r>
              <a:rPr lang="en-US" sz="2600" dirty="0" smtClean="0"/>
              <a:t> =&gt;carbons 2 and 5 have more than 8 valence e-</a:t>
            </a:r>
            <a:endParaRPr lang="en-US" sz="2600" dirty="0"/>
          </a:p>
        </p:txBody>
      </p:sp>
      <p:sp>
        <p:nvSpPr>
          <p:cNvPr id="53" name="TextBox 52"/>
          <p:cNvSpPr txBox="1"/>
          <p:nvPr/>
        </p:nvSpPr>
        <p:spPr>
          <a:xfrm>
            <a:off x="381000" y="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Cycloaddition</a:t>
            </a:r>
            <a:r>
              <a:rPr lang="en-US" dirty="0" smtClean="0"/>
              <a:t> basics (cont.)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9" grpId="0" animBg="1"/>
      <p:bldP spid="22" grpId="0" animBg="1"/>
      <p:bldP spid="26" grpId="0" animBg="1"/>
      <p:bldP spid="32" grpId="0" animBg="1"/>
      <p:bldP spid="45" grpId="0"/>
      <p:bldP spid="46" grpId="0"/>
      <p:bldP spid="47" grpId="0"/>
      <p:bldP spid="48" grpId="0"/>
      <p:bldP spid="50" grpId="0"/>
      <p:bldP spid="51" grpId="0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371600" y="1524000"/>
          <a:ext cx="1981200" cy="2566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ChemSketch" r:id="rId4" imgW="1078920" imgH="1398960" progId="ACD.ChemSketch.20">
                  <p:embed/>
                </p:oleObj>
              </mc:Choice>
              <mc:Fallback>
                <p:oleObj name="ChemSketch" r:id="rId4" imgW="1078920" imgH="13989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0"/>
                        <a:ext cx="1981200" cy="2566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1066800" y="18288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1981200" y="1371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124200" y="18288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200400" y="29718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362200" y="37439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143000" y="3276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52400" y="304800"/>
            <a:ext cx="8991600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3a) The two lone e- left behind in the </a:t>
            </a:r>
            <a:r>
              <a:rPr lang="en-US" sz="2600" dirty="0" err="1" smtClean="0"/>
              <a:t>diene’s</a:t>
            </a:r>
            <a:r>
              <a:rPr lang="en-US" sz="2600" dirty="0" smtClean="0"/>
              <a:t> original </a:t>
            </a:r>
            <a:r>
              <a:rPr lang="en-US" sz="2600" dirty="0" smtClean="0">
                <a:sym typeface="Symbol"/>
              </a:rPr>
              <a:t> bonds migrate to form a new  </a:t>
            </a:r>
            <a:r>
              <a:rPr lang="en-US" sz="2600" b="1" dirty="0" smtClean="0">
                <a:sym typeface="Symbol"/>
              </a:rPr>
              <a:t> bond </a:t>
            </a:r>
            <a:r>
              <a:rPr lang="en-US" sz="2600" dirty="0" smtClean="0">
                <a:sym typeface="Symbol"/>
              </a:rPr>
              <a:t>between carbons 3 and 4.</a:t>
            </a:r>
            <a:endParaRPr lang="en-US" sz="2600" dirty="0"/>
          </a:p>
        </p:txBody>
      </p:sp>
      <p:sp>
        <p:nvSpPr>
          <p:cNvPr id="36" name="TextBox 35"/>
          <p:cNvSpPr txBox="1"/>
          <p:nvPr/>
        </p:nvSpPr>
        <p:spPr>
          <a:xfrm>
            <a:off x="381000" y="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Cycloaddition</a:t>
            </a:r>
            <a:r>
              <a:rPr lang="en-US" dirty="0" smtClean="0"/>
              <a:t> basics (cont.)</a:t>
            </a:r>
            <a:endParaRPr lang="en-US" dirty="0"/>
          </a:p>
        </p:txBody>
      </p:sp>
      <p:sp>
        <p:nvSpPr>
          <p:cNvPr id="37" name="Freeform 36"/>
          <p:cNvSpPr/>
          <p:nvPr/>
        </p:nvSpPr>
        <p:spPr>
          <a:xfrm>
            <a:off x="2438400" y="2336800"/>
            <a:ext cx="395111" cy="331140"/>
          </a:xfrm>
          <a:custGeom>
            <a:avLst/>
            <a:gdLst>
              <a:gd name="connsiteX0" fmla="*/ 0 w 395111"/>
              <a:gd name="connsiteY0" fmla="*/ 0 h 331140"/>
              <a:gd name="connsiteX1" fmla="*/ 169333 w 395111"/>
              <a:gd name="connsiteY1" fmla="*/ 282222 h 331140"/>
              <a:gd name="connsiteX2" fmla="*/ 395111 w 395111"/>
              <a:gd name="connsiteY2" fmla="*/ 293511 h 331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111" h="331140">
                <a:moveTo>
                  <a:pt x="0" y="0"/>
                </a:moveTo>
                <a:cubicBezTo>
                  <a:pt x="51740" y="116652"/>
                  <a:pt x="103481" y="233304"/>
                  <a:pt x="169333" y="282222"/>
                </a:cubicBezTo>
                <a:cubicBezTo>
                  <a:pt x="235185" y="331140"/>
                  <a:pt x="315148" y="312325"/>
                  <a:pt x="395111" y="293511"/>
                </a:cubicBezTo>
              </a:path>
            </a:pathLst>
          </a:custGeom>
          <a:ln w="539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438400" y="2971800"/>
            <a:ext cx="361244" cy="225778"/>
          </a:xfrm>
          <a:custGeom>
            <a:avLst/>
            <a:gdLst>
              <a:gd name="connsiteX0" fmla="*/ 0 w 361244"/>
              <a:gd name="connsiteY0" fmla="*/ 225778 h 225778"/>
              <a:gd name="connsiteX1" fmla="*/ 124178 w 361244"/>
              <a:gd name="connsiteY1" fmla="*/ 56445 h 225778"/>
              <a:gd name="connsiteX2" fmla="*/ 361244 w 361244"/>
              <a:gd name="connsiteY2" fmla="*/ 0 h 225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244" h="225778">
                <a:moveTo>
                  <a:pt x="0" y="225778"/>
                </a:moveTo>
                <a:cubicBezTo>
                  <a:pt x="31985" y="159926"/>
                  <a:pt x="63971" y="94075"/>
                  <a:pt x="124178" y="56445"/>
                </a:cubicBezTo>
                <a:cubicBezTo>
                  <a:pt x="184385" y="18815"/>
                  <a:pt x="272814" y="9407"/>
                  <a:pt x="361244" y="0"/>
                </a:cubicBezTo>
              </a:path>
            </a:pathLst>
          </a:custGeom>
          <a:ln w="412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/>
          <p:cNvSpPr/>
          <p:nvPr/>
        </p:nvSpPr>
        <p:spPr>
          <a:xfrm flipH="1">
            <a:off x="2667000" y="2667000"/>
            <a:ext cx="152401" cy="152400"/>
          </a:xfrm>
          <a:prstGeom prst="arc">
            <a:avLst/>
          </a:prstGeom>
          <a:ln w="381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2590800" y="2895600"/>
            <a:ext cx="152400" cy="76200"/>
          </a:xfrm>
          <a:prstGeom prst="line">
            <a:avLst/>
          </a:prstGeom>
          <a:ln w="476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895600" y="2362200"/>
            <a:ext cx="0" cy="838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2514600" y="3276600"/>
            <a:ext cx="15240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2438400" y="2133600"/>
            <a:ext cx="3048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2438400" y="3429000"/>
            <a:ext cx="304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514600" y="2057400"/>
            <a:ext cx="15240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733800" y="2743200"/>
            <a:ext cx="1600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5784841" y="1865205"/>
          <a:ext cx="1835159" cy="200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ChemSketch" r:id="rId6" imgW="941760" imgH="1027080" progId="ACD.ChemSketch.20">
                  <p:embed/>
                </p:oleObj>
              </mc:Choice>
              <mc:Fallback>
                <p:oleObj name="ChemSketch" r:id="rId6" imgW="941760" imgH="102708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841" y="1865205"/>
                        <a:ext cx="1835159" cy="200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57200" y="4572000"/>
            <a:ext cx="822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/>
              </a:rPr>
              <a:t>3b) erasing the remains of the  original two  bonds …</a:t>
            </a:r>
            <a:endParaRPr lang="en-US" sz="2800" dirty="0"/>
          </a:p>
        </p:txBody>
      </p:sp>
      <p:sp>
        <p:nvSpPr>
          <p:cNvPr id="69" name="TextBox 68"/>
          <p:cNvSpPr txBox="1"/>
          <p:nvPr/>
        </p:nvSpPr>
        <p:spPr>
          <a:xfrm>
            <a:off x="3657600" y="3886200"/>
            <a:ext cx="548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/>
              </a:rPr>
              <a:t>3c) ….to complete the </a:t>
            </a:r>
            <a:r>
              <a:rPr lang="en-US" sz="2800" dirty="0" err="1" smtClean="0">
                <a:sym typeface="Symbol"/>
              </a:rPr>
              <a:t>cyclo</a:t>
            </a:r>
            <a:r>
              <a:rPr lang="en-US" sz="2800" dirty="0" smtClean="0">
                <a:sym typeface="Symbol"/>
              </a:rPr>
              <a:t> addition</a:t>
            </a:r>
            <a:r>
              <a:rPr lang="en-US" dirty="0" smtClean="0">
                <a:sym typeface="Symbol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39" grpId="0" animBg="1"/>
      <p:bldP spid="40" grpId="0" animBg="1"/>
      <p:bldP spid="68" grpId="0" animBg="1"/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524000" y="2057400"/>
          <a:ext cx="238125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ChemSketch" r:id="rId3" imgW="118800" imgH="862560" progId="ACD.ChemSketch.20">
                  <p:embed/>
                </p:oleObj>
              </mc:Choice>
              <mc:Fallback>
                <p:oleObj name="ChemSketch" r:id="rId3" imgW="118800" imgH="8625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238125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895600" y="1828800"/>
          <a:ext cx="1000125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ChemSketch" r:id="rId5" imgW="475560" imgH="926640" progId="ACD.ChemSketch.20">
                  <p:embed/>
                </p:oleObj>
              </mc:Choice>
              <mc:Fallback>
                <p:oleObj name="ChemSketch" r:id="rId5" imgW="475560" imgH="9266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828800"/>
                        <a:ext cx="1000125" cy="1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1752600" y="2743200"/>
            <a:ext cx="1905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76400" y="1981200"/>
            <a:ext cx="1295400" cy="228600"/>
          </a:xfrm>
          <a:prstGeom prst="line">
            <a:avLst/>
          </a:prstGeom>
          <a:ln w="539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752600" y="3581400"/>
            <a:ext cx="1295400" cy="0"/>
          </a:xfrm>
          <a:prstGeom prst="line">
            <a:avLst/>
          </a:prstGeom>
          <a:ln w="539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276600" y="2057400"/>
            <a:ext cx="76200" cy="228600"/>
          </a:xfrm>
          <a:prstGeom prst="straightConnector1">
            <a:avLst/>
          </a:prstGeom>
          <a:ln w="50800">
            <a:solidFill>
              <a:srgbClr val="FF4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600200" y="2819400"/>
            <a:ext cx="228600" cy="76200"/>
          </a:xfrm>
          <a:prstGeom prst="straightConnector1">
            <a:avLst/>
          </a:prstGeom>
          <a:ln w="508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600200" y="2743200"/>
            <a:ext cx="152400" cy="228600"/>
          </a:xfrm>
          <a:prstGeom prst="straightConnector1">
            <a:avLst/>
          </a:prstGeom>
          <a:ln w="508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200400" y="2133600"/>
            <a:ext cx="228600" cy="152400"/>
          </a:xfrm>
          <a:prstGeom prst="straightConnector1">
            <a:avLst/>
          </a:prstGeom>
          <a:ln w="50800">
            <a:solidFill>
              <a:srgbClr val="FF4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352800" y="3352800"/>
            <a:ext cx="228600" cy="76200"/>
          </a:xfrm>
          <a:prstGeom prst="straightConnector1">
            <a:avLst/>
          </a:prstGeom>
          <a:ln w="50800">
            <a:solidFill>
              <a:srgbClr val="FF4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429000" y="3276600"/>
            <a:ext cx="76200" cy="228600"/>
          </a:xfrm>
          <a:prstGeom prst="straightConnector1">
            <a:avLst/>
          </a:prstGeom>
          <a:ln w="50800">
            <a:solidFill>
              <a:srgbClr val="FF4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657600" y="2438400"/>
            <a:ext cx="0" cy="7620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1000" y="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Cycloaddition</a:t>
            </a:r>
            <a:r>
              <a:rPr lang="en-US" dirty="0" smtClean="0"/>
              <a:t> basics (cont.)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28600" y="381000"/>
            <a:ext cx="8915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It is convenient to think about the exchange starting by pushing the initial </a:t>
            </a:r>
            <a:r>
              <a:rPr lang="en-US" sz="2800" dirty="0" err="1" smtClean="0">
                <a:solidFill>
                  <a:srgbClr val="FF0000"/>
                </a:solidFill>
              </a:rPr>
              <a:t>ene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 bond across to the </a:t>
            </a:r>
            <a:r>
              <a:rPr lang="en-US" sz="2800" dirty="0" err="1" smtClean="0">
                <a:solidFill>
                  <a:srgbClr val="FF0000"/>
                </a:solidFill>
                <a:sym typeface="Symbol"/>
              </a:rPr>
              <a:t>diene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 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14800" y="1447800"/>
            <a:ext cx="50292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</a:t>
            </a:r>
            <a:r>
              <a:rPr lang="en-US" sz="2800" dirty="0" smtClean="0">
                <a:solidFill>
                  <a:srgbClr val="FF0000"/>
                </a:solidFill>
              </a:rPr>
              <a:t>his means the two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 bonds of the </a:t>
            </a:r>
            <a:r>
              <a:rPr lang="en-US" sz="2800" dirty="0" err="1" smtClean="0">
                <a:solidFill>
                  <a:srgbClr val="FF0000"/>
                </a:solidFill>
                <a:sym typeface="Symbol"/>
              </a:rPr>
              <a:t>diene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 must dissolve and  push their electrons back to the </a:t>
            </a:r>
            <a:r>
              <a:rPr lang="en-US" sz="2800" dirty="0" err="1" smtClean="0">
                <a:solidFill>
                  <a:srgbClr val="FF0000"/>
                </a:solidFill>
                <a:sym typeface="Symbol"/>
              </a:rPr>
              <a:t>ene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 to make up for its’  loss.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600200" y="3886200"/>
          <a:ext cx="2514600" cy="2102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ChemSketch" r:id="rId7" imgW="1078920" imgH="1027080" progId="ACD.ChemSketch.20">
                  <p:embed/>
                </p:oleObj>
              </mc:Choice>
              <mc:Fallback>
                <p:oleObj name="ChemSketch" r:id="rId7" imgW="1078920" imgH="10270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86200"/>
                        <a:ext cx="2514600" cy="2102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 flipH="1">
            <a:off x="1600200" y="3886200"/>
            <a:ext cx="1066800" cy="609600"/>
          </a:xfrm>
          <a:prstGeom prst="line">
            <a:avLst/>
          </a:prstGeom>
          <a:ln w="444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1600200" y="5486400"/>
            <a:ext cx="990600" cy="457200"/>
          </a:xfrm>
          <a:prstGeom prst="line">
            <a:avLst/>
          </a:prstGeom>
          <a:ln w="444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04800" y="5965448"/>
            <a:ext cx="5410200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The soon-to-be </a:t>
            </a:r>
            <a:r>
              <a:rPr lang="en-US" sz="2600" dirty="0" err="1" smtClean="0">
                <a:solidFill>
                  <a:srgbClr val="FF0000"/>
                </a:solidFill>
              </a:rPr>
              <a:t>cycloaddition</a:t>
            </a:r>
            <a:r>
              <a:rPr lang="en-US" sz="2600" dirty="0" smtClean="0">
                <a:solidFill>
                  <a:srgbClr val="FF0000"/>
                </a:solidFill>
              </a:rPr>
              <a:t> product after the </a:t>
            </a:r>
            <a:r>
              <a:rPr lang="en-US" sz="2600" dirty="0" err="1" smtClean="0">
                <a:solidFill>
                  <a:srgbClr val="FF0000"/>
                </a:solidFill>
              </a:rPr>
              <a:t>diene</a:t>
            </a:r>
            <a:r>
              <a:rPr lang="en-US" sz="2600" dirty="0" smtClean="0">
                <a:solidFill>
                  <a:srgbClr val="FF0000"/>
                </a:solidFill>
              </a:rPr>
              <a:t> dissolves to an `</a:t>
            </a:r>
            <a:r>
              <a:rPr lang="en-US" sz="2600" dirty="0" err="1" smtClean="0">
                <a:solidFill>
                  <a:srgbClr val="FF0000"/>
                </a:solidFill>
              </a:rPr>
              <a:t>ene</a:t>
            </a:r>
            <a:r>
              <a:rPr lang="en-US" sz="2600" dirty="0" smtClean="0">
                <a:solidFill>
                  <a:srgbClr val="FF0000"/>
                </a:solidFill>
              </a:rPr>
              <a:t>’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581400" y="33528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/>
              </a:rPr>
              <a:t></a:t>
            </a:r>
            <a:endParaRPr lang="en-US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3352800" y="16764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/>
              </a:rPr>
              <a:t></a:t>
            </a:r>
            <a:endParaRPr lang="en-US" sz="2800" dirty="0"/>
          </a:p>
        </p:txBody>
      </p:sp>
      <p:sp>
        <p:nvSpPr>
          <p:cNvPr id="52" name="TextBox 51"/>
          <p:cNvSpPr txBox="1"/>
          <p:nvPr/>
        </p:nvSpPr>
        <p:spPr>
          <a:xfrm>
            <a:off x="990600" y="25908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/>
              </a:rPr>
              <a:t>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3810000" y="4724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/>
              </a:rPr>
              <a:t>Almost 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152400" y="3810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/>
              </a:rPr>
              <a:t>Almost </a:t>
            </a:r>
            <a:endParaRPr lang="en-US" sz="2800" dirty="0"/>
          </a:p>
        </p:txBody>
      </p:sp>
      <p:sp>
        <p:nvSpPr>
          <p:cNvPr id="56" name="TextBox 55"/>
          <p:cNvSpPr txBox="1"/>
          <p:nvPr/>
        </p:nvSpPr>
        <p:spPr>
          <a:xfrm>
            <a:off x="0" y="5334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/>
              </a:rPr>
              <a:t>Almost </a:t>
            </a:r>
            <a:endParaRPr lang="en-US" sz="2800" dirty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6553200" y="3657600"/>
          <a:ext cx="2209800" cy="2411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ChemSketch" r:id="rId9" imgW="941760" imgH="1027080" progId="ACD.ChemSketch.20">
                  <p:embed/>
                </p:oleObj>
              </mc:Choice>
              <mc:Fallback>
                <p:oleObj name="ChemSketch" r:id="rId9" imgW="941760" imgH="102708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657600"/>
                        <a:ext cx="2209800" cy="2411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>
            <a:off x="5562600" y="4876800"/>
            <a:ext cx="68580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72200" y="6211669"/>
            <a:ext cx="2971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Done !  Ta </a:t>
            </a:r>
            <a:r>
              <a:rPr lang="en-US" sz="3600" b="1" dirty="0" err="1" smtClean="0"/>
              <a:t>Da</a:t>
            </a:r>
            <a:r>
              <a:rPr lang="en-US" sz="3600" b="1" dirty="0" smtClean="0"/>
              <a:t> !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9" grpId="0" animBg="1"/>
      <p:bldP spid="53" grpId="0"/>
      <p:bldP spid="55" grpId="0"/>
      <p:bldP spid="56" grpId="0"/>
      <p:bldP spid="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s://38.media.tumblr.com/6554bdb54b59779ff583ccd82da38ebe/tumblr_ndwrsmsSVx1qh66wqo10_128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04800" y="990600"/>
            <a:ext cx="5715000" cy="5867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" y="152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Cats are </a:t>
            </a:r>
            <a:r>
              <a:rPr lang="en-US" sz="3600" dirty="0" err="1" smtClean="0"/>
              <a:t>sur`pi</a:t>
            </a:r>
            <a:r>
              <a:rPr lang="en-US" sz="3600" dirty="0" smtClean="0"/>
              <a:t>’ </a:t>
            </a:r>
            <a:r>
              <a:rPr lang="en-US" sz="3600" dirty="0" err="1" smtClean="0"/>
              <a:t>zing’ly</a:t>
            </a:r>
            <a:r>
              <a:rPr lang="en-US" sz="3600" dirty="0" smtClean="0"/>
              <a:t> good at </a:t>
            </a:r>
            <a:r>
              <a:rPr lang="en-US" sz="3600" dirty="0" err="1" smtClean="0"/>
              <a:t>cycloaddition</a:t>
            </a:r>
            <a:endParaRPr lang="en-US" sz="360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990600"/>
            <a:ext cx="3810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366</Words>
  <Application>Microsoft Office PowerPoint</Application>
  <PresentationFormat>On-screen Show (4:3)</PresentationFormat>
  <Paragraphs>67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26</cp:revision>
  <dcterms:created xsi:type="dcterms:W3CDTF">2015-03-04T01:46:18Z</dcterms:created>
  <dcterms:modified xsi:type="dcterms:W3CDTF">2017-02-27T18:49:44Z</dcterms:modified>
</cp:coreProperties>
</file>