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068BF-EAFC-4B8B-B06C-BC83E5D2006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C59F-797B-429E-A8FA-4C0A2F0B0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1C59F-797B-429E-A8FA-4C0A2F0B016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056C6-C483-4504-AAEE-18E0D65974FA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F56B-C164-4315-BB26-617351ACE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hyperlink" Target="http://www.google.com/url?sa=i&amp;rct=j&amp;q=&amp;esrc=s&amp;frm=1&amp;source=images&amp;cd=&amp;cad=rja&amp;uact=8&amp;ved=0CAcQjRw&amp;url=http://www.google.com/url?sa=i&amp;rct=j&amp;q=&amp;esrc=s&amp;frm=1&amp;source=images&amp;cd=&amp;cad=rja&amp;uact=8&amp;ved=&amp;url=http://pixshark.com/confused-cat-face.htm&amp;ei=B_jGVPilHc2LyATGmILoAQ&amp;bvm=bv.84349003,d.aWw&amp;psig=AFQjCNHiOb9xRfZY48sHmas6qLgLr1JtVw&amp;ust=1422412167969106&amp;ei=LvjGVIjuJYaiyASr8oFg&amp;bvm=bv.84349003,d.aWw&amp;psig=AFQjCNHiOb9xRfZY48sHmas6qLgLr1JtVw&amp;ust=1422412167969106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8.jpeg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http://www.google.com/url?sa=i&amp;rct=j&amp;q=&amp;esrc=s&amp;frm=1&amp;source=images&amp;cd=&amp;cad=rja&amp;uact=8&amp;ved=0CAcQjRw&amp;url=http://www.zastavki.com/eng/Animals/Cats/wallpaper-43848.htm&amp;ei=R6HKVLOTK4nVoAShnICgAQ&amp;bvm=bv.84607526,d.cGU&amp;psig=AFQjCNFLWnqQYF3e2Pekwm_Uwwi1CQ0muQ&amp;ust=1422652092999411" TargetMode="External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jpeg"/><Relationship Id="rId5" Type="http://schemas.openxmlformats.org/officeDocument/2006/relationships/hyperlink" Target="http://www.google.com/url?sa=i&amp;rct=j&amp;q=&amp;esrc=s&amp;frm=1&amp;source=images&amp;cd=&amp;cad=rja&amp;uact=8&amp;ved=0CAcQjRw&amp;url=http://www.kvraudio.com/forum/viewtopic.php?f=4&amp;t=342901&amp;start=1395&amp;ei=YqvKVOOwNYb2yQTFxYDgBg&amp;bvm=bv.84607526,d.aWw&amp;psig=AFQjCNG0_MJQcx3J72aIgHvTTGJyyURbtg&amp;ust=1422654559247155" TargetMode="External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google.com/url?sa=i&amp;rct=j&amp;q=&amp;esrc=s&amp;frm=1&amp;source=images&amp;cd=&amp;cad=rja&amp;uact=8&amp;ved=0CAcQjRw&amp;url=http://www.vintagemodernquilts.com/2014/03/04/get-out-of-my-quilt/&amp;ei=86rKVPy6E9KpyATOtoHgCw&amp;bvm=bv.84607526,d.aWw&amp;psig=AFQjCNG0_MJQcx3J72aIgHvTTGJyyURbtg&amp;ust=142265455924715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124200" y="685800"/>
          <a:ext cx="2807613" cy="2133600"/>
        </p:xfrm>
        <a:graphic>
          <a:graphicData uri="http://schemas.openxmlformats.org/presentationml/2006/ole">
            <p:oleObj spid="_x0000_s18434" name="ChemSketch" r:id="rId3" imgW="1917360" imgH="1456920" progId="ACD.ChemSketch.20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600200" y="2209800"/>
          <a:ext cx="838200" cy="877184"/>
        </p:xfrm>
        <a:graphic>
          <a:graphicData uri="http://schemas.openxmlformats.org/presentationml/2006/ole">
            <p:oleObj spid="_x0000_s18435" name="ChemSketch" r:id="rId4" imgW="341280" imgH="356760" progId="ACD.ChemSketch.20">
              <p:embed/>
            </p:oleObj>
          </a:graphicData>
        </a:graphic>
      </p:graphicFrame>
      <p:sp>
        <p:nvSpPr>
          <p:cNvPr id="5" name="Freeform 4"/>
          <p:cNvSpPr/>
          <p:nvPr/>
        </p:nvSpPr>
        <p:spPr>
          <a:xfrm>
            <a:off x="2667000" y="1905000"/>
            <a:ext cx="778933" cy="701792"/>
          </a:xfrm>
          <a:custGeom>
            <a:avLst/>
            <a:gdLst>
              <a:gd name="connsiteX0" fmla="*/ 778933 w 778933"/>
              <a:gd name="connsiteY0" fmla="*/ 80903 h 701792"/>
              <a:gd name="connsiteX1" fmla="*/ 124178 w 778933"/>
              <a:gd name="connsiteY1" fmla="*/ 103481 h 701792"/>
              <a:gd name="connsiteX2" fmla="*/ 33866 w 778933"/>
              <a:gd name="connsiteY2" fmla="*/ 701792 h 701792"/>
              <a:gd name="connsiteX3" fmla="*/ 33866 w 778933"/>
              <a:gd name="connsiteY3" fmla="*/ 701792 h 70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933" h="701792">
                <a:moveTo>
                  <a:pt x="778933" y="80903"/>
                </a:moveTo>
                <a:cubicBezTo>
                  <a:pt x="513644" y="40451"/>
                  <a:pt x="248356" y="0"/>
                  <a:pt x="124178" y="103481"/>
                </a:cubicBezTo>
                <a:cubicBezTo>
                  <a:pt x="0" y="206963"/>
                  <a:pt x="33866" y="701792"/>
                  <a:pt x="33866" y="701792"/>
                </a:cubicBezTo>
                <a:lnTo>
                  <a:pt x="33866" y="701792"/>
                </a:ln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4600" y="2133600"/>
            <a:ext cx="914400" cy="533400"/>
          </a:xfrm>
          <a:prstGeom prst="line">
            <a:avLst/>
          </a:prstGeom>
          <a:ln w="349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90800" y="2819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Step 1a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505200" y="1676400"/>
            <a:ext cx="381000" cy="3048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1676400"/>
            <a:ext cx="304800" cy="4572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216998" y="1432560"/>
            <a:ext cx="634701" cy="708212"/>
          </a:xfrm>
          <a:custGeom>
            <a:avLst/>
            <a:gdLst>
              <a:gd name="connsiteX0" fmla="*/ 387275 w 634701"/>
              <a:gd name="connsiteY0" fmla="*/ 708212 h 708212"/>
              <a:gd name="connsiteX1" fmla="*/ 602428 w 634701"/>
              <a:gd name="connsiteY1" fmla="*/ 439271 h 708212"/>
              <a:gd name="connsiteX2" fmla="*/ 193637 w 634701"/>
              <a:gd name="connsiteY2" fmla="*/ 51995 h 708212"/>
              <a:gd name="connsiteX3" fmla="*/ 0 w 634701"/>
              <a:gd name="connsiteY3" fmla="*/ 127299 h 70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701" h="708212">
                <a:moveTo>
                  <a:pt x="387275" y="708212"/>
                </a:moveTo>
                <a:cubicBezTo>
                  <a:pt x="510988" y="628426"/>
                  <a:pt x="634701" y="548640"/>
                  <a:pt x="602428" y="439271"/>
                </a:cubicBezTo>
                <a:cubicBezTo>
                  <a:pt x="570155" y="329902"/>
                  <a:pt x="294042" y="103990"/>
                  <a:pt x="193637" y="51995"/>
                </a:cubicBezTo>
                <a:cubicBezTo>
                  <a:pt x="93232" y="0"/>
                  <a:pt x="46616" y="63649"/>
                  <a:pt x="0" y="127299"/>
                </a:cubicBezTo>
              </a:path>
            </a:pathLst>
          </a:custGeom>
          <a:ln w="476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0" y="1447800"/>
            <a:ext cx="685800" cy="533400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895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Step 1b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81923" y="1290918"/>
            <a:ext cx="1096299" cy="978946"/>
          </a:xfrm>
          <a:custGeom>
            <a:avLst/>
            <a:gdLst>
              <a:gd name="connsiteX0" fmla="*/ 877039 w 877039"/>
              <a:gd name="connsiteY0" fmla="*/ 978946 h 978946"/>
              <a:gd name="connsiteX1" fmla="*/ 812493 w 877039"/>
              <a:gd name="connsiteY1" fmla="*/ 925157 h 978946"/>
              <a:gd name="connsiteX2" fmla="*/ 780221 w 877039"/>
              <a:gd name="connsiteY2" fmla="*/ 914400 h 978946"/>
              <a:gd name="connsiteX3" fmla="*/ 747948 w 877039"/>
              <a:gd name="connsiteY3" fmla="*/ 892884 h 978946"/>
              <a:gd name="connsiteX4" fmla="*/ 651129 w 877039"/>
              <a:gd name="connsiteY4" fmla="*/ 860611 h 978946"/>
              <a:gd name="connsiteX5" fmla="*/ 629613 w 877039"/>
              <a:gd name="connsiteY5" fmla="*/ 839096 h 978946"/>
              <a:gd name="connsiteX6" fmla="*/ 554310 w 877039"/>
              <a:gd name="connsiteY6" fmla="*/ 774550 h 978946"/>
              <a:gd name="connsiteX7" fmla="*/ 532795 w 877039"/>
              <a:gd name="connsiteY7" fmla="*/ 731520 h 978946"/>
              <a:gd name="connsiteX8" fmla="*/ 500522 w 877039"/>
              <a:gd name="connsiteY8" fmla="*/ 688489 h 978946"/>
              <a:gd name="connsiteX9" fmla="*/ 446733 w 877039"/>
              <a:gd name="connsiteY9" fmla="*/ 591670 h 978946"/>
              <a:gd name="connsiteX10" fmla="*/ 425218 w 877039"/>
              <a:gd name="connsiteY10" fmla="*/ 559397 h 978946"/>
              <a:gd name="connsiteX11" fmla="*/ 392945 w 877039"/>
              <a:gd name="connsiteY11" fmla="*/ 484094 h 978946"/>
              <a:gd name="connsiteX12" fmla="*/ 403703 w 877039"/>
              <a:gd name="connsiteY12" fmla="*/ 398033 h 978946"/>
              <a:gd name="connsiteX13" fmla="*/ 414461 w 877039"/>
              <a:gd name="connsiteY13" fmla="*/ 365760 h 978946"/>
              <a:gd name="connsiteX14" fmla="*/ 522037 w 877039"/>
              <a:gd name="connsiteY14" fmla="*/ 376517 h 978946"/>
              <a:gd name="connsiteX15" fmla="*/ 565068 w 877039"/>
              <a:gd name="connsiteY15" fmla="*/ 419548 h 978946"/>
              <a:gd name="connsiteX16" fmla="*/ 608098 w 877039"/>
              <a:gd name="connsiteY16" fmla="*/ 484094 h 978946"/>
              <a:gd name="connsiteX17" fmla="*/ 618856 w 877039"/>
              <a:gd name="connsiteY17" fmla="*/ 516367 h 978946"/>
              <a:gd name="connsiteX18" fmla="*/ 586583 w 877039"/>
              <a:gd name="connsiteY18" fmla="*/ 613186 h 978946"/>
              <a:gd name="connsiteX19" fmla="*/ 554310 w 877039"/>
              <a:gd name="connsiteY19" fmla="*/ 634701 h 978946"/>
              <a:gd name="connsiteX20" fmla="*/ 511279 w 877039"/>
              <a:gd name="connsiteY20" fmla="*/ 688489 h 978946"/>
              <a:gd name="connsiteX21" fmla="*/ 479006 w 877039"/>
              <a:gd name="connsiteY21" fmla="*/ 677731 h 978946"/>
              <a:gd name="connsiteX22" fmla="*/ 414461 w 877039"/>
              <a:gd name="connsiteY22" fmla="*/ 634701 h 978946"/>
              <a:gd name="connsiteX23" fmla="*/ 349915 w 877039"/>
              <a:gd name="connsiteY23" fmla="*/ 613186 h 978946"/>
              <a:gd name="connsiteX24" fmla="*/ 306884 w 877039"/>
              <a:gd name="connsiteY24" fmla="*/ 559397 h 978946"/>
              <a:gd name="connsiteX25" fmla="*/ 274611 w 877039"/>
              <a:gd name="connsiteY25" fmla="*/ 527124 h 978946"/>
              <a:gd name="connsiteX26" fmla="*/ 231581 w 877039"/>
              <a:gd name="connsiteY26" fmla="*/ 462578 h 978946"/>
              <a:gd name="connsiteX27" fmla="*/ 177792 w 877039"/>
              <a:gd name="connsiteY27" fmla="*/ 419548 h 978946"/>
              <a:gd name="connsiteX28" fmla="*/ 134762 w 877039"/>
              <a:gd name="connsiteY28" fmla="*/ 344244 h 978946"/>
              <a:gd name="connsiteX29" fmla="*/ 102489 w 877039"/>
              <a:gd name="connsiteY29" fmla="*/ 279698 h 978946"/>
              <a:gd name="connsiteX30" fmla="*/ 91731 w 877039"/>
              <a:gd name="connsiteY30" fmla="*/ 225910 h 978946"/>
              <a:gd name="connsiteX31" fmla="*/ 48701 w 877039"/>
              <a:gd name="connsiteY31" fmla="*/ 161364 h 978946"/>
              <a:gd name="connsiteX32" fmla="*/ 27185 w 877039"/>
              <a:gd name="connsiteY32" fmla="*/ 118334 h 978946"/>
              <a:gd name="connsiteX33" fmla="*/ 5670 w 877039"/>
              <a:gd name="connsiteY33" fmla="*/ 0 h 978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77039" h="978946">
                <a:moveTo>
                  <a:pt x="877039" y="978946"/>
                </a:moveTo>
                <a:cubicBezTo>
                  <a:pt x="853249" y="955156"/>
                  <a:pt x="842446" y="940134"/>
                  <a:pt x="812493" y="925157"/>
                </a:cubicBezTo>
                <a:cubicBezTo>
                  <a:pt x="802351" y="920086"/>
                  <a:pt x="790978" y="917986"/>
                  <a:pt x="780221" y="914400"/>
                </a:cubicBezTo>
                <a:cubicBezTo>
                  <a:pt x="769463" y="907228"/>
                  <a:pt x="760054" y="897424"/>
                  <a:pt x="747948" y="892884"/>
                </a:cubicBezTo>
                <a:cubicBezTo>
                  <a:pt x="675410" y="865682"/>
                  <a:pt x="713166" y="901969"/>
                  <a:pt x="651129" y="860611"/>
                </a:cubicBezTo>
                <a:cubicBezTo>
                  <a:pt x="642690" y="854985"/>
                  <a:pt x="637533" y="845432"/>
                  <a:pt x="629613" y="839096"/>
                </a:cubicBezTo>
                <a:cubicBezTo>
                  <a:pt x="602713" y="817576"/>
                  <a:pt x="571573" y="809076"/>
                  <a:pt x="554310" y="774550"/>
                </a:cubicBezTo>
                <a:cubicBezTo>
                  <a:pt x="547138" y="760207"/>
                  <a:pt x="541294" y="745119"/>
                  <a:pt x="532795" y="731520"/>
                </a:cubicBezTo>
                <a:cubicBezTo>
                  <a:pt x="523292" y="716316"/>
                  <a:pt x="510468" y="703407"/>
                  <a:pt x="500522" y="688489"/>
                </a:cubicBezTo>
                <a:cubicBezTo>
                  <a:pt x="446774" y="607866"/>
                  <a:pt x="487743" y="663437"/>
                  <a:pt x="446733" y="591670"/>
                </a:cubicBezTo>
                <a:cubicBezTo>
                  <a:pt x="440318" y="580444"/>
                  <a:pt x="431633" y="570623"/>
                  <a:pt x="425218" y="559397"/>
                </a:cubicBezTo>
                <a:cubicBezTo>
                  <a:pt x="403949" y="522176"/>
                  <a:pt x="405014" y="520300"/>
                  <a:pt x="392945" y="484094"/>
                </a:cubicBezTo>
                <a:cubicBezTo>
                  <a:pt x="396531" y="455407"/>
                  <a:pt x="398531" y="426477"/>
                  <a:pt x="403703" y="398033"/>
                </a:cubicBezTo>
                <a:cubicBezTo>
                  <a:pt x="405732" y="386876"/>
                  <a:pt x="403304" y="367789"/>
                  <a:pt x="414461" y="365760"/>
                </a:cubicBezTo>
                <a:cubicBezTo>
                  <a:pt x="449917" y="359313"/>
                  <a:pt x="486178" y="372931"/>
                  <a:pt x="522037" y="376517"/>
                </a:cubicBezTo>
                <a:cubicBezTo>
                  <a:pt x="536381" y="390861"/>
                  <a:pt x="555996" y="401405"/>
                  <a:pt x="565068" y="419548"/>
                </a:cubicBezTo>
                <a:cubicBezTo>
                  <a:pt x="591119" y="471650"/>
                  <a:pt x="575244" y="451238"/>
                  <a:pt x="608098" y="484094"/>
                </a:cubicBezTo>
                <a:cubicBezTo>
                  <a:pt x="611684" y="494852"/>
                  <a:pt x="618856" y="505027"/>
                  <a:pt x="618856" y="516367"/>
                </a:cubicBezTo>
                <a:cubicBezTo>
                  <a:pt x="618856" y="542112"/>
                  <a:pt x="604081" y="592188"/>
                  <a:pt x="586583" y="613186"/>
                </a:cubicBezTo>
                <a:cubicBezTo>
                  <a:pt x="578306" y="623118"/>
                  <a:pt x="565068" y="627529"/>
                  <a:pt x="554310" y="634701"/>
                </a:cubicBezTo>
                <a:cubicBezTo>
                  <a:pt x="551218" y="639340"/>
                  <a:pt x="523072" y="686131"/>
                  <a:pt x="511279" y="688489"/>
                </a:cubicBezTo>
                <a:cubicBezTo>
                  <a:pt x="500160" y="690713"/>
                  <a:pt x="488919" y="683238"/>
                  <a:pt x="479006" y="677731"/>
                </a:cubicBezTo>
                <a:cubicBezTo>
                  <a:pt x="456402" y="665173"/>
                  <a:pt x="438992" y="642878"/>
                  <a:pt x="414461" y="634701"/>
                </a:cubicBezTo>
                <a:lnTo>
                  <a:pt x="349915" y="613186"/>
                </a:lnTo>
                <a:cubicBezTo>
                  <a:pt x="287318" y="550589"/>
                  <a:pt x="374737" y="640822"/>
                  <a:pt x="306884" y="559397"/>
                </a:cubicBezTo>
                <a:cubicBezTo>
                  <a:pt x="297145" y="547710"/>
                  <a:pt x="283951" y="539133"/>
                  <a:pt x="274611" y="527124"/>
                </a:cubicBezTo>
                <a:cubicBezTo>
                  <a:pt x="258736" y="506713"/>
                  <a:pt x="253096" y="476921"/>
                  <a:pt x="231581" y="462578"/>
                </a:cubicBezTo>
                <a:cubicBezTo>
                  <a:pt x="207620" y="446604"/>
                  <a:pt x="195309" y="441444"/>
                  <a:pt x="177792" y="419548"/>
                </a:cubicBezTo>
                <a:cubicBezTo>
                  <a:pt x="163104" y="401189"/>
                  <a:pt x="142557" y="365031"/>
                  <a:pt x="134762" y="344244"/>
                </a:cubicBezTo>
                <a:cubicBezTo>
                  <a:pt x="110971" y="280800"/>
                  <a:pt x="141712" y="318922"/>
                  <a:pt x="102489" y="279698"/>
                </a:cubicBezTo>
                <a:cubicBezTo>
                  <a:pt x="98903" y="261769"/>
                  <a:pt x="99297" y="242556"/>
                  <a:pt x="91731" y="225910"/>
                </a:cubicBezTo>
                <a:cubicBezTo>
                  <a:pt x="81031" y="202370"/>
                  <a:pt x="60266" y="184492"/>
                  <a:pt x="48701" y="161364"/>
                </a:cubicBezTo>
                <a:cubicBezTo>
                  <a:pt x="41529" y="147021"/>
                  <a:pt x="33141" y="133223"/>
                  <a:pt x="27185" y="118334"/>
                </a:cubicBezTo>
                <a:cubicBezTo>
                  <a:pt x="0" y="50373"/>
                  <a:pt x="5670" y="65720"/>
                  <a:pt x="5670" y="0"/>
                </a:cubicBezTo>
              </a:path>
            </a:pathLst>
          </a:cu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762000" y="533400"/>
          <a:ext cx="1207180" cy="914400"/>
        </p:xfrm>
        <a:graphic>
          <a:graphicData uri="http://schemas.openxmlformats.org/presentationml/2006/ole">
            <p:oleObj spid="_x0000_s18436" name="ChemSketch" r:id="rId5" imgW="627840" imgH="594360" progId="ACD.ChemSketch.20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6553200" y="2514600"/>
          <a:ext cx="1068387" cy="1206067"/>
        </p:xfrm>
        <a:graphic>
          <a:graphicData uri="http://schemas.openxmlformats.org/presentationml/2006/ole">
            <p:oleObj spid="_x0000_s18437" name="ChemSketch" r:id="rId6" imgW="307800" imgH="347400" progId="ACD.ChemSketch.20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477000" y="2971800"/>
            <a:ext cx="381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Freeform 31"/>
          <p:cNvSpPr/>
          <p:nvPr/>
        </p:nvSpPr>
        <p:spPr>
          <a:xfrm>
            <a:off x="4867970" y="2259106"/>
            <a:ext cx="1565103" cy="918620"/>
          </a:xfrm>
          <a:custGeom>
            <a:avLst/>
            <a:gdLst>
              <a:gd name="connsiteX0" fmla="*/ 48275 w 1565103"/>
              <a:gd name="connsiteY0" fmla="*/ 118334 h 918620"/>
              <a:gd name="connsiteX1" fmla="*/ 112821 w 1565103"/>
              <a:gd name="connsiteY1" fmla="*/ 161365 h 918620"/>
              <a:gd name="connsiteX2" fmla="*/ 155851 w 1565103"/>
              <a:gd name="connsiteY2" fmla="*/ 172122 h 918620"/>
              <a:gd name="connsiteX3" fmla="*/ 209639 w 1565103"/>
              <a:gd name="connsiteY3" fmla="*/ 204395 h 918620"/>
              <a:gd name="connsiteX4" fmla="*/ 284943 w 1565103"/>
              <a:gd name="connsiteY4" fmla="*/ 236668 h 918620"/>
              <a:gd name="connsiteX5" fmla="*/ 381762 w 1565103"/>
              <a:gd name="connsiteY5" fmla="*/ 258183 h 918620"/>
              <a:gd name="connsiteX6" fmla="*/ 446308 w 1565103"/>
              <a:gd name="connsiteY6" fmla="*/ 225910 h 918620"/>
              <a:gd name="connsiteX7" fmla="*/ 553884 w 1565103"/>
              <a:gd name="connsiteY7" fmla="*/ 182880 h 918620"/>
              <a:gd name="connsiteX8" fmla="*/ 629188 w 1565103"/>
              <a:gd name="connsiteY8" fmla="*/ 150607 h 918620"/>
              <a:gd name="connsiteX9" fmla="*/ 672218 w 1565103"/>
              <a:gd name="connsiteY9" fmla="*/ 86061 h 918620"/>
              <a:gd name="connsiteX10" fmla="*/ 661461 w 1565103"/>
              <a:gd name="connsiteY10" fmla="*/ 53788 h 918620"/>
              <a:gd name="connsiteX11" fmla="*/ 639945 w 1565103"/>
              <a:gd name="connsiteY11" fmla="*/ 32273 h 918620"/>
              <a:gd name="connsiteX12" fmla="*/ 575399 w 1565103"/>
              <a:gd name="connsiteY12" fmla="*/ 0 h 918620"/>
              <a:gd name="connsiteX13" fmla="*/ 543126 w 1565103"/>
              <a:gd name="connsiteY13" fmla="*/ 10758 h 918620"/>
              <a:gd name="connsiteX14" fmla="*/ 489338 w 1565103"/>
              <a:gd name="connsiteY14" fmla="*/ 107576 h 918620"/>
              <a:gd name="connsiteX15" fmla="*/ 521611 w 1565103"/>
              <a:gd name="connsiteY15" fmla="*/ 268941 h 918620"/>
              <a:gd name="connsiteX16" fmla="*/ 553884 w 1565103"/>
              <a:gd name="connsiteY16" fmla="*/ 290456 h 918620"/>
              <a:gd name="connsiteX17" fmla="*/ 596915 w 1565103"/>
              <a:gd name="connsiteY17" fmla="*/ 333487 h 918620"/>
              <a:gd name="connsiteX18" fmla="*/ 661461 w 1565103"/>
              <a:gd name="connsiteY18" fmla="*/ 398033 h 918620"/>
              <a:gd name="connsiteX19" fmla="*/ 693734 w 1565103"/>
              <a:gd name="connsiteY19" fmla="*/ 430306 h 918620"/>
              <a:gd name="connsiteX20" fmla="*/ 726006 w 1565103"/>
              <a:gd name="connsiteY20" fmla="*/ 462579 h 918620"/>
              <a:gd name="connsiteX21" fmla="*/ 758279 w 1565103"/>
              <a:gd name="connsiteY21" fmla="*/ 484094 h 918620"/>
              <a:gd name="connsiteX22" fmla="*/ 779795 w 1565103"/>
              <a:gd name="connsiteY22" fmla="*/ 505609 h 918620"/>
              <a:gd name="connsiteX23" fmla="*/ 812068 w 1565103"/>
              <a:gd name="connsiteY23" fmla="*/ 516367 h 918620"/>
              <a:gd name="connsiteX24" fmla="*/ 855098 w 1565103"/>
              <a:gd name="connsiteY24" fmla="*/ 537882 h 918620"/>
              <a:gd name="connsiteX25" fmla="*/ 919644 w 1565103"/>
              <a:gd name="connsiteY25" fmla="*/ 580913 h 918620"/>
              <a:gd name="connsiteX26" fmla="*/ 951917 w 1565103"/>
              <a:gd name="connsiteY26" fmla="*/ 602428 h 918620"/>
              <a:gd name="connsiteX27" fmla="*/ 994948 w 1565103"/>
              <a:gd name="connsiteY27" fmla="*/ 634701 h 918620"/>
              <a:gd name="connsiteX28" fmla="*/ 1027221 w 1565103"/>
              <a:gd name="connsiteY28" fmla="*/ 656216 h 918620"/>
              <a:gd name="connsiteX29" fmla="*/ 1113282 w 1565103"/>
              <a:gd name="connsiteY29" fmla="*/ 731520 h 918620"/>
              <a:gd name="connsiteX30" fmla="*/ 1199343 w 1565103"/>
              <a:gd name="connsiteY30" fmla="*/ 763793 h 918620"/>
              <a:gd name="connsiteX31" fmla="*/ 1220858 w 1565103"/>
              <a:gd name="connsiteY31" fmla="*/ 796066 h 918620"/>
              <a:gd name="connsiteX32" fmla="*/ 1253131 w 1565103"/>
              <a:gd name="connsiteY32" fmla="*/ 817581 h 918620"/>
              <a:gd name="connsiteX33" fmla="*/ 1371465 w 1565103"/>
              <a:gd name="connsiteY33" fmla="*/ 871369 h 918620"/>
              <a:gd name="connsiteX34" fmla="*/ 1403738 w 1565103"/>
              <a:gd name="connsiteY34" fmla="*/ 892885 h 918620"/>
              <a:gd name="connsiteX35" fmla="*/ 1446769 w 1565103"/>
              <a:gd name="connsiteY35" fmla="*/ 903642 h 918620"/>
              <a:gd name="connsiteX36" fmla="*/ 1565103 w 1565103"/>
              <a:gd name="connsiteY36" fmla="*/ 914400 h 91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565103" h="918620">
                <a:moveTo>
                  <a:pt x="48275" y="118334"/>
                </a:moveTo>
                <a:cubicBezTo>
                  <a:pt x="149041" y="151924"/>
                  <a:pt x="0" y="96896"/>
                  <a:pt x="112821" y="161365"/>
                </a:cubicBezTo>
                <a:cubicBezTo>
                  <a:pt x="125658" y="168700"/>
                  <a:pt x="141508" y="168536"/>
                  <a:pt x="155851" y="172122"/>
                </a:cubicBezTo>
                <a:cubicBezTo>
                  <a:pt x="191629" y="207902"/>
                  <a:pt x="160762" y="183448"/>
                  <a:pt x="209639" y="204395"/>
                </a:cubicBezTo>
                <a:cubicBezTo>
                  <a:pt x="245056" y="219573"/>
                  <a:pt x="250012" y="228905"/>
                  <a:pt x="284943" y="236668"/>
                </a:cubicBezTo>
                <a:cubicBezTo>
                  <a:pt x="398550" y="261915"/>
                  <a:pt x="309105" y="233966"/>
                  <a:pt x="381762" y="258183"/>
                </a:cubicBezTo>
                <a:cubicBezTo>
                  <a:pt x="484823" y="223831"/>
                  <a:pt x="337873" y="275957"/>
                  <a:pt x="446308" y="225910"/>
                </a:cubicBezTo>
                <a:cubicBezTo>
                  <a:pt x="481374" y="209726"/>
                  <a:pt x="519340" y="200151"/>
                  <a:pt x="553884" y="182880"/>
                </a:cubicBezTo>
                <a:cubicBezTo>
                  <a:pt x="607058" y="156294"/>
                  <a:pt x="581701" y="166436"/>
                  <a:pt x="629188" y="150607"/>
                </a:cubicBezTo>
                <a:cubicBezTo>
                  <a:pt x="643531" y="129092"/>
                  <a:pt x="680395" y="110592"/>
                  <a:pt x="672218" y="86061"/>
                </a:cubicBezTo>
                <a:cubicBezTo>
                  <a:pt x="668632" y="75303"/>
                  <a:pt x="667295" y="63512"/>
                  <a:pt x="661461" y="53788"/>
                </a:cubicBezTo>
                <a:cubicBezTo>
                  <a:pt x="656243" y="45091"/>
                  <a:pt x="647865" y="38609"/>
                  <a:pt x="639945" y="32273"/>
                </a:cubicBezTo>
                <a:cubicBezTo>
                  <a:pt x="610153" y="8440"/>
                  <a:pt x="609486" y="11363"/>
                  <a:pt x="575399" y="0"/>
                </a:cubicBezTo>
                <a:cubicBezTo>
                  <a:pt x="564641" y="3586"/>
                  <a:pt x="551144" y="2740"/>
                  <a:pt x="543126" y="10758"/>
                </a:cubicBezTo>
                <a:cubicBezTo>
                  <a:pt x="506137" y="47747"/>
                  <a:pt x="502866" y="66994"/>
                  <a:pt x="489338" y="107576"/>
                </a:cubicBezTo>
                <a:cubicBezTo>
                  <a:pt x="489858" y="112255"/>
                  <a:pt x="498728" y="253686"/>
                  <a:pt x="521611" y="268941"/>
                </a:cubicBezTo>
                <a:cubicBezTo>
                  <a:pt x="532369" y="276113"/>
                  <a:pt x="544068" y="282042"/>
                  <a:pt x="553884" y="290456"/>
                </a:cubicBezTo>
                <a:cubicBezTo>
                  <a:pt x="569286" y="303657"/>
                  <a:pt x="582571" y="319143"/>
                  <a:pt x="596915" y="333487"/>
                </a:cubicBezTo>
                <a:lnTo>
                  <a:pt x="661461" y="398033"/>
                </a:lnTo>
                <a:lnTo>
                  <a:pt x="693734" y="430306"/>
                </a:lnTo>
                <a:cubicBezTo>
                  <a:pt x="704491" y="441064"/>
                  <a:pt x="713348" y="454140"/>
                  <a:pt x="726006" y="462579"/>
                </a:cubicBezTo>
                <a:cubicBezTo>
                  <a:pt x="736764" y="469751"/>
                  <a:pt x="748183" y="476017"/>
                  <a:pt x="758279" y="484094"/>
                </a:cubicBezTo>
                <a:cubicBezTo>
                  <a:pt x="766199" y="490430"/>
                  <a:pt x="771098" y="500391"/>
                  <a:pt x="779795" y="505609"/>
                </a:cubicBezTo>
                <a:cubicBezTo>
                  <a:pt x="789519" y="511443"/>
                  <a:pt x="801645" y="511900"/>
                  <a:pt x="812068" y="516367"/>
                </a:cubicBezTo>
                <a:cubicBezTo>
                  <a:pt x="826808" y="522684"/>
                  <a:pt x="841347" y="529631"/>
                  <a:pt x="855098" y="537882"/>
                </a:cubicBezTo>
                <a:cubicBezTo>
                  <a:pt x="877271" y="551186"/>
                  <a:pt x="898129" y="566569"/>
                  <a:pt x="919644" y="580913"/>
                </a:cubicBezTo>
                <a:cubicBezTo>
                  <a:pt x="930402" y="588085"/>
                  <a:pt x="941574" y="594671"/>
                  <a:pt x="951917" y="602428"/>
                </a:cubicBezTo>
                <a:cubicBezTo>
                  <a:pt x="966261" y="613186"/>
                  <a:pt x="980358" y="624280"/>
                  <a:pt x="994948" y="634701"/>
                </a:cubicBezTo>
                <a:cubicBezTo>
                  <a:pt x="1005469" y="642216"/>
                  <a:pt x="1017289" y="647939"/>
                  <a:pt x="1027221" y="656216"/>
                </a:cubicBezTo>
                <a:cubicBezTo>
                  <a:pt x="1073084" y="694435"/>
                  <a:pt x="1051608" y="694515"/>
                  <a:pt x="1113282" y="731520"/>
                </a:cubicBezTo>
                <a:cubicBezTo>
                  <a:pt x="1129358" y="741166"/>
                  <a:pt x="1177079" y="756371"/>
                  <a:pt x="1199343" y="763793"/>
                </a:cubicBezTo>
                <a:cubicBezTo>
                  <a:pt x="1206515" y="774551"/>
                  <a:pt x="1211716" y="786924"/>
                  <a:pt x="1220858" y="796066"/>
                </a:cubicBezTo>
                <a:cubicBezTo>
                  <a:pt x="1230000" y="805208"/>
                  <a:pt x="1241781" y="811390"/>
                  <a:pt x="1253131" y="817581"/>
                </a:cubicBezTo>
                <a:cubicBezTo>
                  <a:pt x="1328723" y="858813"/>
                  <a:pt x="1316052" y="852899"/>
                  <a:pt x="1371465" y="871369"/>
                </a:cubicBezTo>
                <a:cubicBezTo>
                  <a:pt x="1382223" y="878541"/>
                  <a:pt x="1391854" y="887792"/>
                  <a:pt x="1403738" y="892885"/>
                </a:cubicBezTo>
                <a:cubicBezTo>
                  <a:pt x="1417328" y="898709"/>
                  <a:pt x="1432336" y="900435"/>
                  <a:pt x="1446769" y="903642"/>
                </a:cubicBezTo>
                <a:cubicBezTo>
                  <a:pt x="1514169" y="918620"/>
                  <a:pt x="1491080" y="914400"/>
                  <a:pt x="1565103" y="914400"/>
                </a:cubicBezTo>
              </a:path>
            </a:pathLst>
          </a:custGeom>
          <a:ln w="412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324600" y="4038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Step 2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2209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Step 2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4343400" y="1981200"/>
            <a:ext cx="304800" cy="30480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4419600" y="2057400"/>
            <a:ext cx="228600" cy="22860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48200" y="53340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What’s wrong here ?</a:t>
            </a:r>
            <a:endParaRPr lang="en-US" sz="3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676400" y="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Doc’s  “magic brownie” </a:t>
            </a:r>
            <a:r>
              <a:rPr lang="en-US" sz="2800" b="1" dirty="0" smtClean="0"/>
              <a:t>version of E2</a:t>
            </a:r>
            <a:endParaRPr lang="en-US" sz="2800" b="1" dirty="0"/>
          </a:p>
        </p:txBody>
      </p:sp>
      <p:pic>
        <p:nvPicPr>
          <p:cNvPr id="16393" name="Picture 9" descr="https://encrypted-tbn3.gstatic.com/images?q=tbn:ANd9GcQbJHjNrMJAJs3eAtdS9ayeTFNwxMsBCqr8-wbSwSIVj6dMhQ4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3419475"/>
            <a:ext cx="3438525" cy="343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subSp spid="_x0000_s1843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391">
                                            <p:subSp spid="_x0000_s1843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subSp spid="_x0000_s1843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390">
                                            <p:subSp spid="_x0000_s1843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9" grpId="0" autoUpdateAnimBg="0"/>
      <p:bldP spid="18" grpId="0" animBg="1" autoUpdateAnimBg="0"/>
      <p:bldP spid="25" grpId="0" autoUpdateAnimBg="0"/>
      <p:bldP spid="26" grpId="0" animBg="1" autoUpdateAnimBg="0"/>
      <p:bldP spid="31" grpId="0" animBg="1" autoUpdateAnimBg="0"/>
      <p:bldP spid="32" grpId="0" animBg="1" autoUpdateAnimBg="0"/>
      <p:bldP spid="33" grpId="0" autoUpdateAnimBg="0"/>
      <p:bldP spid="34" grpId="0" autoUpdateAnimBg="0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438400" y="990600"/>
          <a:ext cx="6450805" cy="1371600"/>
        </p:xfrm>
        <a:graphic>
          <a:graphicData uri="http://schemas.openxmlformats.org/presentationml/2006/ole">
            <p:oleObj spid="_x0000_s1026" name="ChemSketch" r:id="rId3" imgW="4300560" imgH="914400" progId="ACD.ChemSketch.20">
              <p:embed/>
            </p:oleObj>
          </a:graphicData>
        </a:graphic>
      </p:graphicFrame>
      <p:pic>
        <p:nvPicPr>
          <p:cNvPr id="1031" name="Picture 7" descr="C:\Users\fong\Pictures\untitl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"/>
            <a:ext cx="2348845" cy="1752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14600" y="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Find anything wrong here ???</a:t>
            </a:r>
          </a:p>
          <a:p>
            <a:r>
              <a:rPr lang="en-US" sz="3200" b="1" dirty="0" smtClean="0"/>
              <a:t> (If yes, how to fix ???)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27432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Also missing </a:t>
            </a:r>
          </a:p>
          <a:p>
            <a:r>
              <a:rPr lang="en-US" sz="2400" dirty="0" smtClean="0"/>
              <a:t>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/H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step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7086600" y="1905000"/>
            <a:ext cx="762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38200" y="4114800"/>
          <a:ext cx="7649521" cy="1743075"/>
        </p:xfrm>
        <a:graphic>
          <a:graphicData uri="http://schemas.openxmlformats.org/presentationml/2006/ole">
            <p:oleObj spid="_x0000_s1032" name="ChemSketch" r:id="rId5" imgW="6312240" imgH="1438560" progId="ACD.ChemSketch.2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10200" y="2209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Dry ether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6172200" y="1752600"/>
            <a:ext cx="381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096000" y="1828800"/>
            <a:ext cx="533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229600" y="1828800"/>
            <a:ext cx="533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8229600" y="1828800"/>
            <a:ext cx="4572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696200" y="2514600"/>
          <a:ext cx="1066800" cy="1560095"/>
        </p:xfrm>
        <a:graphic>
          <a:graphicData uri="http://schemas.openxmlformats.org/presentationml/2006/ole">
            <p:oleObj spid="_x0000_s1033" name="ChemSketch" r:id="rId6" imgW="844200" imgH="1234440" progId="ACD.ChemSketch.20">
              <p:embed/>
            </p:oleObj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 flipV="1">
            <a:off x="1981200" y="4724400"/>
            <a:ext cx="304800" cy="3810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981200" y="4648200"/>
            <a:ext cx="304800" cy="4572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962400" y="4724400"/>
            <a:ext cx="304800" cy="4572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886200" y="4724400"/>
            <a:ext cx="457200" cy="3810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477000" y="4114800"/>
            <a:ext cx="304800" cy="4572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6477000" y="4267200"/>
            <a:ext cx="304800" cy="3048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00200" y="35814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</a:rPr>
              <a:t>4</a:t>
            </a:r>
            <a:endParaRPr lang="en-US" sz="2400" baseline="300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reflux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29000" y="3733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HCl</a:t>
            </a:r>
            <a:r>
              <a:rPr lang="en-US" sz="2400" dirty="0" smtClean="0">
                <a:solidFill>
                  <a:srgbClr val="FF0000"/>
                </a:solidFill>
              </a:rPr>
              <a:t>/reflux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In ether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096000" y="5181600"/>
          <a:ext cx="1213350" cy="1066800"/>
        </p:xfrm>
        <a:graphic>
          <a:graphicData uri="http://schemas.openxmlformats.org/presentationml/2006/ole">
            <p:oleObj spid="_x0000_s1035" name="ChemSketch" r:id="rId7" imgW="893160" imgH="7862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37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6265843" y="3276600"/>
          <a:ext cx="2878157" cy="1143000"/>
        </p:xfrm>
        <a:graphic>
          <a:graphicData uri="http://schemas.openxmlformats.org/presentationml/2006/ole">
            <p:oleObj spid="_x0000_s14337" name="ChemSketch" r:id="rId4" imgW="2142744" imgH="853440" progId="ACD.ChemSketch.20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57200" y="1905000"/>
          <a:ext cx="7407487" cy="1752600"/>
        </p:xfrm>
        <a:graphic>
          <a:graphicData uri="http://schemas.openxmlformats.org/presentationml/2006/ole">
            <p:oleObj spid="_x0000_s14339" name="ChemSketch" r:id="rId5" imgW="5657040" imgH="1338120" progId="ACD.ChemSketch.20">
              <p:embed/>
            </p:oleObj>
          </a:graphicData>
        </a:graphic>
      </p:graphicFrame>
      <p:pic>
        <p:nvPicPr>
          <p:cNvPr id="14345" name="Picture 9" descr="http://www.zastavki.com/pictures/originals/2013/Animals___Cats_curious_Cat_043848_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0"/>
            <a:ext cx="3352800" cy="188505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191000" y="228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Fill me in, please !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2743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PCl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 neat/bubbling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1981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SO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reflux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1828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1828800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Zn/H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334000" y="33528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81600" y="2590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Mg/dry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/H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90800" y="3886200"/>
            <a:ext cx="1295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15000" y="5715000"/>
            <a:ext cx="1066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76800" y="4038600"/>
            <a:ext cx="838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15000" y="4419600"/>
            <a:ext cx="1371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381000" y="3962400"/>
          <a:ext cx="5233987" cy="2282825"/>
        </p:xfrm>
        <a:graphic>
          <a:graphicData uri="http://schemas.openxmlformats.org/presentationml/2006/ole">
            <p:oleObj spid="_x0000_s14349" name="ChemSketch" r:id="rId8" imgW="5233320" imgH="2283120" progId="ACD.ChemSketch.20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7086600" y="48006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858000" y="48006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934200" y="6324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86600" y="5562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391400" y="4953000"/>
            <a:ext cx="16002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2590800" y="4114800"/>
          <a:ext cx="1463675" cy="527050"/>
        </p:xfrm>
        <a:graphic>
          <a:graphicData uri="http://schemas.openxmlformats.org/presentationml/2006/ole">
            <p:oleObj spid="_x0000_s14350" name="ChemSketch" r:id="rId9" imgW="1463040" imgH="527400" progId="ACD.ChemSketch.20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953000" y="4114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CuI</a:t>
            </a:r>
            <a:r>
              <a:rPr lang="en-US" dirty="0" smtClean="0"/>
              <a:t>/THF</a:t>
            </a:r>
            <a:endParaRPr lang="en-US" dirty="0"/>
          </a:p>
        </p:txBody>
      </p:sp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5638800" y="5867400"/>
          <a:ext cx="1325563" cy="579437"/>
        </p:xfrm>
        <a:graphic>
          <a:graphicData uri="http://schemas.openxmlformats.org/presentationml/2006/ole">
            <p:oleObj spid="_x0000_s14351" name="ChemSketch" r:id="rId10" imgW="1325880" imgH="579240" progId="ACD.ChemSketch.20">
              <p:embed/>
            </p:oleObj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5791200" y="4495800"/>
          <a:ext cx="1563687" cy="1054100"/>
        </p:xfrm>
        <a:graphic>
          <a:graphicData uri="http://schemas.openxmlformats.org/presentationml/2006/ole">
            <p:oleObj spid="_x0000_s14352" name="ChemSketch" r:id="rId11" imgW="1563480" imgH="1054440" progId="ACD.ChemSketch.20">
              <p:embed/>
            </p:oleObj>
          </a:graphicData>
        </a:graphic>
      </p:graphicFrame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7315200" y="5105400"/>
          <a:ext cx="1638300" cy="704850"/>
        </p:xfrm>
        <a:graphic>
          <a:graphicData uri="http://schemas.openxmlformats.org/presentationml/2006/ole">
            <p:oleObj spid="_x0000_s14354" name="ChemSketch" r:id="rId12" imgW="1639824" imgH="707136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>
                                            <p:subSp spid="_x0000_s1434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4349">
                                            <p:subSp spid="_x0000_s1434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subSp spid="_x0000_s1435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350">
                                            <p:subSp spid="_x0000_s14350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>
                                            <p:subSp spid="_x0000_s1435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352">
                                            <p:subSp spid="_x0000_s1435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subSp spid="_x0000_s1435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4351">
                                            <p:subSp spid="_x0000_s1435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5" grpId="0" autoUpdateAnimBg="0"/>
      <p:bldP spid="16" grpId="0" autoUpdateAnimBg="0"/>
      <p:bldP spid="18" grpId="0" animBg="1" autoUpdateAnimBg="0"/>
      <p:bldP spid="19" grpId="0" animBg="1" autoUpdateAnimBg="0"/>
      <p:bldP spid="20" grpId="0" animBg="1" autoUpdateAnimBg="0"/>
      <p:bldP spid="21" grpId="0" animBg="1" autoUpdateAnimBg="0"/>
      <p:bldP spid="40" grpId="0" animBg="1" autoUpdateAnimBg="0"/>
      <p:bldP spid="4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76600"/>
            <a:ext cx="3057525" cy="189088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62000" y="304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that:</a:t>
            </a:r>
            <a:endParaRPr lang="en-US" sz="2800" dirty="0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514600" y="304800"/>
          <a:ext cx="4343400" cy="1350663"/>
        </p:xfrm>
        <a:graphic>
          <a:graphicData uri="http://schemas.openxmlformats.org/presentationml/2006/ole">
            <p:oleObj spid="_x0000_s16390" name="ChemSketch" r:id="rId4" imgW="2980800" imgH="92664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20574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And, given 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I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Zn(Cu), suggest a route to the odd looking organic critter below starting with</a:t>
            </a:r>
            <a:r>
              <a:rPr lang="en-US" sz="2800" b="1" dirty="0" smtClean="0"/>
              <a:t> just  </a:t>
            </a:r>
            <a:r>
              <a:rPr lang="en-US" sz="2800" dirty="0" smtClean="0"/>
              <a:t>2-propanol</a:t>
            </a:r>
            <a:endParaRPr lang="en-US" sz="2800" dirty="0"/>
          </a:p>
        </p:txBody>
      </p:sp>
      <p:pic>
        <p:nvPicPr>
          <p:cNvPr id="16394" name="Picture 10" descr="http://i296.photobucket.com/albums/mm176/BadOne2000/confused20cat20face20pics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2895600"/>
            <a:ext cx="346710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vintagemodernquilts.com/wp-content/uploads/2014/01/ConfusedCat_mediu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838200"/>
            <a:ext cx="6553200" cy="4940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91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ChemSketch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12</cp:revision>
  <dcterms:created xsi:type="dcterms:W3CDTF">2015-01-29T20:21:33Z</dcterms:created>
  <dcterms:modified xsi:type="dcterms:W3CDTF">2016-01-28T02:21:25Z</dcterms:modified>
</cp:coreProperties>
</file>