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1" r:id="rId3"/>
    <p:sldId id="256" r:id="rId4"/>
    <p:sldId id="259" r:id="rId5"/>
    <p:sldId id="260" r:id="rId6"/>
    <p:sldId id="257" r:id="rId7"/>
    <p:sldId id="261" r:id="rId8"/>
    <p:sldId id="262" r:id="rId9"/>
    <p:sldId id="264" r:id="rId10"/>
    <p:sldId id="263" r:id="rId11"/>
    <p:sldId id="265" r:id="rId12"/>
    <p:sldId id="266" r:id="rId13"/>
    <p:sldId id="273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3751B-629E-4F72-BB8D-BF3BE830A0E0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EDA37-CE22-4465-9E49-0E7BDD9D5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7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EDA37-CE22-4465-9E49-0E7BDD9D53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6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EDA37-CE22-4465-9E49-0E7BDD9D53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1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EDA37-CE22-4465-9E49-0E7BDD9D53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3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EDA37-CE22-4465-9E49-0E7BDD9D53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7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7381-C920-4C7B-8C90-9CCC9ED46C5E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A7381-C920-4C7B-8C90-9CCC9ED46C5E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CD9FA-18FD-4862-B67D-909761F198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orgchem.colorado.edu/Spectroscopy/irtutor/alcoholsir.html&amp;ei=L_7rVJ6MLYiWgwSt8YPQCg&amp;bvm=bv.86475890,d.cWc&amp;psig=AFQjCNEN5RG3IuUs8tnyUuSI3nqBxDG6Lw&amp;ust=14248385694290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rct=j&amp;q=&amp;esrc=s&amp;frm=1&amp;source=images&amp;cd=&amp;cad=rja&amp;uact=8&amp;ved=0CAcQjRw&amp;url=http://www.mhhe.com/physsci/chemistry/carey/student/olc/graphics/carey04oc/ref/ch13ir.html&amp;ei=7v7rVNbFA8aZNtjkg4AE&amp;bvm=bv.86475890,d.cWc&amp;psig=AFQjCNFOGT83fgYE8F3fe52bFHgUq7TrMg&amp;ust=1424838707297396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orgchem.colorado.edu/Spectroscopy/irtutor/aromaticsir.html&amp;ei=NP_rVJ7hC4KWNs6JgYAL&amp;bvm=bv.86475890,d.cWc&amp;psig=AFQjCNEk0aYLfYJ-b4VM7YBvlCkh7BaGgg&amp;ust=142483881132936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ved=0CAcQjRw&amp;url=http://rsta.royalsocietypublishing.org/content/371/1998/20120429&amp;ei=svnrVM6uL4XegwST2oDwBw&amp;bvm=bv.86475890,d.cWc&amp;psig=AFQjCNFVCumSpn1Eo-GVSpIFdZrXqGevJA&amp;ust=142483724760304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&amp;esrc=s&amp;frm=1&amp;source=images&amp;cd=&amp;cad=rja&amp;uact=8&amp;ved=0CAcQjRw&amp;url=http://orgchem.colorado.edu/Spectroscopy/irtutor/alkanesir.html&amp;ei=gv7rVO-qCcqdNuiugZgJ&amp;bvm=bv.86475890,d.cWc&amp;psig=AFQjCNHENSZ5LQW8wUGdDjuucrk_4V0qtg&amp;ust=142483860890770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t afr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799"/>
            <a:ext cx="9144000" cy="720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More of this ugly NMR </a:t>
            </a:r>
            <a:r>
              <a:rPr lang="en-US" sz="4000" dirty="0" err="1" smtClean="0">
                <a:solidFill>
                  <a:schemeClr val="bg1"/>
                </a:solidFill>
              </a:rPr>
              <a:t>Sh$t</a:t>
            </a:r>
            <a:r>
              <a:rPr lang="en-US" sz="4000" dirty="0" smtClean="0">
                <a:solidFill>
                  <a:schemeClr val="bg1"/>
                </a:solidFill>
              </a:rPr>
              <a:t>? </a:t>
            </a:r>
            <a:r>
              <a:rPr lang="en-US" sz="4000" smtClean="0">
                <a:solidFill>
                  <a:schemeClr val="bg1"/>
                </a:solidFill>
              </a:rPr>
              <a:t>NOOOOOOO ! </a:t>
            </a:r>
            <a:r>
              <a:rPr lang="en-US" sz="4000" dirty="0" smtClean="0">
                <a:solidFill>
                  <a:schemeClr val="bg1"/>
                </a:solidFill>
              </a:rPr>
              <a:t>Please stop !!!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orgchem.colorado.edu/Spectroscopy/irtutor/images/ethanol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295400"/>
            <a:ext cx="6793046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IR of alcohol…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1143000"/>
            <a:ext cx="1371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152400"/>
            <a:ext cx="6705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Broad, strong band near 3400 =&gt; OH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hhe.com/physsci/chemistry/carey/student/olc/graphics/carey04oc/ch13/figures/iraceton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8119469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IR of </a:t>
            </a:r>
            <a:r>
              <a:rPr lang="en-US" sz="3600" dirty="0" err="1" smtClean="0">
                <a:solidFill>
                  <a:srgbClr val="FF0000"/>
                </a:solidFill>
              </a:rPr>
              <a:t>Ketone</a:t>
            </a:r>
            <a:r>
              <a:rPr lang="en-US" sz="3600" dirty="0" smtClean="0">
                <a:solidFill>
                  <a:srgbClr val="FF0000"/>
                </a:solidFill>
              </a:rPr>
              <a:t> (Acetone)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1371600"/>
            <a:ext cx="990600" cy="36576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4572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1700 cm</a:t>
            </a:r>
            <a:r>
              <a:rPr lang="en-US" sz="2800" baseline="30000" dirty="0" smtClean="0">
                <a:solidFill>
                  <a:srgbClr val="FF0000"/>
                </a:solidFill>
              </a:rPr>
              <a:t>-1</a:t>
            </a:r>
            <a:r>
              <a:rPr lang="en-US" sz="2800" dirty="0" smtClean="0">
                <a:solidFill>
                  <a:srgbClr val="FF0000"/>
                </a:solidFill>
              </a:rPr>
              <a:t> very strong is C=O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05000" y="1219200"/>
            <a:ext cx="76200" cy="419100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5410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3000 cm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-1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orgchem.colorado.edu/Spectroscopy/irtutor/images/toluene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7904635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IR of Aromatic (toluene)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914400"/>
            <a:ext cx="76200" cy="4953000"/>
          </a:xfrm>
          <a:prstGeom prst="line">
            <a:avLst/>
          </a:prstGeom>
          <a:ln w="444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6019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Lines above 3000 cm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-1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990600"/>
            <a:ext cx="1143000" cy="12192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1200" y="762000"/>
            <a:ext cx="304800" cy="3581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2209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overtones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048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C=C ring breathing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ass spectrum of ethan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76199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0" y="4038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8842" y="3124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754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399" y="3733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533" y="388330"/>
            <a:ext cx="2407823" cy="1059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1447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MW=46 g/</a:t>
            </a:r>
            <a:r>
              <a:rPr lang="en-US" sz="3200" dirty="0" err="1" smtClean="0"/>
              <a:t>mol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20717" y="4429036"/>
            <a:ext cx="1676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P=parent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1241" y="2677924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P-H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0083" y="216188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P-CH</a:t>
            </a:r>
            <a:r>
              <a:rPr lang="en-US" sz="2800" baseline="-25000" dirty="0" smtClean="0">
                <a:solidFill>
                  <a:srgbClr val="00B0F0"/>
                </a:solidFill>
              </a:rPr>
              <a:t>3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8384" y="3290052"/>
            <a:ext cx="217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P-OH=C</a:t>
            </a:r>
            <a:r>
              <a:rPr lang="en-US" sz="2800" baseline="-25000" dirty="0" smtClean="0">
                <a:solidFill>
                  <a:srgbClr val="00B0F0"/>
                </a:solidFill>
              </a:rPr>
              <a:t>2</a:t>
            </a:r>
            <a:r>
              <a:rPr lang="en-US" sz="2800" dirty="0" smtClean="0">
                <a:solidFill>
                  <a:srgbClr val="00B0F0"/>
                </a:solidFill>
              </a:rPr>
              <a:t>H</a:t>
            </a:r>
            <a:r>
              <a:rPr lang="en-US" sz="2800" baseline="-25000" dirty="0" smtClean="0">
                <a:solidFill>
                  <a:srgbClr val="00B0F0"/>
                </a:solidFill>
              </a:rPr>
              <a:t>5</a:t>
            </a:r>
            <a:endParaRPr lang="en-US" sz="2800" baseline="-250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4361638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CH</a:t>
            </a:r>
            <a:r>
              <a:rPr lang="en-US" sz="2800" baseline="-25000" dirty="0" smtClean="0">
                <a:solidFill>
                  <a:srgbClr val="00B0F0"/>
                </a:solidFill>
              </a:rPr>
              <a:t>3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9300" y="468608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8414368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" y="842427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Mass spectrum of n-pentane 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90407"/>
            <a:ext cx="3832975" cy="900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72706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MW=72 g/</a:t>
            </a:r>
            <a:r>
              <a:rPr lang="en-US" sz="4000" dirty="0" err="1" smtClean="0"/>
              <a:t>mol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743700" y="6123863"/>
            <a:ext cx="1752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Parent=P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3994" y="3105835"/>
            <a:ext cx="1295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P</a:t>
            </a:r>
            <a:r>
              <a:rPr lang="en-US" sz="3200" dirty="0" smtClean="0"/>
              <a:t>-CH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4686300" y="317531"/>
            <a:ext cx="1066800" cy="621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86300" y="1600200"/>
            <a:ext cx="1866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P- 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3429000"/>
            <a:ext cx="12573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CH</a:t>
            </a:r>
            <a:r>
              <a:rPr lang="en-US" sz="2800" b="1" baseline="-25000" dirty="0" smtClean="0"/>
              <a:t>3</a:t>
            </a:r>
            <a:endParaRPr lang="en-US" sz="2800" b="1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4267200" y="0"/>
            <a:ext cx="4876800" cy="108100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391400" y="90407"/>
            <a:ext cx="1470775" cy="900193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2181016"/>
            <a:ext cx="32318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Fragment masses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0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1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Please stop. I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haz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headache now from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</a:rPr>
              <a:t>diz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 stuff!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Not all NMR spectra are as `easy’ as those in the first NMR lab assignment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65524"/>
            <a:ext cx="5943600" cy="39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sta.royalsocietypublishing.org/content/roypta/371/1998/20120429/F11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343795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Spinning side bands (created by the need to rotate sample tube)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Users\fong\Pictures\Figur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50" y="817482"/>
            <a:ext cx="6622813" cy="52785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8610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Sometimes you can’t figure out the </a:t>
            </a:r>
            <a:r>
              <a:rPr lang="en-US" sz="3200" dirty="0" err="1" smtClean="0"/>
              <a:t>splittings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The N+1 rules fails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2206079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Glycerol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905000" y="4876800"/>
            <a:ext cx="1676400" cy="838200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fong\Pictures\Figur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923" y="1219200"/>
            <a:ext cx="6046866" cy="375761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762000"/>
            <a:ext cx="7239000" cy="47244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52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sz="2800" dirty="0" smtClean="0"/>
              <a:t>even when you go to very high resolution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ong\Pictures\image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01" y="1447800"/>
            <a:ext cx="737436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r>
              <a:rPr lang="en-US" sz="2800" dirty="0" smtClean="0"/>
              <a:t>and sometimes too much resolution is not a great thing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ong\Pictures\image1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1421347"/>
            <a:ext cx="7723846" cy="45222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Examples of 13-C NMR…knowing how many different C provides lots of help in structure analysis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38600" y="41910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29000" y="3810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fong\Pictures\image1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02" y="1219200"/>
            <a:ext cx="8197294" cy="473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orgchem.colorado.edu/Spectroscopy/irtutor/images/octan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7781125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IR of </a:t>
            </a:r>
            <a:r>
              <a:rPr lang="en-US" sz="2800" dirty="0" err="1" smtClean="0">
                <a:solidFill>
                  <a:srgbClr val="FF0000"/>
                </a:solidFill>
              </a:rPr>
              <a:t>alkane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57600" y="990600"/>
            <a:ext cx="76200" cy="48768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800" y="1981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3000 cm</a:t>
            </a:r>
            <a:r>
              <a:rPr lang="en-US" sz="2800" baseline="30000" dirty="0" smtClean="0">
                <a:solidFill>
                  <a:srgbClr val="FF0000"/>
                </a:solidFill>
              </a:rPr>
              <a:t>-1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176</Words>
  <Application>Microsoft Office PowerPoint</Application>
  <PresentationFormat>On-screen Show (4:3)</PresentationFormat>
  <Paragraphs>44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13</cp:revision>
  <dcterms:created xsi:type="dcterms:W3CDTF">2015-02-24T04:10:52Z</dcterms:created>
  <dcterms:modified xsi:type="dcterms:W3CDTF">2017-02-21T16:30:09Z</dcterms:modified>
</cp:coreProperties>
</file>