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67" r:id="rId4"/>
    <p:sldId id="269" r:id="rId5"/>
    <p:sldId id="268" r:id="rId6"/>
    <p:sldId id="256" r:id="rId7"/>
    <p:sldId id="257" r:id="rId8"/>
    <p:sldId id="258" r:id="rId9"/>
    <p:sldId id="259" r:id="rId10"/>
    <p:sldId id="264" r:id="rId11"/>
    <p:sldId id="260" r:id="rId12"/>
    <p:sldId id="262" r:id="rId13"/>
    <p:sldId id="26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3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4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0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6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2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4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B9F1-B34A-406A-82B3-ECF05164595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EE778-5CEA-4B48-8F15-D24CEDE6B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9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s://www.google.com/url?sa=i&amp;rct=j&amp;q=&amp;esrc=s&amp;source=images&amp;cd=&amp;ved=0ahUKEwizs6WCpIHSAhUGQiYKHQT8C1kQjRwIBw&amp;url=https%3A%2F%2Forgspectroscopyint.blogspot.com%2F2014%2F04%2Fcosy-nmr.html&amp;psig=AFQjCNGyf1sxZU_mI24N3sBWoZuyDXPKPQ&amp;ust=1486670053858723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26" y="1028700"/>
            <a:ext cx="7550728" cy="5663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945" y="318655"/>
            <a:ext cx="11249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Introduction to Nuclear Magnetic Resonance Spectroscopy (NMR)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87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igh resolution NMR of acetylsalicylic aci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13" y="1141000"/>
            <a:ext cx="10434712" cy="48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8612" y="244699"/>
            <a:ext cx="8911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 Resolution NMR of aspirin (o-acetylsalicylic acid)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494727" y="4237149"/>
            <a:ext cx="1803042" cy="115909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430982" y="3962400"/>
            <a:ext cx="318654" cy="27474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5527" y="1444829"/>
            <a:ext cx="540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5		     3		4     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45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501" y="647113"/>
            <a:ext cx="5744307" cy="4420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639" y="647113"/>
            <a:ext cx="6569740" cy="5584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8123" y="0"/>
            <a:ext cx="946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MRI = magnetic resonance imaging=NMR for humans  3M$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729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0772" y="296214"/>
            <a:ext cx="855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MRI of a patient’s head (in cross-section)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319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4" y="673604"/>
            <a:ext cx="8854931" cy="6184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1532" y="0"/>
            <a:ext cx="893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Several MRI cross-sections taken serially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30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0"/>
            <a:ext cx="4515716" cy="6403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5709" y="5860473"/>
            <a:ext cx="2757055" cy="8174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6704" y="3244334"/>
            <a:ext cx="5158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https://www.youtube.com/watch?v=4QGQU60C4GQ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1462" y="1070517"/>
            <a:ext cx="8222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NMR effect is the magnetic equivalent of a atom-sized top in precession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3564153" y="4223129"/>
            <a:ext cx="5063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https://www.youtube.com/watch?v=p3WnFYBnghU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850" y="3299069"/>
            <a:ext cx="224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in gravity field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6366" y="3966693"/>
            <a:ext cx="253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Equivalent model for protons in 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750511"/>
            <a:ext cx="7589064" cy="4763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8473" y="5250873"/>
            <a:ext cx="2230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hf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617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438" y="1914298"/>
            <a:ext cx="8553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	=  	4.265* 10</a:t>
            </a:r>
            <a:r>
              <a:rPr lang="en-US" sz="4000" baseline="30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H</a:t>
            </a:r>
            <a:r>
              <a:rPr lang="en-US" sz="4000" baseline="-25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(1-s)  Hz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995054" y="3422073"/>
            <a:ext cx="9725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</a:t>
            </a:r>
            <a:r>
              <a:rPr lang="en-US" sz="4000" baseline="-25000" dirty="0" smtClean="0"/>
              <a:t>a</a:t>
            </a:r>
            <a:r>
              <a:rPr lang="en-US" sz="4000" dirty="0" smtClean="0"/>
              <a:t> = permanent magnet field strength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061855" y="868022"/>
            <a:ext cx="527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Naked proton piece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1731818"/>
            <a:ext cx="4294909" cy="116378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29056" y="931929"/>
            <a:ext cx="4391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Chemical shielding piece</a:t>
            </a:r>
            <a:endParaRPr lang="en-US" sz="32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575964" y="1458402"/>
            <a:ext cx="249381" cy="4558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3290" y="4800969"/>
            <a:ext cx="112083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sz="3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chemical shift=</a:t>
            </a:r>
            <a:r>
              <a:rPr lang="en-US" sz="3200" b="1" dirty="0">
                <a:latin typeface="Comic Sans MS" panose="030F0702030302020204" pitchFamily="66" charset="0"/>
                <a:ea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US" sz="32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(ppm) = [</a:t>
            </a:r>
            <a:r>
              <a:rPr lang="en-US" sz="3200" b="1" u="sng" dirty="0">
                <a:latin typeface="Comic Sans MS" panose="030F0702030302020204" pitchFamily="66" charset="0"/>
                <a:ea typeface="Times New Roman" panose="02020603050405020304" pitchFamily="18" charset="0"/>
              </a:rPr>
              <a:t>f(sample) -f(TMS)]  *10</a:t>
            </a:r>
            <a:r>
              <a:rPr lang="en-US" sz="3200" b="1" u="sng" baseline="30000" dirty="0">
                <a:latin typeface="Comic Sans MS" panose="030F0702030302020204" pitchFamily="66" charset="0"/>
                <a:ea typeface="Times New Roman" panose="02020603050405020304" pitchFamily="18" charset="0"/>
              </a:rPr>
              <a:t>6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	       </a:t>
            </a:r>
            <a:r>
              <a:rPr lang="en-US" sz="32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 </a:t>
            </a:r>
            <a:r>
              <a:rPr lang="en-US" sz="32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f(TMS)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79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396" y="264200"/>
            <a:ext cx="6488385" cy="64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95" y="1910164"/>
            <a:ext cx="6703657" cy="4348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4254" y="347730"/>
            <a:ext cx="7753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Old school permanent magnet room temperature CW 360L Varian NMR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694" y="1505507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01" y="1206119"/>
            <a:ext cx="7586417" cy="565188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331076" y="1815921"/>
            <a:ext cx="3450746" cy="410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321169" y="1856935"/>
            <a:ext cx="14068" cy="295422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767754" y="1878631"/>
            <a:ext cx="14068" cy="295422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14731" y="309489"/>
            <a:ext cx="5423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Anasazi `FT’ digital replacement for analog signal and tuning module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119" y="671219"/>
            <a:ext cx="1543050" cy="29622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8187397" y="1815921"/>
            <a:ext cx="2096086" cy="1335242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34" y="194721"/>
            <a:ext cx="9225519" cy="73877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4062" y="506437"/>
            <a:ext cx="530352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Superconducting research NMR (0.75 M$)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f</a:t>
            </a:r>
            <a:r>
              <a:rPr lang="en-US" sz="4000" dirty="0" smtClean="0">
                <a:solidFill>
                  <a:srgbClr val="FF0000"/>
                </a:solidFill>
              </a:rPr>
              <a:t>or molecules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" y="2416395"/>
            <a:ext cx="2357343" cy="516609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266092" y="679789"/>
            <a:ext cx="5217797" cy="4791794"/>
          </a:xfrm>
          <a:custGeom>
            <a:avLst/>
            <a:gdLst>
              <a:gd name="connsiteX0" fmla="*/ 0 w 5217797"/>
              <a:gd name="connsiteY0" fmla="*/ 4665934 h 4791794"/>
              <a:gd name="connsiteX1" fmla="*/ 1941342 w 5217797"/>
              <a:gd name="connsiteY1" fmla="*/ 4764408 h 4791794"/>
              <a:gd name="connsiteX2" fmla="*/ 3559126 w 5217797"/>
              <a:gd name="connsiteY2" fmla="*/ 4229836 h 4791794"/>
              <a:gd name="connsiteX3" fmla="*/ 4178105 w 5217797"/>
              <a:gd name="connsiteY3" fmla="*/ 3470180 h 4791794"/>
              <a:gd name="connsiteX4" fmla="*/ 4501662 w 5217797"/>
              <a:gd name="connsiteY4" fmla="*/ 2499509 h 4791794"/>
              <a:gd name="connsiteX5" fmla="*/ 4614203 w 5217797"/>
              <a:gd name="connsiteY5" fmla="*/ 994266 h 4791794"/>
              <a:gd name="connsiteX6" fmla="*/ 4740813 w 5217797"/>
              <a:gd name="connsiteY6" fmla="*/ 136137 h 4791794"/>
              <a:gd name="connsiteX7" fmla="*/ 4965896 w 5217797"/>
              <a:gd name="connsiteY7" fmla="*/ 23596 h 4791794"/>
              <a:gd name="connsiteX8" fmla="*/ 5190979 w 5217797"/>
              <a:gd name="connsiteY8" fmla="*/ 361220 h 4791794"/>
              <a:gd name="connsiteX9" fmla="*/ 5205046 w 5217797"/>
              <a:gd name="connsiteY9" fmla="*/ 797319 h 479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7797" h="4791794">
                <a:moveTo>
                  <a:pt x="0" y="4665934"/>
                </a:moveTo>
                <a:cubicBezTo>
                  <a:pt x="674077" y="4751512"/>
                  <a:pt x="1348154" y="4837091"/>
                  <a:pt x="1941342" y="4764408"/>
                </a:cubicBezTo>
                <a:cubicBezTo>
                  <a:pt x="2534530" y="4691725"/>
                  <a:pt x="3186332" y="4445541"/>
                  <a:pt x="3559126" y="4229836"/>
                </a:cubicBezTo>
                <a:cubicBezTo>
                  <a:pt x="3931920" y="4014131"/>
                  <a:pt x="4021016" y="3758568"/>
                  <a:pt x="4178105" y="3470180"/>
                </a:cubicBezTo>
                <a:cubicBezTo>
                  <a:pt x="4335194" y="3181792"/>
                  <a:pt x="4428979" y="2912161"/>
                  <a:pt x="4501662" y="2499509"/>
                </a:cubicBezTo>
                <a:cubicBezTo>
                  <a:pt x="4574345" y="2086857"/>
                  <a:pt x="4574344" y="1388161"/>
                  <a:pt x="4614203" y="994266"/>
                </a:cubicBezTo>
                <a:cubicBezTo>
                  <a:pt x="4654062" y="600371"/>
                  <a:pt x="4682198" y="297915"/>
                  <a:pt x="4740813" y="136137"/>
                </a:cubicBezTo>
                <a:cubicBezTo>
                  <a:pt x="4799429" y="-25641"/>
                  <a:pt x="4890869" y="-13918"/>
                  <a:pt x="4965896" y="23596"/>
                </a:cubicBezTo>
                <a:cubicBezTo>
                  <a:pt x="5040923" y="61110"/>
                  <a:pt x="5151121" y="232266"/>
                  <a:pt x="5190979" y="361220"/>
                </a:cubicBezTo>
                <a:cubicBezTo>
                  <a:pt x="5230837" y="490174"/>
                  <a:pt x="5217941" y="643746"/>
                  <a:pt x="5205046" y="797319"/>
                </a:cubicBezTo>
              </a:path>
            </a:pathLst>
          </a:custGeom>
          <a:noFill/>
          <a:ln w="825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403" y="1055364"/>
            <a:ext cx="7690924" cy="5514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7957" y="98474"/>
            <a:ext cx="872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High resolution, hyperfine split </a:t>
            </a:r>
            <a:r>
              <a:rPr lang="en-US" sz="2800" b="1" baseline="30000" dirty="0" smtClean="0"/>
              <a:t>1</a:t>
            </a:r>
            <a:r>
              <a:rPr lang="en-US" sz="2800" b="1" dirty="0" smtClean="0"/>
              <a:t>H NMR  signal of ethanol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402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143</Words>
  <Application>Microsoft Office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Alfred State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Fong, Jerry</dc:creator>
  <cp:lastModifiedBy>Fong, Jerry</cp:lastModifiedBy>
  <cp:revision>13</cp:revision>
  <dcterms:created xsi:type="dcterms:W3CDTF">2014-02-11T13:53:17Z</dcterms:created>
  <dcterms:modified xsi:type="dcterms:W3CDTF">2017-02-08T20:20:12Z</dcterms:modified>
</cp:coreProperties>
</file>