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84" r:id="rId2"/>
    <p:sldId id="385" r:id="rId3"/>
    <p:sldId id="376" r:id="rId4"/>
    <p:sldId id="377" r:id="rId5"/>
    <p:sldId id="378" r:id="rId6"/>
    <p:sldId id="379" r:id="rId7"/>
    <p:sldId id="380" r:id="rId8"/>
    <p:sldId id="381" r:id="rId9"/>
    <p:sldId id="382" r:id="rId10"/>
    <p:sldId id="383" r:id="rId1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lp Desk" initials="H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399FF"/>
    <a:srgbClr val="FF3300"/>
    <a:srgbClr val="CCFF99"/>
    <a:srgbClr val="00FF00"/>
    <a:srgbClr val="D7422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0909" autoAdjust="0"/>
  </p:normalViewPr>
  <p:slideViewPr>
    <p:cSldViewPr>
      <p:cViewPr varScale="1">
        <p:scale>
          <a:sx n="67" d="100"/>
          <a:sy n="67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D2E5B-CE11-49F3-8862-D45E845C7C2D}" type="datetimeFigureOut">
              <a:rPr lang="en-US" smtClean="0"/>
              <a:pPr/>
              <a:t>12/10/2012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FC6E3-7A11-463F-876C-B313C42103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26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91851D-42A2-4467-89FB-C7C7E769E1E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6E3-7A11-463F-876C-B313C421033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B89579-BDE2-4857-A8CF-476F7DE15D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60D99E-9B55-4B0E-93C8-1DC44F28DF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B6B24-9655-4A7D-B629-F8D0AF6CC0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E2D1-560C-44B0-94AE-2DB49E075E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68441C-81A3-46CC-9FBE-BBFE4D25D1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EB477-C56D-4729-BE2D-316DF6996C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2EADFE-D637-4F96-AED9-087EE62121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7AFB2-D843-4540-9FB7-D61D17E86D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6F679-CC82-4922-9FA5-165A0120A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BA24DA-74D4-4710-819B-3F7FBD38C1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F47739-BFFB-4BED-B9F6-754B5089131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1A4254-683F-468A-B317-3582AFC331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2819400" y="2209800"/>
            <a:ext cx="25908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4038600" y="1447800"/>
            <a:ext cx="228600" cy="1828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2819400" y="2209800"/>
            <a:ext cx="2590800" cy="1066800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3810000" y="5334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P  (piston head)</a:t>
            </a:r>
          </a:p>
        </p:txBody>
      </p:sp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114800" y="1066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67" name="Oval 7"/>
          <p:cNvSpPr>
            <a:spLocks noChangeArrowheads="1"/>
          </p:cNvSpPr>
          <p:nvPr/>
        </p:nvSpPr>
        <p:spPr bwMode="auto">
          <a:xfrm>
            <a:off x="2057400" y="4724400"/>
            <a:ext cx="152400" cy="7620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68" name="Rectangle 8"/>
          <p:cNvSpPr>
            <a:spLocks noChangeArrowheads="1"/>
          </p:cNvSpPr>
          <p:nvPr/>
        </p:nvSpPr>
        <p:spPr bwMode="auto">
          <a:xfrm>
            <a:off x="2209800" y="5105400"/>
            <a:ext cx="685800" cy="7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1447800" y="5105400"/>
            <a:ext cx="6096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838200" y="4876800"/>
            <a:ext cx="685800" cy="1828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914400" y="4114800"/>
            <a:ext cx="38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n</a:t>
            </a: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>
            <a:off x="1600200" y="4419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4038600" y="3352800"/>
            <a:ext cx="0" cy="2438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4038600" y="4191000"/>
            <a:ext cx="1295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>
                <a:solidFill>
                  <a:srgbClr val="FF0000"/>
                </a:solidFill>
              </a:rPr>
              <a:t>V (varies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6629400" y="3581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/>
              <a:t>T</a:t>
            </a:r>
          </a:p>
        </p:txBody>
      </p:sp>
      <p:sp>
        <p:nvSpPr>
          <p:cNvPr id="143376" name="Rectangle 16" descr="Dashed horizontal"/>
          <p:cNvSpPr>
            <a:spLocks noChangeArrowheads="1"/>
          </p:cNvSpPr>
          <p:nvPr/>
        </p:nvSpPr>
        <p:spPr bwMode="auto">
          <a:xfrm>
            <a:off x="2743200" y="2209800"/>
            <a:ext cx="152400" cy="3962400"/>
          </a:xfrm>
          <a:prstGeom prst="rect">
            <a:avLst/>
          </a:prstGeom>
          <a:pattFill prst="dashHorz">
            <a:fgClr>
              <a:srgbClr val="EAEAEA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77" name="Text Box 17" descr="Plaid"/>
          <p:cNvSpPr txBox="1">
            <a:spLocks noChangeArrowheads="1"/>
          </p:cNvSpPr>
          <p:nvPr/>
        </p:nvSpPr>
        <p:spPr bwMode="auto">
          <a:xfrm>
            <a:off x="2819400" y="5791200"/>
            <a:ext cx="2590800" cy="376238"/>
          </a:xfrm>
          <a:prstGeom prst="rect">
            <a:avLst/>
          </a:prstGeom>
          <a:pattFill prst="plaid">
            <a:fgClr>
              <a:srgbClr val="EAEAEA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u="none"/>
          </a:p>
        </p:txBody>
      </p:sp>
      <p:sp>
        <p:nvSpPr>
          <p:cNvPr id="143378" name="Oval 18"/>
          <p:cNvSpPr>
            <a:spLocks noChangeArrowheads="1"/>
          </p:cNvSpPr>
          <p:nvPr/>
        </p:nvSpPr>
        <p:spPr bwMode="auto">
          <a:xfrm>
            <a:off x="3200400" y="57912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79" name="Oval 19"/>
          <p:cNvSpPr>
            <a:spLocks noChangeArrowheads="1"/>
          </p:cNvSpPr>
          <p:nvPr/>
        </p:nvSpPr>
        <p:spPr bwMode="auto">
          <a:xfrm>
            <a:off x="3733800" y="57912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80" name="Oval 20"/>
          <p:cNvSpPr>
            <a:spLocks noChangeArrowheads="1"/>
          </p:cNvSpPr>
          <p:nvPr/>
        </p:nvSpPr>
        <p:spPr bwMode="auto">
          <a:xfrm>
            <a:off x="4419600" y="57912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81" name="Oval 21"/>
          <p:cNvSpPr>
            <a:spLocks noChangeArrowheads="1"/>
          </p:cNvSpPr>
          <p:nvPr/>
        </p:nvSpPr>
        <p:spPr bwMode="auto">
          <a:xfrm>
            <a:off x="5029200" y="5791200"/>
            <a:ext cx="762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82" name="Line 22"/>
          <p:cNvSpPr>
            <a:spLocks noChangeShapeType="1"/>
          </p:cNvSpPr>
          <p:nvPr/>
        </p:nvSpPr>
        <p:spPr bwMode="auto">
          <a:xfrm flipH="1" flipV="1">
            <a:off x="4800600" y="59436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83" name="Text Box 23"/>
          <p:cNvSpPr txBox="1">
            <a:spLocks noChangeArrowheads="1"/>
          </p:cNvSpPr>
          <p:nvPr/>
        </p:nvSpPr>
        <p:spPr bwMode="auto">
          <a:xfrm>
            <a:off x="3352800" y="649128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>
                <a:solidFill>
                  <a:srgbClr val="FF0000"/>
                </a:solidFill>
              </a:rPr>
              <a:t>Heating</a:t>
            </a:r>
            <a:r>
              <a:rPr lang="en-US" u="none"/>
              <a:t>/</a:t>
            </a:r>
            <a:r>
              <a:rPr lang="en-US" b="1" u="none">
                <a:solidFill>
                  <a:schemeClr val="hlink"/>
                </a:solidFill>
              </a:rPr>
              <a:t>cooling</a:t>
            </a:r>
            <a:r>
              <a:rPr lang="en-US" u="none"/>
              <a:t> </a:t>
            </a:r>
            <a:r>
              <a:rPr lang="en-US" b="1" u="none"/>
              <a:t>coils</a:t>
            </a:r>
          </a:p>
        </p:txBody>
      </p:sp>
      <p:sp>
        <p:nvSpPr>
          <p:cNvPr id="143384" name="Oval 24"/>
          <p:cNvSpPr>
            <a:spLocks noChangeArrowheads="1"/>
          </p:cNvSpPr>
          <p:nvPr/>
        </p:nvSpPr>
        <p:spPr bwMode="auto">
          <a:xfrm>
            <a:off x="3505200" y="5791200"/>
            <a:ext cx="76200" cy="152400"/>
          </a:xfrm>
          <a:prstGeom prst="ellipse">
            <a:avLst/>
          </a:prstGeom>
          <a:solidFill>
            <a:srgbClr val="00CC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85" name="Oval 25"/>
          <p:cNvSpPr>
            <a:spLocks noChangeArrowheads="1"/>
          </p:cNvSpPr>
          <p:nvPr/>
        </p:nvSpPr>
        <p:spPr bwMode="auto">
          <a:xfrm>
            <a:off x="4114800" y="5791200"/>
            <a:ext cx="76200" cy="152400"/>
          </a:xfrm>
          <a:prstGeom prst="ellipse">
            <a:avLst/>
          </a:prstGeom>
          <a:solidFill>
            <a:srgbClr val="33CCCC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86" name="Oval 26"/>
          <p:cNvSpPr>
            <a:spLocks noChangeArrowheads="1"/>
          </p:cNvSpPr>
          <p:nvPr/>
        </p:nvSpPr>
        <p:spPr bwMode="auto">
          <a:xfrm>
            <a:off x="4724400" y="5791200"/>
            <a:ext cx="76200" cy="152400"/>
          </a:xfrm>
          <a:prstGeom prst="ellipse">
            <a:avLst/>
          </a:prstGeom>
          <a:solidFill>
            <a:srgbClr val="33CCCC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387" name="Text Box 27"/>
          <p:cNvSpPr txBox="1">
            <a:spLocks noChangeArrowheads="1"/>
          </p:cNvSpPr>
          <p:nvPr/>
        </p:nvSpPr>
        <p:spPr bwMode="auto">
          <a:xfrm>
            <a:off x="609600" y="21336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/>
              <a:t>piston  walls</a:t>
            </a:r>
          </a:p>
        </p:txBody>
      </p:sp>
      <p:sp>
        <p:nvSpPr>
          <p:cNvPr id="143388" name="Text Box 28"/>
          <p:cNvSpPr txBox="1">
            <a:spLocks noChangeArrowheads="1"/>
          </p:cNvSpPr>
          <p:nvPr/>
        </p:nvSpPr>
        <p:spPr bwMode="auto">
          <a:xfrm>
            <a:off x="6019800" y="1447800"/>
            <a:ext cx="2667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Hypothetical Gas Property </a:t>
            </a:r>
            <a:r>
              <a:rPr lang="en-US" sz="2400" b="1" u="none">
                <a:solidFill>
                  <a:srgbClr val="0000FF"/>
                </a:solidFill>
              </a:rPr>
              <a:t>testing apparatus</a:t>
            </a:r>
          </a:p>
        </p:txBody>
      </p:sp>
      <p:sp>
        <p:nvSpPr>
          <p:cNvPr id="143389" name="Text Box 29"/>
          <p:cNvSpPr txBox="1">
            <a:spLocks noChangeArrowheads="1"/>
          </p:cNvSpPr>
          <p:nvPr/>
        </p:nvSpPr>
        <p:spPr bwMode="auto">
          <a:xfrm>
            <a:off x="304800" y="533400"/>
            <a:ext cx="26670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>
                <a:solidFill>
                  <a:srgbClr val="FF0000"/>
                </a:solidFill>
              </a:rPr>
              <a:t>Ideal Gas Law </a:t>
            </a:r>
            <a:r>
              <a:rPr lang="en-US" sz="2400" b="1" dirty="0" smtClean="0">
                <a:solidFill>
                  <a:srgbClr val="FF0000"/>
                </a:solidFill>
              </a:rPr>
              <a:t>Derived</a:t>
            </a:r>
            <a:endParaRPr lang="en-US" sz="2400" b="1" u="none" dirty="0">
              <a:solidFill>
                <a:srgbClr val="FF0000"/>
              </a:solidFill>
            </a:endParaRPr>
          </a:p>
        </p:txBody>
      </p:sp>
      <p:sp>
        <p:nvSpPr>
          <p:cNvPr id="143390" name="Text Box 30"/>
          <p:cNvSpPr txBox="1">
            <a:spLocks noChangeArrowheads="1"/>
          </p:cNvSpPr>
          <p:nvPr/>
        </p:nvSpPr>
        <p:spPr bwMode="auto">
          <a:xfrm>
            <a:off x="914400" y="5181600"/>
            <a:ext cx="457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143391" name="Text Box 31"/>
          <p:cNvSpPr txBox="1">
            <a:spLocks noChangeArrowheads="1"/>
          </p:cNvSpPr>
          <p:nvPr/>
        </p:nvSpPr>
        <p:spPr bwMode="auto">
          <a:xfrm>
            <a:off x="1676400" y="5638800"/>
            <a:ext cx="9144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u="none"/>
              <a:t>GAS VALVE</a:t>
            </a:r>
          </a:p>
        </p:txBody>
      </p:sp>
      <p:sp>
        <p:nvSpPr>
          <p:cNvPr id="143392" name="Text Box 32"/>
          <p:cNvSpPr txBox="1">
            <a:spLocks noChangeArrowheads="1"/>
          </p:cNvSpPr>
          <p:nvPr/>
        </p:nvSpPr>
        <p:spPr bwMode="auto">
          <a:xfrm>
            <a:off x="457200" y="33528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u="none">
                <a:solidFill>
                  <a:srgbClr val="0000FF"/>
                </a:solidFill>
              </a:rPr>
              <a:t>insulation</a:t>
            </a:r>
          </a:p>
        </p:txBody>
      </p:sp>
      <p:sp>
        <p:nvSpPr>
          <p:cNvPr id="143393" name="Line 33"/>
          <p:cNvSpPr>
            <a:spLocks noChangeShapeType="1"/>
          </p:cNvSpPr>
          <p:nvPr/>
        </p:nvSpPr>
        <p:spPr bwMode="auto">
          <a:xfrm>
            <a:off x="1752600" y="35814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394" name="Line 34"/>
          <p:cNvSpPr>
            <a:spLocks noChangeShapeType="1"/>
          </p:cNvSpPr>
          <p:nvPr/>
        </p:nvSpPr>
        <p:spPr bwMode="auto">
          <a:xfrm>
            <a:off x="1524000" y="26670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3395" name="Picture 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114800"/>
            <a:ext cx="3095625" cy="1042988"/>
          </a:xfrm>
          <a:prstGeom prst="rect">
            <a:avLst/>
          </a:prstGeom>
          <a:noFill/>
        </p:spPr>
      </p:pic>
      <p:sp>
        <p:nvSpPr>
          <p:cNvPr id="143396" name="Rectangle 36" descr="Dashed horizontal"/>
          <p:cNvSpPr>
            <a:spLocks noChangeArrowheads="1"/>
          </p:cNvSpPr>
          <p:nvPr/>
        </p:nvSpPr>
        <p:spPr bwMode="auto">
          <a:xfrm>
            <a:off x="5410200" y="2209800"/>
            <a:ext cx="152400" cy="3962400"/>
          </a:xfrm>
          <a:prstGeom prst="rect">
            <a:avLst/>
          </a:prstGeom>
          <a:pattFill prst="dashHorz">
            <a:fgClr>
              <a:srgbClr val="EAEAEA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43397" name="Picture 37" descr="vari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5105400"/>
            <a:ext cx="1236663" cy="1524000"/>
          </a:xfrm>
          <a:prstGeom prst="rect">
            <a:avLst/>
          </a:prstGeom>
          <a:noFill/>
        </p:spPr>
      </p:pic>
      <p:sp>
        <p:nvSpPr>
          <p:cNvPr id="143398" name="Freeform 38"/>
          <p:cNvSpPr>
            <a:spLocks/>
          </p:cNvSpPr>
          <p:nvPr/>
        </p:nvSpPr>
        <p:spPr bwMode="auto">
          <a:xfrm>
            <a:off x="5029200" y="5791200"/>
            <a:ext cx="2528888" cy="825500"/>
          </a:xfrm>
          <a:custGeom>
            <a:avLst/>
            <a:gdLst/>
            <a:ahLst/>
            <a:cxnLst>
              <a:cxn ang="0">
                <a:pos x="1321" y="616"/>
              </a:cxn>
              <a:cxn ang="0">
                <a:pos x="1579" y="457"/>
              </a:cxn>
              <a:cxn ang="0">
                <a:pos x="1519" y="268"/>
              </a:cxn>
              <a:cxn ang="0">
                <a:pos x="1370" y="239"/>
              </a:cxn>
              <a:cxn ang="0">
                <a:pos x="1291" y="229"/>
              </a:cxn>
              <a:cxn ang="0">
                <a:pos x="615" y="179"/>
              </a:cxn>
              <a:cxn ang="0">
                <a:pos x="476" y="139"/>
              </a:cxn>
              <a:cxn ang="0">
                <a:pos x="278" y="100"/>
              </a:cxn>
              <a:cxn ang="0">
                <a:pos x="99" y="80"/>
              </a:cxn>
              <a:cxn ang="0">
                <a:pos x="39" y="60"/>
              </a:cxn>
              <a:cxn ang="0">
                <a:pos x="0" y="0"/>
              </a:cxn>
            </a:cxnLst>
            <a:rect l="0" t="0" r="r" b="b"/>
            <a:pathLst>
              <a:path w="1593" h="616">
                <a:moveTo>
                  <a:pt x="1321" y="616"/>
                </a:moveTo>
                <a:cubicBezTo>
                  <a:pt x="1427" y="579"/>
                  <a:pt x="1538" y="580"/>
                  <a:pt x="1579" y="457"/>
                </a:cubicBezTo>
                <a:cubicBezTo>
                  <a:pt x="1563" y="234"/>
                  <a:pt x="1593" y="378"/>
                  <a:pt x="1519" y="268"/>
                </a:cubicBezTo>
                <a:cubicBezTo>
                  <a:pt x="1444" y="293"/>
                  <a:pt x="1431" y="250"/>
                  <a:pt x="1370" y="239"/>
                </a:cubicBezTo>
                <a:cubicBezTo>
                  <a:pt x="1344" y="234"/>
                  <a:pt x="1317" y="232"/>
                  <a:pt x="1291" y="229"/>
                </a:cubicBezTo>
                <a:cubicBezTo>
                  <a:pt x="1110" y="169"/>
                  <a:pt x="710" y="183"/>
                  <a:pt x="615" y="179"/>
                </a:cubicBezTo>
                <a:cubicBezTo>
                  <a:pt x="569" y="160"/>
                  <a:pt x="523" y="155"/>
                  <a:pt x="476" y="139"/>
                </a:cubicBezTo>
                <a:cubicBezTo>
                  <a:pt x="410" y="94"/>
                  <a:pt x="371" y="108"/>
                  <a:pt x="278" y="100"/>
                </a:cubicBezTo>
                <a:cubicBezTo>
                  <a:pt x="169" y="91"/>
                  <a:pt x="190" y="93"/>
                  <a:pt x="99" y="80"/>
                </a:cubicBezTo>
                <a:cubicBezTo>
                  <a:pt x="79" y="73"/>
                  <a:pt x="50" y="78"/>
                  <a:pt x="39" y="60"/>
                </a:cubicBezTo>
                <a:cubicBezTo>
                  <a:pt x="26" y="40"/>
                  <a:pt x="0" y="0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52400" y="704167"/>
            <a:ext cx="517667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O(l)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(g) + ½ O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(g)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	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(l)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(g) + O</a:t>
            </a:r>
            <a:r>
              <a:rPr kumimoji="0" lang="en-US" sz="2800" b="1" i="0" u="none" strike="noStrike" cap="none" normalizeH="0" baseline="-3000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(g)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smtClean="0"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	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en-US" sz="2800" b="1" i="0" u="none" strike="noStrike" cap="none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O</a:t>
            </a:r>
            <a:r>
              <a:rPr lang="en-US" sz="2800" b="1" baseline="-25000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(l)</a:t>
            </a:r>
            <a:r>
              <a:rPr lang="en-US" sz="2800" dirty="0" smtClean="0"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H</a:t>
            </a:r>
            <a:r>
              <a:rPr kumimoji="0" lang="en-US" sz="2800" b="1" i="0" u="none" strike="noStrike" cap="none" normalizeH="0" baseline="-2500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(g) + 3/2 O</a:t>
            </a:r>
            <a:r>
              <a:rPr kumimoji="0" lang="en-US" sz="2800" b="1" i="0" u="none" strike="noStrike" cap="none" normalizeH="0" baseline="-2500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(g)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n-lt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3048000"/>
            <a:ext cx="19050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1.0</a:t>
            </a:r>
            <a:r>
              <a:rPr lang="en-US" sz="2000" dirty="0" smtClean="0"/>
              <a:t>/18=</a:t>
            </a:r>
            <a:r>
              <a:rPr lang="en-US" sz="2000" b="1" dirty="0" smtClean="0"/>
              <a:t>0.0555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3657600"/>
            <a:ext cx="18288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1.0</a:t>
            </a:r>
            <a:r>
              <a:rPr lang="en-US" sz="2000" b="1" dirty="0" smtClean="0"/>
              <a:t>/</a:t>
            </a:r>
            <a:r>
              <a:rPr lang="en-US" sz="2000" dirty="0" smtClean="0"/>
              <a:t>34=</a:t>
            </a:r>
            <a:r>
              <a:rPr lang="en-US" sz="2000" b="1" dirty="0" smtClean="0"/>
              <a:t>0.0294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4191000"/>
            <a:ext cx="1676400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1.0</a:t>
            </a:r>
            <a:r>
              <a:rPr lang="en-US" sz="2000" dirty="0" smtClean="0"/>
              <a:t>/50=</a:t>
            </a:r>
            <a:r>
              <a:rPr lang="en-US" sz="2000" b="1" dirty="0" smtClean="0"/>
              <a:t>0.020</a:t>
            </a:r>
            <a:endParaRPr lang="en-US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81400" y="29718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0.0555* </a:t>
            </a:r>
            <a:r>
              <a:rPr lang="en-US" sz="2400" b="1" dirty="0" smtClean="0">
                <a:solidFill>
                  <a:srgbClr val="0070C0"/>
                </a:solidFill>
              </a:rPr>
              <a:t>1 ½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1400" y="3657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0.0294 * </a:t>
            </a:r>
            <a:r>
              <a:rPr lang="en-US" sz="2400" b="1" dirty="0" smtClean="0">
                <a:solidFill>
                  <a:srgbClr val="0070C0"/>
                </a:solidFill>
              </a:rPr>
              <a:t>2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7600" y="4191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0.020 * </a:t>
            </a:r>
            <a:r>
              <a:rPr lang="en-US" sz="2400" b="1" dirty="0" smtClean="0">
                <a:solidFill>
                  <a:srgbClr val="0070C0"/>
                </a:solidFill>
              </a:rPr>
              <a:t>2.5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3200" y="25146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Predicted </a:t>
            </a:r>
            <a:r>
              <a:rPr lang="en-US" sz="2000" b="1" dirty="0" smtClean="0"/>
              <a:t>P=</a:t>
            </a:r>
            <a:r>
              <a:rPr lang="en-US" sz="2000" b="1" dirty="0" err="1" smtClean="0">
                <a:solidFill>
                  <a:srgbClr val="0070C0"/>
                </a:solidFill>
              </a:rPr>
              <a:t>n</a:t>
            </a:r>
            <a:r>
              <a:rPr lang="en-US" sz="2000" b="1" dirty="0" err="1" smtClean="0"/>
              <a:t>RT</a:t>
            </a:r>
            <a:r>
              <a:rPr lang="en-US" sz="2000" b="1" dirty="0" smtClean="0"/>
              <a:t>/V*</a:t>
            </a:r>
            <a:r>
              <a:rPr lang="en-US" b="1" dirty="0" smtClean="0"/>
              <a:t>   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10400" y="2971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=</a:t>
            </a:r>
            <a:r>
              <a:rPr lang="en-US" sz="2400" b="1" dirty="0" smtClean="0"/>
              <a:t>0.205 </a:t>
            </a:r>
            <a:r>
              <a:rPr lang="en-US" sz="2400" b="1" dirty="0" err="1" smtClean="0"/>
              <a:t>atm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010400" y="36576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=0.1447 </a:t>
            </a:r>
            <a:r>
              <a:rPr lang="en-US" sz="2400" b="1" dirty="0" err="1" smtClean="0"/>
              <a:t>atm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086600" y="4267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=0.123 </a:t>
            </a:r>
            <a:r>
              <a:rPr lang="en-US" sz="2400" b="1" dirty="0" err="1" smtClean="0"/>
              <a:t>atm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105400" y="838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mole H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O in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  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1 ½ moles gas out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05400" y="12192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mole H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in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 2 moles gas out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05400" y="16764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mole H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O</a:t>
            </a:r>
            <a:r>
              <a:rPr lang="en-US" b="1" baseline="-25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 in</a:t>
            </a:r>
            <a:r>
              <a:rPr lang="en-US" b="1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b="1" smtClean="0">
                <a:solidFill>
                  <a:srgbClr val="0070C0"/>
                </a:solidFill>
                <a:sym typeface="Wingdings" pitchFamily="2" charset="2"/>
              </a:rPr>
              <a:t>½ </a:t>
            </a:r>
            <a:r>
              <a:rPr lang="en-US" b="1" dirty="0" smtClean="0">
                <a:solidFill>
                  <a:srgbClr val="0070C0"/>
                </a:solidFill>
                <a:sym typeface="Wingdings" pitchFamily="2" charset="2"/>
              </a:rPr>
              <a:t>moles gas out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1200" y="5029200"/>
            <a:ext cx="3048000" cy="830997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*</a:t>
            </a:r>
            <a:r>
              <a:rPr lang="en-US" sz="2400" b="1" dirty="0" smtClean="0"/>
              <a:t>=</a:t>
            </a:r>
            <a:r>
              <a:rPr lang="en-US" sz="2400" b="1" dirty="0" smtClean="0">
                <a:solidFill>
                  <a:srgbClr val="0070C0"/>
                </a:solidFill>
              </a:rPr>
              <a:t>n</a:t>
            </a:r>
            <a:r>
              <a:rPr lang="en-US" sz="2400" b="1" dirty="0" smtClean="0"/>
              <a:t>*0.082*300/10</a:t>
            </a:r>
          </a:p>
          <a:p>
            <a:r>
              <a:rPr lang="en-US" sz="2400" b="1" dirty="0" smtClean="0"/>
              <a:t>  =</a:t>
            </a:r>
            <a:r>
              <a:rPr lang="en-US" sz="2400" b="1" dirty="0" smtClean="0">
                <a:solidFill>
                  <a:srgbClr val="3399FF"/>
                </a:solidFill>
              </a:rPr>
              <a:t>n</a:t>
            </a:r>
            <a:r>
              <a:rPr lang="en-US" sz="2400" b="1" dirty="0" smtClean="0"/>
              <a:t>*2.46</a:t>
            </a:r>
            <a:endParaRPr lang="en-US" sz="2400" b="1" dirty="0">
              <a:solidFill>
                <a:srgbClr val="3399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1000" y="22860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2) Given assumed ID for </a:t>
            </a:r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r>
              <a:rPr lang="en-US" sz="2400" dirty="0" smtClean="0"/>
              <a:t>, what does it decompose to ??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1447800" y="25146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FF3300"/>
                </a:solidFill>
              </a:rPr>
              <a:t>Moles X in</a:t>
            </a:r>
            <a:endParaRPr lang="en-US" sz="2000" b="1" u="sng" dirty="0">
              <a:solidFill>
                <a:srgbClr val="FF33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276600" y="2514600"/>
            <a:ext cx="35052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u="sng" dirty="0" smtClean="0">
                <a:solidFill>
                  <a:srgbClr val="0070C0"/>
                </a:solidFill>
              </a:rPr>
              <a:t>Predicted moles gas out</a:t>
            </a:r>
            <a:r>
              <a:rPr lang="en-US" sz="1900" b="1" u="sng" dirty="0" smtClean="0"/>
              <a:t>=</a:t>
            </a:r>
            <a:r>
              <a:rPr lang="en-US" sz="1900" b="1" u="sng" dirty="0" smtClean="0">
                <a:solidFill>
                  <a:srgbClr val="0070C0"/>
                </a:solidFill>
              </a:rPr>
              <a:t>n</a:t>
            </a:r>
            <a:endParaRPr lang="en-US" sz="1900" b="1" u="sng" dirty="0">
              <a:solidFill>
                <a:srgbClr val="0070C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8600" y="2514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solidFill>
                  <a:srgbClr val="FF3300"/>
                </a:solidFill>
              </a:rPr>
              <a:t>X is…</a:t>
            </a:r>
            <a:endParaRPr lang="en-US" sz="2400" b="1" u="sng" dirty="0">
              <a:solidFill>
                <a:srgbClr val="FF33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29718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" y="3505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00" y="4038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10200" y="2971800"/>
            <a:ext cx="1371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99FF"/>
                </a:solidFill>
              </a:rPr>
              <a:t> </a:t>
            </a:r>
            <a:r>
              <a:rPr lang="en-US" sz="2400" b="1" dirty="0" smtClean="0"/>
              <a:t>=</a:t>
            </a:r>
            <a:r>
              <a:rPr lang="en-US" sz="2400" b="1" dirty="0" smtClean="0">
                <a:solidFill>
                  <a:srgbClr val="0070C0"/>
                </a:solidFill>
              </a:rPr>
              <a:t>0.0832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5486400" y="3657600"/>
            <a:ext cx="12954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</a:t>
            </a:r>
            <a:r>
              <a:rPr lang="en-US" sz="2400" b="1" dirty="0" smtClean="0">
                <a:solidFill>
                  <a:srgbClr val="0070C0"/>
                </a:solidFill>
              </a:rPr>
              <a:t>0.0588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5486400" y="4191000"/>
            <a:ext cx="14478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=</a:t>
            </a:r>
            <a:r>
              <a:rPr lang="en-US" sz="2400" b="1" dirty="0" smtClean="0">
                <a:solidFill>
                  <a:srgbClr val="0070C0"/>
                </a:solidFill>
              </a:rPr>
              <a:t>0.050</a:t>
            </a:r>
            <a:endParaRPr lang="en-US" sz="24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6705600" y="2895600"/>
            <a:ext cx="20574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0" y="4724400"/>
            <a:ext cx="52578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*</a:t>
            </a:r>
            <a:r>
              <a:rPr lang="en-US" b="1" u="sng" dirty="0" smtClean="0">
                <a:ea typeface="Times New Roman" pitchFamily="18" charset="0"/>
                <a:cs typeface="Times New Roman" pitchFamily="18" charset="0"/>
              </a:rPr>
              <a:t>From original problem statement</a:t>
            </a:r>
          </a:p>
          <a:p>
            <a:r>
              <a:rPr lang="en-US" dirty="0" smtClean="0">
                <a:ea typeface="Times New Roman" pitchFamily="18" charset="0"/>
                <a:cs typeface="Times New Roman" pitchFamily="18" charset="0"/>
              </a:rPr>
              <a:t>“… 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The total pressure of the two gases in 10 L after decomposition </a:t>
            </a:r>
            <a:r>
              <a:rPr lang="en-US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is 0.1447 </a:t>
            </a:r>
            <a:r>
              <a:rPr lang="en-US" sz="2400" dirty="0" err="1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atm</a:t>
            </a:r>
            <a:r>
              <a:rPr lang="en-US" sz="2400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ea typeface="Times New Roman" pitchFamily="18" charset="0"/>
                <a:cs typeface="Times New Roman" pitchFamily="18" charset="0"/>
              </a:rPr>
              <a:t>at 300 K. “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2743200" y="61722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/>
              </a:rPr>
              <a:t>  </a:t>
            </a:r>
            <a:r>
              <a:rPr lang="en-US" sz="3200" dirty="0" smtClean="0">
                <a:solidFill>
                  <a:srgbClr val="FF0000"/>
                </a:solidFill>
                <a:sym typeface="Symbol"/>
              </a:rPr>
              <a:t>X is H</a:t>
            </a:r>
            <a:r>
              <a:rPr lang="en-US" sz="3200" baseline="-25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sym typeface="Symbol"/>
              </a:rPr>
              <a:t>O</a:t>
            </a:r>
            <a:r>
              <a:rPr lang="en-US" sz="3200" baseline="-25000" dirty="0" smtClean="0">
                <a:solidFill>
                  <a:srgbClr val="FF0000"/>
                </a:solidFill>
                <a:sym typeface="Symbol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sym typeface="Symbol"/>
              </a:rPr>
              <a:t> (hydrogen peroxide)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0" grpId="0"/>
      <p:bldP spid="21" grpId="0"/>
      <p:bldP spid="22" grpId="0"/>
      <p:bldP spid="23" grpId="0"/>
      <p:bldP spid="26" grpId="0"/>
      <p:bldP spid="27" grpId="0" build="allAtOnce"/>
      <p:bldP spid="28" grpId="0"/>
      <p:bldP spid="40" grpId="0"/>
      <p:bldP spid="41" grpId="0"/>
      <p:bldP spid="42" grpId="0"/>
      <p:bldP spid="51" grpId="0" animBg="1"/>
      <p:bldP spid="34" grpId="0"/>
      <p:bldP spid="35" grpId="0"/>
      <p:bldP spid="36" grpId="0"/>
      <p:bldP spid="37" grpId="0"/>
      <p:bldP spid="38" grpId="0"/>
      <p:bldP spid="39" grpId="0"/>
      <p:bldP spid="43" grpId="0" animBg="1"/>
      <p:bldP spid="46" grpId="0" animBg="1"/>
      <p:bldP spid="47" grpId="0" animBg="1"/>
      <p:bldP spid="54" grpId="0" animBg="1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1752600" y="2819400"/>
            <a:ext cx="70866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        0</a:t>
            </a:r>
            <a:r>
              <a:rPr lang="en-US" sz="2400" u="none" baseline="30000" dirty="0"/>
              <a:t>o		</a:t>
            </a:r>
            <a:r>
              <a:rPr lang="en-US" sz="2400" u="none" dirty="0"/>
              <a:t> 1                     1           </a:t>
            </a:r>
            <a:r>
              <a:rPr lang="en-US" sz="2400" u="none" dirty="0">
                <a:solidFill>
                  <a:srgbClr val="FF0000"/>
                </a:solidFill>
              </a:rPr>
              <a:t>22.414</a:t>
            </a:r>
            <a:endParaRPr lang="en-US" u="none" dirty="0">
              <a:solidFill>
                <a:srgbClr val="FF0000"/>
              </a:solidFill>
            </a:endParaRP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752600" y="3352800"/>
            <a:ext cx="7010400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        0</a:t>
            </a:r>
            <a:r>
              <a:rPr lang="en-US" sz="2400" u="none" baseline="30000" dirty="0"/>
              <a:t>o		</a:t>
            </a:r>
            <a:r>
              <a:rPr lang="en-US" sz="2400" u="none" dirty="0"/>
              <a:t> 1       		  1           </a:t>
            </a:r>
            <a:r>
              <a:rPr lang="en-US" sz="2400" u="none" dirty="0">
                <a:solidFill>
                  <a:srgbClr val="FF0000"/>
                </a:solidFill>
              </a:rPr>
              <a:t>22.414</a:t>
            </a:r>
            <a:endParaRPr lang="en-US" u="none" dirty="0">
              <a:solidFill>
                <a:srgbClr val="FF0000"/>
              </a:solidFill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1752600" y="3886200"/>
            <a:ext cx="7010400" cy="4572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        0</a:t>
            </a:r>
            <a:r>
              <a:rPr lang="en-US" sz="2400" u="none" baseline="30000" dirty="0"/>
              <a:t>o		</a:t>
            </a:r>
            <a:r>
              <a:rPr lang="en-US" sz="2400" u="none" dirty="0"/>
              <a:t> 1                     1           </a:t>
            </a:r>
            <a:r>
              <a:rPr lang="en-US" sz="2400" u="none" dirty="0">
                <a:solidFill>
                  <a:srgbClr val="FF0000"/>
                </a:solidFill>
              </a:rPr>
              <a:t>22.414</a:t>
            </a:r>
            <a:endParaRPr lang="en-US" u="none" dirty="0">
              <a:solidFill>
                <a:srgbClr val="FF0000"/>
              </a:solidFill>
            </a:endParaRPr>
          </a:p>
        </p:txBody>
      </p:sp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1752600" y="4495800"/>
            <a:ext cx="7010400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        0</a:t>
            </a:r>
            <a:r>
              <a:rPr lang="en-US" sz="2400" u="none" baseline="30000" dirty="0"/>
              <a:t>o		</a:t>
            </a:r>
            <a:r>
              <a:rPr lang="en-US" sz="2400" u="none" dirty="0"/>
              <a:t> 1                     1           </a:t>
            </a:r>
            <a:r>
              <a:rPr lang="en-US" sz="2400" u="none" dirty="0">
                <a:solidFill>
                  <a:srgbClr val="FF0000"/>
                </a:solidFill>
              </a:rPr>
              <a:t>22.414</a:t>
            </a:r>
            <a:endParaRPr lang="en-US" u="none" dirty="0">
              <a:solidFill>
                <a:srgbClr val="FF0000"/>
              </a:solidFill>
            </a:endParaRPr>
          </a:p>
        </p:txBody>
      </p:sp>
      <p:sp>
        <p:nvSpPr>
          <p:cNvPr id="145414" name="Text Box 6"/>
          <p:cNvSpPr txBox="1">
            <a:spLocks noChangeArrowheads="1"/>
          </p:cNvSpPr>
          <p:nvPr/>
        </p:nvSpPr>
        <p:spPr bwMode="auto">
          <a:xfrm>
            <a:off x="2057400" y="1219200"/>
            <a:ext cx="6934200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none" dirty="0"/>
              <a:t>Vary gas and fix three out of four gas variables…</a:t>
            </a:r>
          </a:p>
        </p:txBody>
      </p:sp>
      <p:sp>
        <p:nvSpPr>
          <p:cNvPr id="145416" name="Text Box 8"/>
          <p:cNvSpPr txBox="1">
            <a:spLocks noChangeArrowheads="1"/>
          </p:cNvSpPr>
          <p:nvPr/>
        </p:nvSpPr>
        <p:spPr bwMode="auto">
          <a:xfrm>
            <a:off x="152400" y="2286000"/>
            <a:ext cx="1371600" cy="3667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 dirty="0"/>
              <a:t>Gas varied</a:t>
            </a:r>
          </a:p>
        </p:txBody>
      </p:sp>
      <p:sp>
        <p:nvSpPr>
          <p:cNvPr id="145417" name="Text Box 9"/>
          <p:cNvSpPr txBox="1">
            <a:spLocks noChangeArrowheads="1"/>
          </p:cNvSpPr>
          <p:nvPr/>
        </p:nvSpPr>
        <p:spPr bwMode="auto">
          <a:xfrm>
            <a:off x="152400" y="2743200"/>
            <a:ext cx="1371600" cy="26479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H</a:t>
            </a:r>
            <a:r>
              <a:rPr lang="en-US" sz="2400" u="none" baseline="-25000" dirty="0"/>
              <a:t>2</a:t>
            </a:r>
            <a:r>
              <a:rPr lang="en-US" sz="2400" u="none" dirty="0"/>
              <a:t>(2)</a:t>
            </a:r>
          </a:p>
          <a:p>
            <a:pPr>
              <a:spcBef>
                <a:spcPct val="50000"/>
              </a:spcBef>
            </a:pPr>
            <a:r>
              <a:rPr lang="en-US" sz="2400" u="none" dirty="0"/>
              <a:t>He(4)</a:t>
            </a:r>
          </a:p>
          <a:p>
            <a:pPr>
              <a:spcBef>
                <a:spcPct val="50000"/>
              </a:spcBef>
            </a:pPr>
            <a:r>
              <a:rPr lang="en-US" sz="2400" u="none" dirty="0"/>
              <a:t>N</a:t>
            </a:r>
            <a:r>
              <a:rPr lang="en-US" sz="2400" u="none" baseline="-25000" dirty="0"/>
              <a:t>2</a:t>
            </a:r>
            <a:r>
              <a:rPr lang="en-US" sz="2400" u="none" dirty="0"/>
              <a:t>(28)</a:t>
            </a:r>
          </a:p>
          <a:p>
            <a:pPr>
              <a:spcBef>
                <a:spcPct val="50000"/>
              </a:spcBef>
            </a:pPr>
            <a:r>
              <a:rPr lang="en-US" sz="2400" u="none" dirty="0"/>
              <a:t>CO</a:t>
            </a:r>
            <a:r>
              <a:rPr lang="en-US" sz="2400" u="none" baseline="-25000" dirty="0"/>
              <a:t>2</a:t>
            </a:r>
            <a:r>
              <a:rPr lang="en-US" sz="2400" u="none" dirty="0"/>
              <a:t>(44)</a:t>
            </a:r>
          </a:p>
          <a:p>
            <a:pPr>
              <a:spcBef>
                <a:spcPct val="50000"/>
              </a:spcBef>
            </a:pPr>
            <a:r>
              <a:rPr lang="en-US" sz="2400" u="none" dirty="0"/>
              <a:t>SF</a:t>
            </a:r>
            <a:r>
              <a:rPr lang="en-US" sz="2400" u="none" baseline="-25000" dirty="0"/>
              <a:t>6 </a:t>
            </a:r>
            <a:r>
              <a:rPr lang="en-US" sz="2000" b="1" u="none" dirty="0"/>
              <a:t>(146)</a:t>
            </a:r>
          </a:p>
        </p:txBody>
      </p:sp>
      <p:sp>
        <p:nvSpPr>
          <p:cNvPr id="145418" name="Text Box 10"/>
          <p:cNvSpPr txBox="1">
            <a:spLocks noChangeArrowheads="1"/>
          </p:cNvSpPr>
          <p:nvPr/>
        </p:nvSpPr>
        <p:spPr bwMode="auto">
          <a:xfrm>
            <a:off x="1600200" y="2286000"/>
            <a:ext cx="5867400" cy="366713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 dirty="0"/>
              <a:t>          T(</a:t>
            </a:r>
            <a:r>
              <a:rPr lang="en-US" b="1" u="none" baseline="30000" dirty="0"/>
              <a:t>O</a:t>
            </a:r>
            <a:r>
              <a:rPr lang="en-US" b="1" u="none" dirty="0"/>
              <a:t>C)                     P(</a:t>
            </a:r>
            <a:r>
              <a:rPr lang="en-US" b="1" u="none" dirty="0" err="1"/>
              <a:t>atm</a:t>
            </a:r>
            <a:r>
              <a:rPr lang="en-US" b="1" u="none" dirty="0"/>
              <a:t>)		n(moles)</a:t>
            </a:r>
          </a:p>
        </p:txBody>
      </p:sp>
      <p:sp>
        <p:nvSpPr>
          <p:cNvPr id="145419" name="Text Box 11"/>
          <p:cNvSpPr txBox="1">
            <a:spLocks noChangeArrowheads="1"/>
          </p:cNvSpPr>
          <p:nvPr/>
        </p:nvSpPr>
        <p:spPr bwMode="auto">
          <a:xfrm>
            <a:off x="7772400" y="2362200"/>
            <a:ext cx="1066800" cy="39687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none" dirty="0">
                <a:solidFill>
                  <a:srgbClr val="FF0000"/>
                </a:solidFill>
              </a:rPr>
              <a:t>V(</a:t>
            </a:r>
            <a:r>
              <a:rPr lang="en-US" sz="2000" b="1" u="none" dirty="0" err="1">
                <a:solidFill>
                  <a:srgbClr val="FF0000"/>
                </a:solidFill>
              </a:rPr>
              <a:t>obs</a:t>
            </a:r>
            <a:r>
              <a:rPr lang="en-US" sz="2000" b="1" u="none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45420" name="Text Box 12"/>
          <p:cNvSpPr txBox="1">
            <a:spLocks noChangeArrowheads="1"/>
          </p:cNvSpPr>
          <p:nvPr/>
        </p:nvSpPr>
        <p:spPr bwMode="auto">
          <a:xfrm>
            <a:off x="1905000" y="1676400"/>
            <a:ext cx="533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 dirty="0"/>
              <a:t>Variables fixed at constant values (`</a:t>
            </a:r>
            <a:r>
              <a:rPr lang="en-US" b="1" u="none" dirty="0">
                <a:solidFill>
                  <a:schemeClr val="hlink"/>
                </a:solidFill>
              </a:rPr>
              <a:t>STP</a:t>
            </a:r>
            <a:r>
              <a:rPr lang="en-US" b="1" u="none" dirty="0"/>
              <a:t>’)</a:t>
            </a:r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152400" y="5562600"/>
            <a:ext cx="3429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 dirty="0">
                <a:solidFill>
                  <a:schemeClr val="hlink"/>
                </a:solidFill>
              </a:rPr>
              <a:t>STP</a:t>
            </a:r>
            <a:r>
              <a:rPr lang="en-US" b="1" u="none" dirty="0"/>
              <a:t> =</a:t>
            </a:r>
            <a:r>
              <a:rPr lang="en-US" b="1" u="none" dirty="0">
                <a:solidFill>
                  <a:schemeClr val="hlink"/>
                </a:solidFill>
              </a:rPr>
              <a:t>S</a:t>
            </a:r>
            <a:r>
              <a:rPr lang="en-US" b="1" u="none" dirty="0"/>
              <a:t>tandard </a:t>
            </a:r>
            <a:r>
              <a:rPr lang="en-US" b="1" u="none" dirty="0">
                <a:solidFill>
                  <a:schemeClr val="hlink"/>
                </a:solidFill>
              </a:rPr>
              <a:t>T</a:t>
            </a:r>
            <a:r>
              <a:rPr lang="en-US" b="1" u="none" dirty="0"/>
              <a:t>emperature &amp; </a:t>
            </a:r>
            <a:r>
              <a:rPr lang="en-US" b="1" u="none" dirty="0">
                <a:solidFill>
                  <a:schemeClr val="hlink"/>
                </a:solidFill>
              </a:rPr>
              <a:t>P</a:t>
            </a:r>
            <a:r>
              <a:rPr lang="en-US" b="1" u="none" dirty="0"/>
              <a:t>ressure ( and n=1)</a:t>
            </a:r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7620000" y="1676400"/>
            <a:ext cx="1371600" cy="641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 dirty="0">
                <a:solidFill>
                  <a:srgbClr val="FF0000"/>
                </a:solidFill>
              </a:rPr>
              <a:t>..see what happens</a:t>
            </a:r>
          </a:p>
        </p:txBody>
      </p:sp>
      <p:sp>
        <p:nvSpPr>
          <p:cNvPr id="145423" name="Text Box 15"/>
          <p:cNvSpPr txBox="1">
            <a:spLocks noChangeArrowheads="1"/>
          </p:cNvSpPr>
          <p:nvPr/>
        </p:nvSpPr>
        <p:spPr bwMode="auto">
          <a:xfrm>
            <a:off x="3886200" y="5638800"/>
            <a:ext cx="4724400" cy="4572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>
                <a:solidFill>
                  <a:srgbClr val="FF0000"/>
                </a:solidFill>
              </a:rPr>
              <a:t>Gas ID (and size) not important</a:t>
            </a:r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304800" y="228600"/>
            <a:ext cx="48768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u="none" dirty="0">
                <a:solidFill>
                  <a:srgbClr val="FF0000"/>
                </a:solidFill>
              </a:rPr>
              <a:t>Ideal Gas </a:t>
            </a:r>
            <a:r>
              <a:rPr lang="en-US" sz="2400" b="1" dirty="0" smtClean="0">
                <a:solidFill>
                  <a:srgbClr val="FF0000"/>
                </a:solidFill>
              </a:rPr>
              <a:t>derived: </a:t>
            </a:r>
          </a:p>
          <a:p>
            <a:pPr>
              <a:spcBef>
                <a:spcPts val="0"/>
              </a:spcBef>
            </a:pPr>
            <a:r>
              <a:rPr lang="en-US" sz="2400" b="1" u="none" dirty="0" smtClean="0">
                <a:solidFill>
                  <a:srgbClr val="FF0000"/>
                </a:solidFill>
              </a:rPr>
              <a:t>Why gas identity not important </a:t>
            </a:r>
            <a:endParaRPr lang="en-US" sz="2400" b="1" u="none" dirty="0">
              <a:solidFill>
                <a:srgbClr val="FF0000"/>
              </a:solidFill>
            </a:endParaRPr>
          </a:p>
        </p:txBody>
      </p:sp>
      <p:sp>
        <p:nvSpPr>
          <p:cNvPr id="145425" name="Text Box 17"/>
          <p:cNvSpPr txBox="1">
            <a:spLocks noChangeArrowheads="1"/>
          </p:cNvSpPr>
          <p:nvPr/>
        </p:nvSpPr>
        <p:spPr bwMode="auto">
          <a:xfrm>
            <a:off x="1752600" y="5029200"/>
            <a:ext cx="7010400" cy="4572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        0</a:t>
            </a:r>
            <a:r>
              <a:rPr lang="en-US" sz="2400" u="none" baseline="30000" dirty="0"/>
              <a:t>o		</a:t>
            </a:r>
            <a:r>
              <a:rPr lang="en-US" sz="2400" u="none" dirty="0"/>
              <a:t> 1                     1           </a:t>
            </a:r>
            <a:r>
              <a:rPr lang="en-US" sz="2400" u="none" dirty="0">
                <a:solidFill>
                  <a:srgbClr val="FF0000"/>
                </a:solidFill>
              </a:rPr>
              <a:t>22.414</a:t>
            </a:r>
            <a:endParaRPr lang="en-US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457200" y="1371600"/>
            <a:ext cx="8534400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none" dirty="0"/>
              <a:t>What happens if we </a:t>
            </a:r>
            <a:r>
              <a:rPr lang="en-US" sz="2400" dirty="0" smtClean="0"/>
              <a:t>hold</a:t>
            </a:r>
            <a:r>
              <a:rPr lang="en-US" sz="2400" u="none" dirty="0" smtClean="0"/>
              <a:t> </a:t>
            </a:r>
            <a:r>
              <a:rPr lang="en-US" sz="2400" u="none" dirty="0"/>
              <a:t>different sets of three </a:t>
            </a:r>
            <a:r>
              <a:rPr lang="en-US" sz="2400" u="none" dirty="0" smtClean="0"/>
              <a:t>variables </a:t>
            </a:r>
            <a:r>
              <a:rPr lang="en-US" sz="2400" b="1" u="none" dirty="0" smtClean="0"/>
              <a:t>constant</a:t>
            </a:r>
            <a:r>
              <a:rPr lang="en-US" sz="2400" u="none" dirty="0" smtClean="0"/>
              <a:t> </a:t>
            </a:r>
            <a:r>
              <a:rPr lang="en-US" sz="2400" u="none" dirty="0"/>
              <a:t>and  watch the </a:t>
            </a:r>
            <a:r>
              <a:rPr lang="en-US" sz="2400" b="1" u="none" dirty="0">
                <a:solidFill>
                  <a:srgbClr val="FF0000"/>
                </a:solidFill>
              </a:rPr>
              <a:t>fourth</a:t>
            </a:r>
            <a:r>
              <a:rPr lang="en-US" sz="2400" u="none" dirty="0"/>
              <a:t> for a given gas ?</a:t>
            </a:r>
          </a:p>
        </p:txBody>
      </p:sp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762000" y="2819400"/>
            <a:ext cx="5943600" cy="3968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P(atm)	       V(L)	       T(K)	n(moles)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2209800" y="3276600"/>
            <a:ext cx="434340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2		400		1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838200" y="3962400"/>
            <a:ext cx="53340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1</a:t>
            </a:r>
          </a:p>
        </p:txBody>
      </p:sp>
      <p:sp>
        <p:nvSpPr>
          <p:cNvPr id="146438" name="Text Box 6"/>
          <p:cNvSpPr txBox="1">
            <a:spLocks noChangeArrowheads="1"/>
          </p:cNvSpPr>
          <p:nvPr/>
        </p:nvSpPr>
        <p:spPr bwMode="auto">
          <a:xfrm>
            <a:off x="3733800" y="4038600"/>
            <a:ext cx="281940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   300		   1</a:t>
            </a: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762000" y="4648200"/>
            <a:ext cx="426720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  5	       2                    300</a:t>
            </a:r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762000" y="5334000"/>
            <a:ext cx="266700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 5               5</a:t>
            </a:r>
          </a:p>
        </p:txBody>
      </p:sp>
      <p:sp>
        <p:nvSpPr>
          <p:cNvPr id="146441" name="Text Box 9"/>
          <p:cNvSpPr txBox="1">
            <a:spLocks noChangeArrowheads="1"/>
          </p:cNvSpPr>
          <p:nvPr/>
        </p:nvSpPr>
        <p:spPr bwMode="auto">
          <a:xfrm>
            <a:off x="5638800" y="5257800"/>
            <a:ext cx="914400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3</a:t>
            </a:r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>
            <a:off x="685800" y="3276600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>
                <a:solidFill>
                  <a:srgbClr val="FF0000"/>
                </a:solidFill>
              </a:rPr>
              <a:t>16.43</a:t>
            </a:r>
          </a:p>
        </p:txBody>
      </p:sp>
      <p:sp>
        <p:nvSpPr>
          <p:cNvPr id="146443" name="Text Box 11"/>
          <p:cNvSpPr txBox="1">
            <a:spLocks noChangeArrowheads="1"/>
          </p:cNvSpPr>
          <p:nvPr/>
        </p:nvSpPr>
        <p:spPr bwMode="auto">
          <a:xfrm>
            <a:off x="2133600" y="40386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>
                <a:solidFill>
                  <a:srgbClr val="FF0000"/>
                </a:solidFill>
              </a:rPr>
              <a:t>24.65</a:t>
            </a:r>
          </a:p>
        </p:txBody>
      </p:sp>
      <p:sp>
        <p:nvSpPr>
          <p:cNvPr id="146444" name="Text Box 12"/>
          <p:cNvSpPr txBox="1">
            <a:spLocks noChangeArrowheads="1"/>
          </p:cNvSpPr>
          <p:nvPr/>
        </p:nvSpPr>
        <p:spPr bwMode="auto">
          <a:xfrm>
            <a:off x="5638800" y="46482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>
                <a:solidFill>
                  <a:srgbClr val="FF0000"/>
                </a:solidFill>
              </a:rPr>
              <a:t>0.406</a:t>
            </a:r>
          </a:p>
        </p:txBody>
      </p:sp>
      <p:sp>
        <p:nvSpPr>
          <p:cNvPr id="146445" name="Text Box 13"/>
          <p:cNvSpPr txBox="1">
            <a:spLocks noChangeArrowheads="1"/>
          </p:cNvSpPr>
          <p:nvPr/>
        </p:nvSpPr>
        <p:spPr bwMode="auto">
          <a:xfrm>
            <a:off x="4038600" y="53340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u="none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4038600" y="53340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>
                <a:solidFill>
                  <a:srgbClr val="FF0000"/>
                </a:solidFill>
              </a:rPr>
              <a:t>101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>
            <a:off x="6934200" y="28194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u="none"/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>
            <a:off x="7086600" y="2743200"/>
            <a:ext cx="1676400" cy="4572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/>
              <a:t>PV/nT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6248400" y="2362200"/>
            <a:ext cx="2667000" cy="3667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u="none">
                <a:solidFill>
                  <a:srgbClr val="FF0000"/>
                </a:solidFill>
              </a:rPr>
              <a:t>Anything constant ??</a:t>
            </a:r>
          </a:p>
        </p:txBody>
      </p:sp>
      <p:sp>
        <p:nvSpPr>
          <p:cNvPr id="146450" name="Text Box 18"/>
          <p:cNvSpPr txBox="1">
            <a:spLocks noChangeArrowheads="1"/>
          </p:cNvSpPr>
          <p:nvPr/>
        </p:nvSpPr>
        <p:spPr bwMode="auto">
          <a:xfrm>
            <a:off x="7086600" y="3276600"/>
            <a:ext cx="1524000" cy="4572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 smtClean="0">
                <a:solidFill>
                  <a:srgbClr val="FF0000"/>
                </a:solidFill>
              </a:rPr>
              <a:t>0.08206</a:t>
            </a:r>
            <a:endParaRPr lang="en-US" sz="2400" b="1" u="none" dirty="0">
              <a:solidFill>
                <a:srgbClr val="FF0000"/>
              </a:solidFill>
            </a:endParaRPr>
          </a:p>
        </p:txBody>
      </p:sp>
      <p:sp>
        <p:nvSpPr>
          <p:cNvPr id="146451" name="Text Box 19"/>
          <p:cNvSpPr txBox="1">
            <a:spLocks noChangeArrowheads="1"/>
          </p:cNvSpPr>
          <p:nvPr/>
        </p:nvSpPr>
        <p:spPr bwMode="auto">
          <a:xfrm>
            <a:off x="7086600" y="3962400"/>
            <a:ext cx="1524000" cy="4572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 smtClean="0">
                <a:solidFill>
                  <a:srgbClr val="FF0000"/>
                </a:solidFill>
              </a:rPr>
              <a:t>0.08206</a:t>
            </a:r>
            <a:endParaRPr lang="en-US" sz="2400" b="1" u="none" dirty="0">
              <a:solidFill>
                <a:srgbClr val="FF0000"/>
              </a:solidFill>
            </a:endParaRPr>
          </a:p>
        </p:txBody>
      </p:sp>
      <p:sp>
        <p:nvSpPr>
          <p:cNvPr id="146452" name="Text Box 20"/>
          <p:cNvSpPr txBox="1">
            <a:spLocks noChangeArrowheads="1"/>
          </p:cNvSpPr>
          <p:nvPr/>
        </p:nvSpPr>
        <p:spPr bwMode="auto">
          <a:xfrm>
            <a:off x="7086600" y="4572000"/>
            <a:ext cx="1524000" cy="4572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 smtClean="0">
                <a:solidFill>
                  <a:srgbClr val="FF0000"/>
                </a:solidFill>
              </a:rPr>
              <a:t>0.08206</a:t>
            </a:r>
            <a:endParaRPr lang="en-US" sz="2400" b="1" u="none" dirty="0">
              <a:solidFill>
                <a:srgbClr val="FF0000"/>
              </a:solidFill>
            </a:endParaRPr>
          </a:p>
        </p:txBody>
      </p:sp>
      <p:sp>
        <p:nvSpPr>
          <p:cNvPr id="146453" name="Text Box 21"/>
          <p:cNvSpPr txBox="1">
            <a:spLocks noChangeArrowheads="1"/>
          </p:cNvSpPr>
          <p:nvPr/>
        </p:nvSpPr>
        <p:spPr bwMode="auto">
          <a:xfrm>
            <a:off x="7162800" y="5181600"/>
            <a:ext cx="1524000" cy="4572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 smtClean="0">
                <a:solidFill>
                  <a:srgbClr val="FF0000"/>
                </a:solidFill>
              </a:rPr>
              <a:t>0.08206</a:t>
            </a:r>
            <a:endParaRPr lang="en-US" sz="2400" b="1" u="none" dirty="0">
              <a:solidFill>
                <a:srgbClr val="FF0000"/>
              </a:solidFill>
            </a:endParaRPr>
          </a:p>
        </p:txBody>
      </p:sp>
      <p:sp>
        <p:nvSpPr>
          <p:cNvPr id="146454" name="Text Box 22"/>
          <p:cNvSpPr txBox="1">
            <a:spLocks noChangeArrowheads="1"/>
          </p:cNvSpPr>
          <p:nvPr/>
        </p:nvSpPr>
        <p:spPr bwMode="auto">
          <a:xfrm>
            <a:off x="76200" y="5867400"/>
            <a:ext cx="487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u="sng" dirty="0"/>
              <a:t>PV</a:t>
            </a:r>
            <a:r>
              <a:rPr lang="en-US" sz="2400" u="sng" dirty="0"/>
              <a:t> </a:t>
            </a:r>
            <a:r>
              <a:rPr lang="en-US" sz="2400" u="none" dirty="0"/>
              <a:t> = </a:t>
            </a:r>
            <a:r>
              <a:rPr lang="en-US" sz="2400" b="1" u="none" dirty="0" smtClean="0">
                <a:solidFill>
                  <a:srgbClr val="FF0000"/>
                </a:solidFill>
              </a:rPr>
              <a:t>0.08205746</a:t>
            </a:r>
            <a:r>
              <a:rPr lang="en-US" sz="2400" u="none" dirty="0" smtClean="0"/>
              <a:t> </a:t>
            </a:r>
            <a:r>
              <a:rPr lang="en-US" sz="2400" u="none" dirty="0"/>
              <a:t>=</a:t>
            </a:r>
            <a:r>
              <a:rPr lang="en-US" sz="2400" b="1" u="none" dirty="0">
                <a:solidFill>
                  <a:srgbClr val="FF0000"/>
                </a:solidFill>
              </a:rPr>
              <a:t>R</a:t>
            </a:r>
            <a:r>
              <a:rPr lang="en-US" sz="2400" u="none" dirty="0"/>
              <a:t> (a constant) </a:t>
            </a:r>
            <a:endParaRPr lang="en-US" sz="2400" dirty="0"/>
          </a:p>
          <a:p>
            <a:r>
              <a:rPr lang="en-US" sz="2400" b="1" u="none" dirty="0" err="1" smtClean="0"/>
              <a:t>nT</a:t>
            </a:r>
            <a:endParaRPr lang="en-US" sz="2400" b="1" u="none" dirty="0"/>
          </a:p>
        </p:txBody>
      </p:sp>
      <p:sp>
        <p:nvSpPr>
          <p:cNvPr id="146455" name="Text Box 23"/>
          <p:cNvSpPr txBox="1">
            <a:spLocks noChangeArrowheads="1"/>
          </p:cNvSpPr>
          <p:nvPr/>
        </p:nvSpPr>
        <p:spPr bwMode="auto">
          <a:xfrm>
            <a:off x="6096000" y="5867400"/>
            <a:ext cx="3048000" cy="707886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4000" b="1" u="none" dirty="0"/>
              <a:t>PV   =</a:t>
            </a:r>
            <a:r>
              <a:rPr lang="en-US" sz="4000" b="1" u="none" dirty="0" err="1"/>
              <a:t>n</a:t>
            </a:r>
            <a:r>
              <a:rPr lang="en-US" sz="4000" b="1" u="none" dirty="0" err="1">
                <a:solidFill>
                  <a:srgbClr val="FF0000"/>
                </a:solidFill>
              </a:rPr>
              <a:t>R</a:t>
            </a:r>
            <a:r>
              <a:rPr lang="en-US" sz="4000" b="1" u="none" dirty="0" err="1"/>
              <a:t>T</a:t>
            </a:r>
            <a:endParaRPr lang="en-US" sz="4000" b="1" u="none" dirty="0"/>
          </a:p>
        </p:txBody>
      </p:sp>
      <p:sp>
        <p:nvSpPr>
          <p:cNvPr id="146456" name="Text Box 24"/>
          <p:cNvSpPr txBox="1">
            <a:spLocks noChangeArrowheads="1"/>
          </p:cNvSpPr>
          <p:nvPr/>
        </p:nvSpPr>
        <p:spPr bwMode="auto">
          <a:xfrm>
            <a:off x="4800600" y="5791200"/>
            <a:ext cx="152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u="none" dirty="0">
                <a:solidFill>
                  <a:srgbClr val="0000FF"/>
                </a:solidFill>
              </a:rPr>
              <a:t>Or…</a:t>
            </a:r>
          </a:p>
        </p:txBody>
      </p:sp>
      <p:sp>
        <p:nvSpPr>
          <p:cNvPr id="146457" name="Text Box 25"/>
          <p:cNvSpPr txBox="1">
            <a:spLocks noChangeArrowheads="1"/>
          </p:cNvSpPr>
          <p:nvPr/>
        </p:nvSpPr>
        <p:spPr bwMode="auto">
          <a:xfrm>
            <a:off x="304800" y="381000"/>
            <a:ext cx="3962400" cy="83099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none" dirty="0">
                <a:solidFill>
                  <a:srgbClr val="FF0000"/>
                </a:solidFill>
              </a:rPr>
              <a:t>Ideal Gas Law </a:t>
            </a:r>
            <a:r>
              <a:rPr lang="en-US" sz="2400" b="1" dirty="0" smtClean="0">
                <a:solidFill>
                  <a:srgbClr val="FF0000"/>
                </a:solidFill>
              </a:rPr>
              <a:t>derived (cont.): origin of R</a:t>
            </a:r>
            <a:endParaRPr lang="en-US" sz="2400" b="1" u="none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6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4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6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54" grpId="0"/>
      <p:bldP spid="146455" grpId="0" animBg="1"/>
      <p:bldP spid="1464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whowantstobemollion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895600"/>
            <a:ext cx="3962400" cy="3962400"/>
          </a:xfrm>
          <a:prstGeom prst="rect">
            <a:avLst/>
          </a:prstGeom>
          <a:noFill/>
        </p:spPr>
      </p:pic>
      <p:pic>
        <p:nvPicPr>
          <p:cNvPr id="155651" name="Picture 3" descr="mon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125" y="3124200"/>
            <a:ext cx="2047875" cy="2133600"/>
          </a:xfrm>
          <a:prstGeom prst="rect">
            <a:avLst/>
          </a:prstGeom>
          <a:noFill/>
        </p:spPr>
      </p:pic>
      <p:sp>
        <p:nvSpPr>
          <p:cNvPr id="155652" name="Text Box 4"/>
          <p:cNvSpPr txBox="1">
            <a:spLocks noChangeArrowheads="1"/>
          </p:cNvSpPr>
          <p:nvPr/>
        </p:nvSpPr>
        <p:spPr bwMode="auto">
          <a:xfrm>
            <a:off x="609600" y="304800"/>
            <a:ext cx="853440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Exercise </a:t>
            </a:r>
            <a:r>
              <a:rPr lang="en-US" sz="2400" b="1" dirty="0" smtClean="0">
                <a:solidFill>
                  <a:schemeClr val="bg1"/>
                </a:solidFill>
              </a:rPr>
              <a:t>#9: </a:t>
            </a:r>
            <a:r>
              <a:rPr lang="en-US" sz="2400" b="1" dirty="0">
                <a:solidFill>
                  <a:schemeClr val="bg1"/>
                </a:solidFill>
              </a:rPr>
              <a:t>Ideal gas law problems…when n is the focus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38800" y="198120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PV=</a:t>
            </a:r>
            <a:r>
              <a:rPr lang="en-US" sz="4400" dirty="0" err="1" smtClean="0"/>
              <a:t>n</a:t>
            </a:r>
            <a:r>
              <a:rPr lang="en-US" sz="4400" dirty="0" err="1" smtClean="0">
                <a:solidFill>
                  <a:srgbClr val="FF0000"/>
                </a:solidFill>
              </a:rPr>
              <a:t>R</a:t>
            </a:r>
            <a:r>
              <a:rPr lang="en-US" sz="4400" dirty="0" err="1" smtClean="0"/>
              <a:t>T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1981200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The relevant equation: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438400" y="99060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Exercise 9.1 problem 4 </a:t>
            </a:r>
          </a:p>
          <a:p>
            <a:r>
              <a:rPr lang="en-US" sz="2800" b="1" dirty="0" smtClean="0"/>
              <a:t>Exercise 9.3 problems 1</a:t>
            </a:r>
            <a:r>
              <a:rPr lang="en-US" sz="2800" b="1" dirty="0" smtClean="0">
                <a:sym typeface="Wingdings" pitchFamily="2" charset="2"/>
              </a:rPr>
              <a:t>3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The Ideal Gas Law is more than just about plugging into PV=</a:t>
            </a:r>
            <a:r>
              <a:rPr lang="en-US" sz="4000" b="1" dirty="0" err="1" smtClean="0"/>
              <a:t>nRT</a:t>
            </a:r>
            <a:r>
              <a:rPr lang="en-US" sz="4000" b="1" dirty="0" smtClean="0"/>
              <a:t> to find </a:t>
            </a:r>
            <a:r>
              <a:rPr lang="en-US" sz="4000" b="1" dirty="0" err="1" smtClean="0"/>
              <a:t>P,V,n</a:t>
            </a:r>
            <a:r>
              <a:rPr lang="en-US" sz="4000" b="1" dirty="0" smtClean="0"/>
              <a:t> and/or T….. we have a new way to measure moles: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048000" y="3200400"/>
            <a:ext cx="6096000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 (moles) = </a:t>
            </a:r>
            <a:r>
              <a:rPr lang="en-US" sz="4800" b="1" u="sng" dirty="0" smtClean="0">
                <a:solidFill>
                  <a:srgbClr val="FF0000"/>
                </a:solidFill>
              </a:rPr>
              <a:t>mass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    				MW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0" y="4953000"/>
            <a:ext cx="60960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n(moles)</a:t>
            </a:r>
            <a:r>
              <a:rPr lang="en-US" sz="4000" dirty="0" smtClean="0"/>
              <a:t>	= </a:t>
            </a:r>
            <a:r>
              <a:rPr lang="en-US" dirty="0" smtClean="0"/>
              <a:t>     </a:t>
            </a:r>
            <a:r>
              <a:rPr lang="en-US" sz="4800" b="1" u="sng" dirty="0" smtClean="0"/>
              <a:t>PV</a:t>
            </a:r>
          </a:p>
          <a:p>
            <a:r>
              <a:rPr lang="en-US" sz="4800" b="1" dirty="0" smtClean="0"/>
              <a:t>     				</a:t>
            </a:r>
            <a:r>
              <a:rPr lang="en-US" sz="4800" b="1" dirty="0" smtClean="0">
                <a:solidFill>
                  <a:srgbClr val="FF0000"/>
                </a:solidFill>
              </a:rPr>
              <a:t>R</a:t>
            </a:r>
            <a:r>
              <a:rPr lang="en-US" sz="4800" b="1" dirty="0" smtClean="0"/>
              <a:t>T</a:t>
            </a:r>
            <a:endParaRPr lang="en-US" sz="4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352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`</a:t>
            </a:r>
            <a:r>
              <a:rPr lang="en-US" sz="3600" b="1" dirty="0" smtClean="0"/>
              <a:t>OLD WAY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4876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NEW 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991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How the Ideal Gas Law set Chemistry free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9906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…or how we came to know that </a:t>
            </a:r>
            <a:r>
              <a:rPr lang="en-US" sz="3600" b="1" dirty="0" smtClean="0">
                <a:solidFill>
                  <a:srgbClr val="0070C0"/>
                </a:solidFill>
              </a:rPr>
              <a:t>water</a:t>
            </a:r>
            <a:r>
              <a:rPr lang="en-US" sz="3600" dirty="0" smtClean="0"/>
              <a:t> is </a:t>
            </a:r>
            <a:r>
              <a:rPr lang="en-US" sz="3600" b="1" dirty="0" smtClean="0">
                <a:solidFill>
                  <a:srgbClr val="3399FF"/>
                </a:solidFill>
              </a:rPr>
              <a:t>H</a:t>
            </a:r>
            <a:r>
              <a:rPr lang="en-US" sz="3600" b="1" baseline="-25000" dirty="0" smtClean="0">
                <a:solidFill>
                  <a:srgbClr val="3399FF"/>
                </a:solidFill>
              </a:rPr>
              <a:t>2</a:t>
            </a:r>
            <a:r>
              <a:rPr lang="en-US" sz="3600" b="1" dirty="0" smtClean="0">
                <a:solidFill>
                  <a:srgbClr val="3399FF"/>
                </a:solidFill>
              </a:rPr>
              <a:t>O</a:t>
            </a:r>
            <a:r>
              <a:rPr lang="en-US" sz="3600" dirty="0" smtClean="0"/>
              <a:t> and </a:t>
            </a:r>
            <a:r>
              <a:rPr lang="en-US" sz="3600" u="sng" dirty="0" smtClean="0"/>
              <a:t>not</a:t>
            </a:r>
            <a:r>
              <a:rPr lang="en-US" sz="3600" dirty="0" smtClean="0"/>
              <a:t> H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, HO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 , H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O, H</a:t>
            </a:r>
            <a:r>
              <a:rPr lang="en-US" sz="3600" baseline="-25000" dirty="0" smtClean="0"/>
              <a:t>37</a:t>
            </a:r>
            <a:r>
              <a:rPr lang="en-US" sz="3600" dirty="0" smtClean="0"/>
              <a:t>O</a:t>
            </a:r>
            <a:r>
              <a:rPr lang="en-US" sz="3600" baseline="-25000" dirty="0" smtClean="0"/>
              <a:t>22 </a:t>
            </a:r>
            <a:r>
              <a:rPr lang="en-US" sz="3600" dirty="0" smtClean="0"/>
              <a:t>….(before we knew the atomic and molecular weights of </a:t>
            </a:r>
            <a:r>
              <a:rPr lang="en-US" sz="3600" b="1" i="1" dirty="0" smtClean="0"/>
              <a:t>anything</a:t>
            </a:r>
            <a:r>
              <a:rPr lang="en-US" sz="3600" dirty="0" smtClean="0"/>
              <a:t> for sure)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3581400"/>
            <a:ext cx="27432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</a:t>
            </a:r>
            <a:r>
              <a:rPr lang="en-US" sz="4000" b="1" dirty="0" smtClean="0">
                <a:solidFill>
                  <a:srgbClr val="FF0000"/>
                </a:solidFill>
              </a:rPr>
              <a:t>V</a:t>
            </a:r>
            <a:r>
              <a:rPr lang="en-US" sz="4000" dirty="0" smtClean="0"/>
              <a:t>=</a:t>
            </a:r>
            <a:r>
              <a:rPr lang="en-US" sz="4000" b="1" dirty="0" err="1" smtClean="0">
                <a:solidFill>
                  <a:srgbClr val="0070C0"/>
                </a:solidFill>
              </a:rPr>
              <a:t>n</a:t>
            </a:r>
            <a:r>
              <a:rPr lang="en-US" sz="4000" dirty="0" err="1" smtClean="0"/>
              <a:t>RT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876800"/>
            <a:ext cx="8077200" cy="1754326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ym typeface="Symbol"/>
              </a:rPr>
              <a:t> At constant T and P</a:t>
            </a:r>
          </a:p>
          <a:p>
            <a:r>
              <a:rPr lang="en-US" sz="3600" dirty="0" smtClean="0">
                <a:sym typeface="Symbol"/>
              </a:rPr>
              <a:t>	equal</a:t>
            </a:r>
            <a:r>
              <a:rPr lang="en-US" sz="36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sym typeface="Symbol"/>
              </a:rPr>
              <a:t>volumes</a:t>
            </a:r>
            <a:r>
              <a:rPr lang="en-US" sz="3600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n-US" sz="3600" dirty="0" smtClean="0">
                <a:sym typeface="Symbol"/>
              </a:rPr>
              <a:t>=&gt; equal </a:t>
            </a:r>
            <a:r>
              <a:rPr lang="en-US" sz="3600" b="1" dirty="0" smtClean="0">
                <a:solidFill>
                  <a:srgbClr val="0070C0"/>
                </a:solidFill>
                <a:sym typeface="Symbol"/>
              </a:rPr>
              <a:t>moles</a:t>
            </a:r>
          </a:p>
          <a:p>
            <a:r>
              <a:rPr lang="en-US" sz="3600" dirty="0" smtClean="0">
                <a:sym typeface="Symbol"/>
              </a:rPr>
              <a:t> 	</a:t>
            </a:r>
            <a:r>
              <a:rPr lang="en-US" sz="3600" b="1" i="1" u="sng" dirty="0" smtClean="0">
                <a:sym typeface="Symbol"/>
              </a:rPr>
              <a:t>independent</a:t>
            </a:r>
            <a:r>
              <a:rPr lang="en-US" sz="3600" dirty="0" smtClean="0">
                <a:sym typeface="Symbol"/>
              </a:rPr>
              <a:t> of gas identity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3505200"/>
            <a:ext cx="3657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=&gt; </a:t>
            </a:r>
            <a:r>
              <a:rPr lang="en-US" sz="4000" b="1" dirty="0" smtClean="0">
                <a:solidFill>
                  <a:srgbClr val="FF0000"/>
                </a:solidFill>
              </a:rPr>
              <a:t>V</a:t>
            </a:r>
            <a:r>
              <a:rPr lang="en-US" sz="4000" dirty="0" smtClean="0"/>
              <a:t>= </a:t>
            </a:r>
            <a:r>
              <a:rPr lang="en-US" sz="4000" b="1" dirty="0" err="1" smtClean="0">
                <a:solidFill>
                  <a:srgbClr val="0070C0"/>
                </a:solidFill>
              </a:rPr>
              <a:t>n</a:t>
            </a:r>
            <a:r>
              <a:rPr lang="en-US" sz="4000" dirty="0" err="1" smtClean="0"/>
              <a:t>RT</a:t>
            </a:r>
            <a:r>
              <a:rPr lang="en-US" sz="4000" dirty="0" smtClean="0"/>
              <a:t>/P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67200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THE BIG IDEA </a:t>
            </a:r>
            <a:r>
              <a:rPr lang="en-US" sz="2000" b="1" dirty="0" smtClean="0"/>
              <a:t>(AVOGADRO’S </a:t>
            </a:r>
            <a:r>
              <a:rPr lang="en-US" sz="2000" b="1" dirty="0" smtClean="0">
                <a:solidFill>
                  <a:srgbClr val="FF0000"/>
                </a:solidFill>
              </a:rPr>
              <a:t>REAL</a:t>
            </a:r>
            <a:r>
              <a:rPr lang="en-US" sz="2000" b="1" dirty="0" smtClean="0"/>
              <a:t> CONTRIBUTION)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3400" y="2438400"/>
            <a:ext cx="1828800" cy="1905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" y="46482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1) Start with 1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volume, V  </a:t>
            </a:r>
            <a:r>
              <a:rPr lang="en-US" sz="2400" dirty="0" smtClean="0"/>
              <a:t>of </a:t>
            </a:r>
            <a:r>
              <a:rPr lang="en-US" sz="2400" b="1" dirty="0" smtClean="0">
                <a:solidFill>
                  <a:srgbClr val="0070C0"/>
                </a:solidFill>
              </a:rPr>
              <a:t>water</a:t>
            </a:r>
            <a:r>
              <a:rPr lang="en-US" sz="2400" dirty="0" smtClean="0"/>
              <a:t> in vapor phase</a:t>
            </a:r>
            <a:endParaRPr lang="en-US" sz="2400" dirty="0"/>
          </a:p>
        </p:txBody>
      </p:sp>
      <p:sp>
        <p:nvSpPr>
          <p:cNvPr id="4" name="Lightning Bolt 3"/>
          <p:cNvSpPr/>
          <p:nvPr/>
        </p:nvSpPr>
        <p:spPr>
          <a:xfrm>
            <a:off x="228600" y="2286000"/>
            <a:ext cx="914400" cy="91440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838200"/>
            <a:ext cx="274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2) `carefully zap’ (somehow) with electricity 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9144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3) Measure volume of gas products (</a:t>
            </a:r>
            <a:r>
              <a:rPr lang="en-US" sz="2800" b="1" dirty="0" smtClean="0">
                <a:solidFill>
                  <a:srgbClr val="FF3300"/>
                </a:solidFill>
              </a:rPr>
              <a:t>Hydrogen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00FF00"/>
                </a:solidFill>
              </a:rPr>
              <a:t>Oxygen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sp>
        <p:nvSpPr>
          <p:cNvPr id="8" name="Oval 7"/>
          <p:cNvSpPr/>
          <p:nvPr/>
        </p:nvSpPr>
        <p:spPr>
          <a:xfrm>
            <a:off x="3810000" y="1981200"/>
            <a:ext cx="1828800" cy="1905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1981200"/>
            <a:ext cx="1828800" cy="1905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53000" y="4114800"/>
            <a:ext cx="1828800" cy="1905000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24800" y="25908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3300"/>
                </a:solidFill>
              </a:rPr>
              <a:t>H</a:t>
            </a:r>
            <a:endParaRPr lang="en-US" sz="4000" dirty="0">
              <a:solidFill>
                <a:srgbClr val="FF33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1000" y="464820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FF00"/>
                </a:solidFill>
              </a:rPr>
              <a:t>O</a:t>
            </a:r>
            <a:endParaRPr lang="en-US" sz="3600" b="1" dirty="0">
              <a:solidFill>
                <a:srgbClr val="00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The critical experiment….</a:t>
            </a:r>
            <a:endParaRPr lang="en-US" sz="4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6150114"/>
            <a:ext cx="8610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sym typeface="Symbol"/>
              </a:rPr>
              <a:t></a:t>
            </a:r>
            <a:r>
              <a:rPr lang="en-US" sz="3600" b="1" dirty="0" smtClean="0">
                <a:solidFill>
                  <a:srgbClr val="0070C0"/>
                </a:solidFill>
              </a:rPr>
              <a:t>Water </a:t>
            </a:r>
            <a:r>
              <a:rPr lang="en-US" sz="3600" dirty="0" smtClean="0"/>
              <a:t>= </a:t>
            </a:r>
            <a:r>
              <a:rPr lang="en-US" sz="3600" b="1" dirty="0" smtClean="0">
                <a:solidFill>
                  <a:srgbClr val="FF0000"/>
                </a:solidFill>
              </a:rPr>
              <a:t>2 parts H </a:t>
            </a:r>
            <a:r>
              <a:rPr lang="en-US" sz="3600" dirty="0" smtClean="0"/>
              <a:t>and </a:t>
            </a:r>
            <a:r>
              <a:rPr lang="en-US" sz="3600" b="1" dirty="0" smtClean="0">
                <a:solidFill>
                  <a:srgbClr val="00FF00"/>
                </a:solidFill>
              </a:rPr>
              <a:t>1 part O</a:t>
            </a:r>
            <a:endParaRPr lang="en-US" sz="36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8" grpId="0" animBg="1"/>
      <p:bldP spid="9" grpId="0" animBg="1"/>
      <p:bldP spid="10" grpId="0" animBg="1"/>
      <p:bldP spid="12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558987"/>
              </p:ext>
            </p:extLst>
          </p:nvPr>
        </p:nvGraphicFramePr>
        <p:xfrm>
          <a:off x="3352800" y="2133600"/>
          <a:ext cx="28813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 Object" showAsIcon="1" r:id="rId3" imgW="2881440" imgH="685800" progId="Package">
                  <p:embed/>
                </p:oleObj>
              </mc:Choice>
              <mc:Fallback>
                <p:oleObj name="Packager Shell Object" showAsIcon="1" r:id="rId3" imgW="288144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133600"/>
                        <a:ext cx="2881313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5800" y="9144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How it’s really done…electrolysis example of `critical’ experiment: seeing the 2:1 nature of water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28600" y="685800"/>
            <a:ext cx="8763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u="sng" dirty="0" smtClean="0">
                <a:solidFill>
                  <a:srgbClr val="00206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en-US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xample of the interplay of </a:t>
            </a:r>
            <a:r>
              <a:rPr lang="en-US" sz="2400" b="1" u="sng" dirty="0" err="1" smtClean="0">
                <a:solidFill>
                  <a:srgbClr val="00206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en-US" sz="2400" b="1" i="0" u="sng" strike="noStrike" cap="none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toichiometry</a:t>
            </a:r>
            <a:r>
              <a:rPr kumimoji="0" lang="en-US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 and the Ideal </a:t>
            </a:r>
            <a:r>
              <a:rPr lang="en-US" sz="2400" b="1" u="sng" dirty="0" smtClean="0">
                <a:solidFill>
                  <a:srgbClr val="00206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G</a:t>
            </a:r>
            <a:r>
              <a:rPr kumimoji="0" lang="en-US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as </a:t>
            </a:r>
            <a:r>
              <a:rPr lang="en-US" sz="2400" b="1" u="sng" dirty="0" smtClean="0">
                <a:solidFill>
                  <a:srgbClr val="002060"/>
                </a:solidFill>
                <a:latin typeface="+mn-lt"/>
                <a:ea typeface="Times New Roman" pitchFamily="18" charset="0"/>
                <a:cs typeface="Times New Roman" pitchFamily="18" charset="0"/>
              </a:rPr>
              <a:t>L</a:t>
            </a:r>
            <a:r>
              <a:rPr kumimoji="0" lang="en-US" sz="2400" b="1" i="0" u="sng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itchFamily="18" charset="0"/>
                <a:cs typeface="Times New Roman" pitchFamily="18" charset="0"/>
              </a:rPr>
              <a:t>aw</a:t>
            </a:r>
            <a:endParaRPr kumimoji="0" lang="en-US" sz="2400" b="1" i="0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4724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 is 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O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47244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 is 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8400" y="4724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 is H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334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MW (g/mol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76400" y="5334000"/>
            <a:ext cx="670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18		          34		     50	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" y="579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Initial </a:t>
            </a:r>
          </a:p>
          <a:p>
            <a:r>
              <a:rPr lang="en-US" b="1" dirty="0" smtClean="0"/>
              <a:t>moles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5943600"/>
            <a:ext cx="23622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1.0</a:t>
            </a:r>
            <a:r>
              <a:rPr lang="en-US" sz="2400" dirty="0" smtClean="0"/>
              <a:t>/</a:t>
            </a:r>
            <a:r>
              <a:rPr lang="en-US" sz="2400" b="1" dirty="0" smtClean="0"/>
              <a:t>18=0.0555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10000" y="5943600"/>
            <a:ext cx="27432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1.0</a:t>
            </a:r>
            <a:r>
              <a:rPr lang="en-US" sz="2400" b="1" dirty="0" smtClean="0"/>
              <a:t>/</a:t>
            </a:r>
            <a:r>
              <a:rPr lang="en-US" sz="2400" dirty="0" smtClean="0"/>
              <a:t>34=</a:t>
            </a:r>
            <a:r>
              <a:rPr lang="en-US" sz="2400" b="1" dirty="0" smtClean="0"/>
              <a:t>0.0294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05600" y="5943600"/>
            <a:ext cx="22098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1.0</a:t>
            </a:r>
            <a:r>
              <a:rPr lang="en-US" sz="2400" b="1" dirty="0" smtClean="0"/>
              <a:t>/50=0.020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4038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1) How many moles of </a:t>
            </a:r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r>
              <a:rPr lang="en-US" sz="2800" b="1" dirty="0" smtClean="0"/>
              <a:t> start</a:t>
            </a:r>
            <a:r>
              <a:rPr lang="en-US" sz="2800" dirty="0" smtClean="0"/>
              <a:t> in the 10 L vessel ?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" y="45720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IF…</a:t>
            </a:r>
            <a:endParaRPr lang="en-US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457200" y="1295400"/>
            <a:ext cx="8458200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eaLnBrk="0" hangingPunct="0"/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A 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1.0</a:t>
            </a:r>
            <a:r>
              <a:rPr lang="en-US" sz="2400" b="1" dirty="0" smtClean="0">
                <a:solidFill>
                  <a:srgbClr val="D74229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gram liquid sample of 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X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 composed of H and O, is decomposed  into O</a:t>
            </a:r>
            <a:r>
              <a:rPr lang="en-US" sz="2400" b="1" baseline="-30000" dirty="0" smtClean="0"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 and H</a:t>
            </a:r>
            <a:r>
              <a:rPr lang="en-US" sz="2400" b="1" baseline="-30000" dirty="0" smtClean="0"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 gas in an initially evacuated 10 L volume. The total pressure of the two gases after decomposition </a:t>
            </a:r>
            <a:r>
              <a:rPr lang="en-US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is 0.1447 </a:t>
            </a:r>
            <a:r>
              <a:rPr lang="en-US" sz="2400" b="1" dirty="0" err="1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atm</a:t>
            </a:r>
            <a:r>
              <a:rPr lang="en-US" sz="2400" b="1" dirty="0" smtClean="0">
                <a:solidFill>
                  <a:srgbClr val="00206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at 300 K.  </a:t>
            </a:r>
          </a:p>
          <a:p>
            <a:pPr lvl="0" eaLnBrk="0" hangingPunct="0"/>
            <a:endParaRPr lang="en-US" sz="2400" dirty="0" smtClean="0">
              <a:ea typeface="Times New Roman" pitchFamily="18" charset="0"/>
              <a:cs typeface="Times New Roman" pitchFamily="18" charset="0"/>
            </a:endParaRPr>
          </a:p>
          <a:p>
            <a:pPr lvl="0" eaLnBrk="0" hangingPunct="0"/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Is the liquid sample is 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300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O (water)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300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300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(hydrogen peroxide) 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or 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2400" b="1" baseline="-250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 (HOOOH=  </a:t>
            </a:r>
            <a:r>
              <a:rPr lang="en-US" sz="2400" b="1" dirty="0" err="1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Hyperperoxide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)</a:t>
            </a:r>
            <a:r>
              <a:rPr lang="en-US" sz="2400" b="1" dirty="0" smtClean="0">
                <a:ea typeface="Times New Roman" pitchFamily="18" charset="0"/>
                <a:cs typeface="Times New Roman" pitchFamily="18" charset="0"/>
              </a:rPr>
              <a:t>?</a:t>
            </a:r>
            <a:endParaRPr lang="en-US" sz="2400" b="1" dirty="0" smtClean="0"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</TotalTime>
  <Words>619</Words>
  <Application>Microsoft Office PowerPoint</Application>
  <PresentationFormat>On-screen Show (4:3)</PresentationFormat>
  <Paragraphs>135</Paragraphs>
  <Slides>10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Alfred State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Help Desk</dc:creator>
  <cp:lastModifiedBy>Fong, Jerry</cp:lastModifiedBy>
  <cp:revision>176</cp:revision>
  <dcterms:created xsi:type="dcterms:W3CDTF">2008-10-09T19:30:32Z</dcterms:created>
  <dcterms:modified xsi:type="dcterms:W3CDTF">2012-12-10T16:51:51Z</dcterms:modified>
</cp:coreProperties>
</file>