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69" r:id="rId2"/>
    <p:sldId id="370" r:id="rId3"/>
    <p:sldId id="378" r:id="rId4"/>
    <p:sldId id="371" r:id="rId5"/>
    <p:sldId id="372" r:id="rId6"/>
    <p:sldId id="373" r:id="rId7"/>
    <p:sldId id="374" r:id="rId8"/>
    <p:sldId id="375" r:id="rId9"/>
    <p:sldId id="376" r:id="rId10"/>
    <p:sldId id="37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lp Desk" initials="H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3399FF"/>
    <a:srgbClr val="FF0000"/>
    <a:srgbClr val="CCFF99"/>
    <a:srgbClr val="D74229"/>
    <a:srgbClr val="00FF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5" autoAdjust="0"/>
    <p:restoredTop sz="91474" autoAdjust="0"/>
  </p:normalViewPr>
  <p:slideViewPr>
    <p:cSldViewPr>
      <p:cViewPr varScale="1">
        <p:scale>
          <a:sx n="67" d="100"/>
          <a:sy n="6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D2E5B-CE11-49F3-8862-D45E845C7C2D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FC6E3-7A11-463F-876C-B313C4210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26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FC6E3-7A11-463F-876C-B313C421033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FC6E3-7A11-463F-876C-B313C421033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FC6E3-7A11-463F-876C-B313C42103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FC6E3-7A11-463F-876C-B313C42103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B89579-BDE2-4857-A8CF-476F7DE15D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60D99E-9B55-4B0E-93C8-1DC44F28DF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B6B24-9655-4A7D-B629-F8D0AF6CC0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AE2D1-560C-44B0-94AE-2DB49E075E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68441C-81A3-46CC-9FBE-BBFE4D25D1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9EB477-C56D-4729-BE2D-316DF6996C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EADFE-D637-4F96-AED9-087EE62121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7AFB2-D843-4540-9FB7-D61D17E86D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6F679-CC82-4922-9FA5-165A0120A3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A24DA-74D4-4710-819B-3F7FBD38C1D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F47739-BFFB-4BED-B9F6-754B508913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11A4254-683F-468A-B317-3582AFC331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39" name="Picture 3" descr="whowantstobemolliona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438400"/>
            <a:ext cx="3962400" cy="3962400"/>
          </a:xfrm>
          <a:prstGeom prst="rect">
            <a:avLst/>
          </a:prstGeom>
          <a:noFill/>
        </p:spPr>
      </p:pic>
      <p:pic>
        <p:nvPicPr>
          <p:cNvPr id="142340" name="Picture 4" descr="mone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505200"/>
            <a:ext cx="2047875" cy="2133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19200" y="914400"/>
            <a:ext cx="76962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Exercise #9: Typical Gas Problems where n </a:t>
            </a:r>
            <a:r>
              <a:rPr lang="en-US" sz="2000" b="1" smtClean="0">
                <a:solidFill>
                  <a:schemeClr val="bg1"/>
                </a:solidFill>
              </a:rPr>
              <a:t>is constant	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343400" y="1828800"/>
            <a:ext cx="3429000" cy="830997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u="sng" dirty="0"/>
              <a:t>P</a:t>
            </a:r>
            <a:r>
              <a:rPr lang="en-US" sz="2400" b="1" u="sng" baseline="-25000" dirty="0"/>
              <a:t>1</a:t>
            </a:r>
            <a:r>
              <a:rPr lang="en-US" sz="2400" b="1" u="sng" dirty="0"/>
              <a:t>V</a:t>
            </a:r>
            <a:r>
              <a:rPr lang="en-US" sz="2400" b="1" u="sng" baseline="-25000" dirty="0"/>
              <a:t>1</a:t>
            </a:r>
            <a:r>
              <a:rPr lang="en-US" sz="2400" b="1" u="none" dirty="0"/>
              <a:t>	    = 	   </a:t>
            </a:r>
            <a:r>
              <a:rPr lang="en-US" sz="2400" b="1" u="sng" dirty="0"/>
              <a:t>P</a:t>
            </a:r>
            <a:r>
              <a:rPr lang="en-US" sz="2400" b="1" u="sng" baseline="-25000" dirty="0"/>
              <a:t>2 </a:t>
            </a:r>
            <a:r>
              <a:rPr lang="en-US" sz="2400" b="1" u="sng" dirty="0"/>
              <a:t>V</a:t>
            </a:r>
            <a:r>
              <a:rPr lang="en-US" sz="2400" b="1" u="sng" baseline="-25000" dirty="0"/>
              <a:t>2</a:t>
            </a:r>
          </a:p>
          <a:p>
            <a:r>
              <a:rPr lang="en-US" sz="2400" b="1" u="none" baseline="-25000" dirty="0"/>
              <a:t>   </a:t>
            </a:r>
            <a:r>
              <a:rPr lang="en-US" sz="2400" b="1" u="none" dirty="0"/>
              <a:t>T</a:t>
            </a:r>
            <a:r>
              <a:rPr lang="en-US" sz="2400" b="1" u="none" baseline="-25000" dirty="0"/>
              <a:t>1</a:t>
            </a:r>
            <a:r>
              <a:rPr lang="en-US" sz="2400" b="1" u="none" dirty="0"/>
              <a:t>		      T</a:t>
            </a:r>
            <a:r>
              <a:rPr lang="en-US" sz="2400" b="1" u="none" baseline="-25000" dirty="0"/>
              <a:t>2</a:t>
            </a:r>
            <a:r>
              <a:rPr lang="en-US" sz="2400" b="1" u="none" dirty="0"/>
              <a:t>	</a:t>
            </a:r>
            <a:endParaRPr lang="en-US" b="1" u="none" dirty="0"/>
          </a:p>
        </p:txBody>
      </p:sp>
      <p:sp>
        <p:nvSpPr>
          <p:cNvPr id="9" name="TextBox 8"/>
          <p:cNvSpPr txBox="1"/>
          <p:nvPr/>
        </p:nvSpPr>
        <p:spPr>
          <a:xfrm>
            <a:off x="914400" y="19812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The relevant equation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800600" y="2743200"/>
            <a:ext cx="3657600" cy="101566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Combined gas law equation (continued): exercise 9 (back page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4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4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650" name="Picture 2" descr="whowantstobemolliona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895600"/>
            <a:ext cx="3962400" cy="3962400"/>
          </a:xfrm>
          <a:prstGeom prst="rect">
            <a:avLst/>
          </a:prstGeom>
          <a:noFill/>
        </p:spPr>
      </p:pic>
      <p:pic>
        <p:nvPicPr>
          <p:cNvPr id="155651" name="Picture 3" descr="mone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34125" y="3124200"/>
            <a:ext cx="2047875" cy="2133600"/>
          </a:xfrm>
          <a:prstGeom prst="rect">
            <a:avLst/>
          </a:prstGeom>
          <a:noFill/>
        </p:spPr>
      </p:pic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609600" y="304800"/>
            <a:ext cx="8534400" cy="46166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Exercise </a:t>
            </a:r>
            <a:r>
              <a:rPr lang="en-US" sz="2400" b="1" dirty="0" smtClean="0">
                <a:solidFill>
                  <a:schemeClr val="bg1"/>
                </a:solidFill>
              </a:rPr>
              <a:t>#9: </a:t>
            </a:r>
            <a:r>
              <a:rPr lang="en-US" sz="2400" b="1" dirty="0">
                <a:solidFill>
                  <a:schemeClr val="bg1"/>
                </a:solidFill>
              </a:rPr>
              <a:t>Ideal gas law problems…when n is the focus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38800" y="1981200"/>
            <a:ext cx="2819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PV=</a:t>
            </a:r>
            <a:r>
              <a:rPr lang="en-US" sz="4400" dirty="0" err="1" smtClean="0"/>
              <a:t>n</a:t>
            </a:r>
            <a:r>
              <a:rPr lang="en-US" sz="4400" dirty="0" err="1" smtClean="0">
                <a:solidFill>
                  <a:srgbClr val="FF0000"/>
                </a:solidFill>
              </a:rPr>
              <a:t>R</a:t>
            </a:r>
            <a:r>
              <a:rPr lang="en-US" sz="4400" dirty="0" err="1" smtClean="0"/>
              <a:t>T</a:t>
            </a:r>
            <a:endParaRPr lang="en-US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1981200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 relevant equation: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438400" y="990600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Exercise 9.1 problem 4 </a:t>
            </a:r>
          </a:p>
          <a:p>
            <a:r>
              <a:rPr lang="en-US" sz="2800" b="1" dirty="0" smtClean="0"/>
              <a:t>Exercise 9.3 problems 1</a:t>
            </a:r>
            <a:r>
              <a:rPr lang="en-US" sz="2800" b="1" dirty="0" smtClean="0">
                <a:sym typeface="Wingdings" pitchFamily="2" charset="2"/>
              </a:rPr>
              <a:t>3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762000"/>
            <a:ext cx="4419600" cy="83099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COMBINED GAS LAW </a:t>
            </a:r>
            <a:r>
              <a:rPr lang="en-US" sz="2400" b="1" dirty="0" smtClean="0"/>
              <a:t>(constant  n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819400" y="1752600"/>
            <a:ext cx="3429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/>
              <a:t>P</a:t>
            </a:r>
            <a:r>
              <a:rPr lang="en-US" sz="4000" b="1" baseline="-25000" dirty="0" smtClean="0"/>
              <a:t>1</a:t>
            </a:r>
            <a:r>
              <a:rPr lang="en-US" sz="4000" b="1" u="sng" dirty="0" smtClean="0"/>
              <a:t>V</a:t>
            </a:r>
            <a:r>
              <a:rPr lang="en-US" sz="4000" b="1" baseline="-25000" dirty="0" smtClean="0"/>
              <a:t>1</a:t>
            </a:r>
            <a:r>
              <a:rPr lang="en-US" sz="4000" b="1" dirty="0" smtClean="0"/>
              <a:t>= </a:t>
            </a:r>
            <a:r>
              <a:rPr lang="en-US" sz="4000" b="1" u="sng" dirty="0" smtClean="0"/>
              <a:t>P</a:t>
            </a:r>
            <a:r>
              <a:rPr lang="en-US" sz="4000" b="1" baseline="-25000" dirty="0" smtClean="0"/>
              <a:t>2</a:t>
            </a:r>
            <a:r>
              <a:rPr lang="en-US" sz="4000" b="1" u="sng" dirty="0" smtClean="0"/>
              <a:t>V</a:t>
            </a:r>
            <a:r>
              <a:rPr lang="en-US" sz="4000" b="1" baseline="-25000" dirty="0" smtClean="0"/>
              <a:t>2</a:t>
            </a:r>
          </a:p>
          <a:p>
            <a:r>
              <a:rPr lang="en-US" sz="4000" b="1" dirty="0" smtClean="0"/>
              <a:t>T</a:t>
            </a:r>
            <a:r>
              <a:rPr lang="en-US" sz="4000" b="1" baseline="-25000" dirty="0" smtClean="0"/>
              <a:t>1</a:t>
            </a:r>
            <a:r>
              <a:rPr lang="en-US" sz="4000" b="1" dirty="0" smtClean="0"/>
              <a:t>		T</a:t>
            </a:r>
            <a:r>
              <a:rPr lang="en-US" sz="4000" b="1" baseline="-25000" dirty="0" smtClean="0"/>
              <a:t>2</a:t>
            </a:r>
            <a:endParaRPr lang="en-US" sz="4000" b="1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2971800" y="3200400"/>
            <a:ext cx="3810000" cy="954107"/>
          </a:xfrm>
          <a:prstGeom prst="rect">
            <a:avLst/>
          </a:prstGeom>
          <a:solidFill>
            <a:srgbClr val="FF0000">
              <a:alpha val="17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Ideal Gas Law</a:t>
            </a:r>
          </a:p>
          <a:p>
            <a:r>
              <a:rPr lang="en-US" sz="2400" b="1" dirty="0" smtClean="0"/>
              <a:t>(</a:t>
            </a:r>
            <a:r>
              <a:rPr lang="en-US" sz="2400" b="1" dirty="0" err="1" smtClean="0"/>
              <a:t>n,T,V</a:t>
            </a:r>
            <a:r>
              <a:rPr lang="en-US" sz="2400" b="1" dirty="0" smtClean="0"/>
              <a:t> and P can vary)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00400" y="4876800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PV=</a:t>
            </a:r>
            <a:r>
              <a:rPr lang="en-US" sz="4000" b="1" dirty="0" err="1" smtClean="0">
                <a:solidFill>
                  <a:srgbClr val="0070C0"/>
                </a:solidFill>
              </a:rPr>
              <a:t>n</a:t>
            </a:r>
            <a:r>
              <a:rPr lang="en-US" sz="4000" b="1" dirty="0" err="1" smtClean="0">
                <a:solidFill>
                  <a:srgbClr val="FF0000"/>
                </a:solidFill>
              </a:rPr>
              <a:t>R</a:t>
            </a:r>
            <a:r>
              <a:rPr lang="en-US" sz="4000" b="1" dirty="0" err="1" smtClean="0"/>
              <a:t>T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791200" y="4495800"/>
            <a:ext cx="381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New thing #1: 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R</a:t>
            </a:r>
            <a:r>
              <a:rPr lang="en-US" sz="2400" dirty="0" smtClean="0"/>
              <a:t>= </a:t>
            </a:r>
            <a:r>
              <a:rPr lang="en-US" sz="2400" b="1" dirty="0" smtClean="0">
                <a:solidFill>
                  <a:srgbClr val="FF0000"/>
                </a:solidFill>
              </a:rPr>
              <a:t>Ideal Gas Constant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572000" y="4572000"/>
            <a:ext cx="1280532" cy="466493"/>
          </a:xfrm>
          <a:custGeom>
            <a:avLst/>
            <a:gdLst>
              <a:gd name="connsiteX0" fmla="*/ 1146718 w 1146718"/>
              <a:gd name="connsiteY0" fmla="*/ 414454 h 414454"/>
              <a:gd name="connsiteX1" fmla="*/ 767576 w 1146718"/>
              <a:gd name="connsiteY1" fmla="*/ 68766 h 414454"/>
              <a:gd name="connsiteX2" fmla="*/ 109654 w 1146718"/>
              <a:gd name="connsiteY2" fmla="*/ 24161 h 414454"/>
              <a:gd name="connsiteX3" fmla="*/ 109654 w 1146718"/>
              <a:gd name="connsiteY3" fmla="*/ 213732 h 414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718" h="414454">
                <a:moveTo>
                  <a:pt x="1146718" y="414454"/>
                </a:moveTo>
                <a:cubicBezTo>
                  <a:pt x="1043569" y="274134"/>
                  <a:pt x="940420" y="133815"/>
                  <a:pt x="767576" y="68766"/>
                </a:cubicBezTo>
                <a:cubicBezTo>
                  <a:pt x="594732" y="3717"/>
                  <a:pt x="219308" y="0"/>
                  <a:pt x="109654" y="24161"/>
                </a:cubicBezTo>
                <a:cubicBezTo>
                  <a:pt x="0" y="48322"/>
                  <a:pt x="54827" y="131027"/>
                  <a:pt x="109654" y="213732"/>
                </a:cubicBezTo>
              </a:path>
            </a:pathLst>
          </a:custGeom>
          <a:ln w="508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9600" y="19812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Combined Law can be derived from </a:t>
            </a:r>
            <a:r>
              <a:rPr lang="en-US" b="1" dirty="0" smtClean="0">
                <a:solidFill>
                  <a:srgbClr val="FF0000"/>
                </a:solidFill>
              </a:rPr>
              <a:t>PV=</a:t>
            </a:r>
            <a:r>
              <a:rPr lang="en-US" b="1" dirty="0" err="1" smtClean="0">
                <a:solidFill>
                  <a:srgbClr val="FF0000"/>
                </a:solidFill>
              </a:rPr>
              <a:t>nRT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If n constant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3657600"/>
            <a:ext cx="3276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New thing #2</a:t>
            </a:r>
            <a:r>
              <a:rPr lang="en-US" sz="2400" dirty="0" smtClean="0"/>
              <a:t>: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No reference to  identity of gas…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n applies for any gas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3124200" y="4267200"/>
            <a:ext cx="1078302" cy="721743"/>
          </a:xfrm>
          <a:custGeom>
            <a:avLst/>
            <a:gdLst>
              <a:gd name="connsiteX0" fmla="*/ 0 w 1078302"/>
              <a:gd name="connsiteY0" fmla="*/ 169653 h 721743"/>
              <a:gd name="connsiteX1" fmla="*/ 345057 w 1078302"/>
              <a:gd name="connsiteY1" fmla="*/ 92015 h 721743"/>
              <a:gd name="connsiteX2" fmla="*/ 1078302 w 1078302"/>
              <a:gd name="connsiteY2" fmla="*/ 721743 h 721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8302" h="721743">
                <a:moveTo>
                  <a:pt x="0" y="169653"/>
                </a:moveTo>
                <a:cubicBezTo>
                  <a:pt x="82670" y="84826"/>
                  <a:pt x="165340" y="0"/>
                  <a:pt x="345057" y="92015"/>
                </a:cubicBezTo>
                <a:cubicBezTo>
                  <a:pt x="524774" y="184030"/>
                  <a:pt x="1078302" y="721743"/>
                  <a:pt x="1078302" y="721743"/>
                </a:cubicBezTo>
              </a:path>
            </a:pathLst>
          </a:custGeom>
          <a:ln w="635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11" grpId="0" animBg="1"/>
      <p:bldP spid="12" grpId="0"/>
      <p:bldP spid="10" grpId="0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990600"/>
            <a:ext cx="624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R= 0.08206 </a:t>
            </a:r>
            <a:r>
              <a:rPr lang="en-US" sz="3600" b="1" dirty="0" err="1" smtClean="0">
                <a:solidFill>
                  <a:srgbClr val="FF0000"/>
                </a:solidFill>
              </a:rPr>
              <a:t>atm</a:t>
            </a:r>
            <a:r>
              <a:rPr lang="en-US" sz="3600" b="1" dirty="0" smtClean="0">
                <a:solidFill>
                  <a:srgbClr val="FF0000"/>
                </a:solidFill>
              </a:rPr>
              <a:t> L/K mole  </a:t>
            </a:r>
          </a:p>
          <a:p>
            <a:r>
              <a:rPr lang="en-US" sz="3600" dirty="0" smtClean="0"/>
              <a:t>Chemists’ prefer this unit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3886200"/>
            <a:ext cx="570752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R= 8.314 J/K mole 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   </a:t>
            </a:r>
            <a:r>
              <a:rPr lang="en-US" sz="3600" dirty="0" smtClean="0"/>
              <a:t>physicists’ prefer this unit</a:t>
            </a:r>
            <a:endParaRPr lang="en-US" sz="3600" dirty="0"/>
          </a:p>
        </p:txBody>
      </p:sp>
      <p:pic>
        <p:nvPicPr>
          <p:cNvPr id="1026" name="Picture 2" descr="C:\Users\fong\Desktop\Fong Main\ALFRED\Powerpoint Pix for Chem\dog20Drooll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3962400"/>
            <a:ext cx="2514599" cy="28956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52400" y="2514600"/>
            <a:ext cx="693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Cats rule, dogs drool</a:t>
            </a:r>
            <a:endParaRPr lang="en-US" sz="5400" dirty="0"/>
          </a:p>
        </p:txBody>
      </p:sp>
      <p:sp>
        <p:nvSpPr>
          <p:cNvPr id="9" name="TextBox 8"/>
          <p:cNvSpPr txBox="1"/>
          <p:nvPr/>
        </p:nvSpPr>
        <p:spPr>
          <a:xfrm>
            <a:off x="2590800" y="990600"/>
            <a:ext cx="3352800" cy="646331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2000" y="228600"/>
            <a:ext cx="6172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ym typeface="Wingdings" pitchFamily="2" charset="2"/>
              </a:rPr>
              <a:t> </a:t>
            </a:r>
            <a:r>
              <a:rPr lang="en-US" sz="2800" b="1" dirty="0" smtClean="0"/>
              <a:t>All 4 gas variables are explicit</a:t>
            </a:r>
            <a:endParaRPr lang="en-US" sz="2800" b="1" dirty="0"/>
          </a:p>
        </p:txBody>
      </p:sp>
      <p:pic>
        <p:nvPicPr>
          <p:cNvPr id="16" name="Picture 6" descr="http://www.dreamstime.com/cute-cat-with-paw-up-thumb515124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0" y="0"/>
            <a:ext cx="24765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28600" y="3352800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                           </a:t>
            </a:r>
            <a:r>
              <a:rPr lang="en-US" sz="3200" dirty="0" smtClean="0">
                <a:sym typeface="Wingdings" pitchFamily="2" charset="2"/>
              </a:rPr>
              <a:t> ??</a:t>
            </a:r>
            <a:endParaRPr lang="en-US" sz="32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209800" y="3810000"/>
            <a:ext cx="152400" cy="228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8" grpId="0"/>
      <p:bldP spid="9" grpId="0" animBg="1"/>
      <p:bldP spid="10" grpId="0" animBg="1"/>
      <p:bldP spid="18" grpId="0"/>
      <p:bldP spid="1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9144000" cy="49244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Deriving the Combined Gas Law from the Ideal Gas Law</a:t>
            </a:r>
            <a:endParaRPr lang="en-US" sz="2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5240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V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=n</a:t>
            </a:r>
            <a:r>
              <a:rPr lang="en-US" sz="3600" baseline="-25000" dirty="0" smtClean="0"/>
              <a:t>1</a:t>
            </a:r>
            <a:r>
              <a:rPr lang="en-US" sz="3600" dirty="0" smtClean="0">
                <a:solidFill>
                  <a:srgbClr val="FF0000"/>
                </a:solidFill>
              </a:rPr>
              <a:t>R</a:t>
            </a:r>
            <a:r>
              <a:rPr lang="en-US" sz="3600" dirty="0" smtClean="0"/>
              <a:t>T</a:t>
            </a:r>
            <a:r>
              <a:rPr lang="en-US" sz="3600" baseline="-25000" dirty="0" smtClean="0"/>
              <a:t>1</a:t>
            </a:r>
            <a:endParaRPr lang="en-US" sz="3600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15240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V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=n</a:t>
            </a:r>
            <a:r>
              <a:rPr lang="en-US" sz="3600" baseline="-25000" dirty="0" smtClean="0"/>
              <a:t>2</a:t>
            </a:r>
            <a:r>
              <a:rPr lang="en-US" sz="3600" dirty="0" smtClean="0">
                <a:solidFill>
                  <a:srgbClr val="FF0000"/>
                </a:solidFill>
              </a:rPr>
              <a:t>R</a:t>
            </a:r>
            <a:r>
              <a:rPr lang="en-US" sz="3600" dirty="0" smtClean="0"/>
              <a:t>T</a:t>
            </a:r>
            <a:r>
              <a:rPr lang="en-US" sz="3600" baseline="-25000" dirty="0" smtClean="0"/>
              <a:t>2</a:t>
            </a:r>
            <a:endParaRPr lang="en-US" sz="3600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10668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Gas in State 1</a:t>
            </a:r>
            <a:endParaRPr lang="en-US" sz="2400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4648200" y="10668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Gas in State 2</a:t>
            </a:r>
            <a:endParaRPr lang="en-US" sz="2400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29718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P</a:t>
            </a:r>
            <a:r>
              <a:rPr lang="en-US" sz="3600" baseline="-25000" dirty="0" smtClean="0"/>
              <a:t>1</a:t>
            </a:r>
            <a:r>
              <a:rPr lang="en-US" sz="3600" u="sng" dirty="0" smtClean="0"/>
              <a:t>V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= n</a:t>
            </a:r>
            <a:r>
              <a:rPr lang="en-US" sz="3600" baseline="-25000" dirty="0" smtClean="0"/>
              <a:t>1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R</a:t>
            </a:r>
            <a:r>
              <a:rPr lang="en-US" sz="3600" dirty="0" smtClean="0"/>
              <a:t>T</a:t>
            </a:r>
            <a:r>
              <a:rPr lang="en-US" sz="3600" baseline="-25000" dirty="0" smtClean="0"/>
              <a:t>1</a:t>
            </a:r>
            <a:endParaRPr lang="en-US" sz="3600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4724400" y="28956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P</a:t>
            </a:r>
            <a:r>
              <a:rPr lang="en-US" sz="3600" baseline="-25000" dirty="0" smtClean="0"/>
              <a:t>2</a:t>
            </a:r>
            <a:r>
              <a:rPr lang="en-US" sz="3600" u="sng" dirty="0" smtClean="0"/>
              <a:t>V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= n</a:t>
            </a:r>
            <a:r>
              <a:rPr lang="en-US" sz="3600" baseline="-25000" dirty="0" smtClean="0"/>
              <a:t>2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R</a:t>
            </a:r>
            <a:r>
              <a:rPr lang="en-US" sz="3600" dirty="0" smtClean="0"/>
              <a:t>T</a:t>
            </a:r>
            <a:r>
              <a:rPr lang="en-US" sz="3600" baseline="-25000" dirty="0" smtClean="0"/>
              <a:t>2</a:t>
            </a:r>
            <a:endParaRPr lang="en-US" sz="36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2362200"/>
            <a:ext cx="7772400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Rearrange Ideal gas equation to solve for n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09600" y="4191000"/>
            <a:ext cx="7848600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If n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=n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, e.g. n is the same constant value for both states, the two equations are equal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057400" y="5105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P</a:t>
            </a:r>
            <a:r>
              <a:rPr lang="en-US" sz="3600" baseline="-25000" dirty="0" smtClean="0"/>
              <a:t>1</a:t>
            </a:r>
            <a:r>
              <a:rPr lang="en-US" sz="3600" u="sng" dirty="0" smtClean="0"/>
              <a:t>V</a:t>
            </a:r>
            <a:r>
              <a:rPr lang="en-US" sz="3600" baseline="-25000" dirty="0" smtClean="0"/>
              <a:t>1  </a:t>
            </a:r>
            <a:r>
              <a:rPr lang="en-US" sz="3600" dirty="0" smtClean="0"/>
              <a:t>=</a:t>
            </a:r>
            <a:endParaRPr lang="en-US" sz="3600" baseline="-25000" dirty="0" smtClean="0"/>
          </a:p>
          <a:p>
            <a:r>
              <a:rPr lang="en-US" sz="3600" dirty="0" smtClean="0">
                <a:solidFill>
                  <a:srgbClr val="FF0000"/>
                </a:solidFill>
              </a:rPr>
              <a:t>R</a:t>
            </a:r>
            <a:r>
              <a:rPr lang="en-US" sz="3600" dirty="0" smtClean="0"/>
              <a:t>T</a:t>
            </a:r>
            <a:r>
              <a:rPr lang="en-US" sz="3600" baseline="-25000" dirty="0" smtClean="0"/>
              <a:t>1</a:t>
            </a:r>
            <a:endParaRPr lang="en-US" sz="3600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3886200" y="5105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P</a:t>
            </a:r>
            <a:r>
              <a:rPr lang="en-US" sz="3600" baseline="-25000" dirty="0" smtClean="0"/>
              <a:t>2</a:t>
            </a:r>
            <a:r>
              <a:rPr lang="en-US" sz="3600" u="sng" dirty="0" smtClean="0"/>
              <a:t>V</a:t>
            </a:r>
            <a:r>
              <a:rPr lang="en-US" sz="3600" baseline="-25000" dirty="0" smtClean="0"/>
              <a:t>2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R</a:t>
            </a:r>
            <a:r>
              <a:rPr lang="en-US" sz="3600" dirty="0" smtClean="0"/>
              <a:t>T</a:t>
            </a:r>
            <a:r>
              <a:rPr lang="en-US" sz="3600" baseline="-25000" dirty="0" smtClean="0"/>
              <a:t>2</a:t>
            </a:r>
            <a:endParaRPr lang="en-US" sz="3600" baseline="-250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57400" y="5791200"/>
            <a:ext cx="457200" cy="381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886200" y="5791200"/>
            <a:ext cx="457200" cy="381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181600" y="5334000"/>
            <a:ext cx="35814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Combined gas law</a:t>
            </a:r>
          </a:p>
          <a:p>
            <a:r>
              <a:rPr lang="en-US" sz="2800" b="1" dirty="0" smtClean="0"/>
              <a:t>(n constant)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9" grpId="0"/>
      <p:bldP spid="10" grpId="0"/>
      <p:bldP spid="11" grpId="0" animBg="1"/>
      <p:bldP spid="12" grpId="0" animBg="1"/>
      <p:bldP spid="13" grpId="0"/>
      <p:bldP spid="14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ChangeArrowheads="1"/>
          </p:cNvSpPr>
          <p:nvPr/>
        </p:nvSpPr>
        <p:spPr bwMode="auto">
          <a:xfrm>
            <a:off x="2819400" y="2209800"/>
            <a:ext cx="25908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63" name="Rectangle 3"/>
          <p:cNvSpPr>
            <a:spLocks noChangeArrowheads="1"/>
          </p:cNvSpPr>
          <p:nvPr/>
        </p:nvSpPr>
        <p:spPr bwMode="auto">
          <a:xfrm>
            <a:off x="4038600" y="1447800"/>
            <a:ext cx="228600" cy="18288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64" name="Rectangle 4"/>
          <p:cNvSpPr>
            <a:spLocks noChangeArrowheads="1"/>
          </p:cNvSpPr>
          <p:nvPr/>
        </p:nvSpPr>
        <p:spPr bwMode="auto">
          <a:xfrm>
            <a:off x="2819400" y="2209800"/>
            <a:ext cx="2590800" cy="1066800"/>
          </a:xfrm>
          <a:prstGeom prst="rect">
            <a:avLst/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65" name="Text Box 5"/>
          <p:cNvSpPr txBox="1">
            <a:spLocks noChangeArrowheads="1"/>
          </p:cNvSpPr>
          <p:nvPr/>
        </p:nvSpPr>
        <p:spPr bwMode="auto">
          <a:xfrm>
            <a:off x="3810000" y="5334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/>
              <a:t>P  (piston head)</a:t>
            </a:r>
          </a:p>
        </p:txBody>
      </p:sp>
      <p:sp>
        <p:nvSpPr>
          <p:cNvPr id="143366" name="Line 6"/>
          <p:cNvSpPr>
            <a:spLocks noChangeShapeType="1"/>
          </p:cNvSpPr>
          <p:nvPr/>
        </p:nvSpPr>
        <p:spPr bwMode="auto">
          <a:xfrm>
            <a:off x="4114800" y="106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367" name="Oval 7"/>
          <p:cNvSpPr>
            <a:spLocks noChangeArrowheads="1"/>
          </p:cNvSpPr>
          <p:nvPr/>
        </p:nvSpPr>
        <p:spPr bwMode="auto">
          <a:xfrm>
            <a:off x="2057400" y="4724400"/>
            <a:ext cx="152400" cy="7620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68" name="Rectangle 8"/>
          <p:cNvSpPr>
            <a:spLocks noChangeArrowheads="1"/>
          </p:cNvSpPr>
          <p:nvPr/>
        </p:nvSpPr>
        <p:spPr bwMode="auto">
          <a:xfrm>
            <a:off x="2209800" y="5105400"/>
            <a:ext cx="685800" cy="7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69" name="Rectangle 9"/>
          <p:cNvSpPr>
            <a:spLocks noChangeArrowheads="1"/>
          </p:cNvSpPr>
          <p:nvPr/>
        </p:nvSpPr>
        <p:spPr bwMode="auto">
          <a:xfrm>
            <a:off x="1447800" y="5105400"/>
            <a:ext cx="6096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70" name="Rectangle 10"/>
          <p:cNvSpPr>
            <a:spLocks noChangeArrowheads="1"/>
          </p:cNvSpPr>
          <p:nvPr/>
        </p:nvSpPr>
        <p:spPr bwMode="auto">
          <a:xfrm>
            <a:off x="838200" y="4876800"/>
            <a:ext cx="6858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71" name="Text Box 11"/>
          <p:cNvSpPr txBox="1">
            <a:spLocks noChangeArrowheads="1"/>
          </p:cNvSpPr>
          <p:nvPr/>
        </p:nvSpPr>
        <p:spPr bwMode="auto">
          <a:xfrm>
            <a:off x="914400" y="41148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/>
              <a:t>n</a:t>
            </a:r>
          </a:p>
        </p:txBody>
      </p:sp>
      <p:sp>
        <p:nvSpPr>
          <p:cNvPr id="143372" name="Line 12"/>
          <p:cNvSpPr>
            <a:spLocks noChangeShapeType="1"/>
          </p:cNvSpPr>
          <p:nvPr/>
        </p:nvSpPr>
        <p:spPr bwMode="auto">
          <a:xfrm>
            <a:off x="1600200" y="4419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373" name="Line 13"/>
          <p:cNvSpPr>
            <a:spLocks noChangeShapeType="1"/>
          </p:cNvSpPr>
          <p:nvPr/>
        </p:nvSpPr>
        <p:spPr bwMode="auto">
          <a:xfrm>
            <a:off x="4038600" y="3352800"/>
            <a:ext cx="0" cy="2438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374" name="Text Box 14"/>
          <p:cNvSpPr txBox="1">
            <a:spLocks noChangeArrowheads="1"/>
          </p:cNvSpPr>
          <p:nvPr/>
        </p:nvSpPr>
        <p:spPr bwMode="auto">
          <a:xfrm>
            <a:off x="4038600" y="4191000"/>
            <a:ext cx="1295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>
                <a:solidFill>
                  <a:srgbClr val="FF0000"/>
                </a:solidFill>
              </a:rPr>
              <a:t>V (varies</a:t>
            </a:r>
          </a:p>
        </p:txBody>
      </p:sp>
      <p:sp>
        <p:nvSpPr>
          <p:cNvPr id="143375" name="Text Box 15"/>
          <p:cNvSpPr txBox="1">
            <a:spLocks noChangeArrowheads="1"/>
          </p:cNvSpPr>
          <p:nvPr/>
        </p:nvSpPr>
        <p:spPr bwMode="auto">
          <a:xfrm>
            <a:off x="6629400" y="35814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/>
              <a:t>T</a:t>
            </a:r>
          </a:p>
        </p:txBody>
      </p:sp>
      <p:sp>
        <p:nvSpPr>
          <p:cNvPr id="143376" name="Rectangle 16" descr="Dashed horizontal"/>
          <p:cNvSpPr>
            <a:spLocks noChangeArrowheads="1"/>
          </p:cNvSpPr>
          <p:nvPr/>
        </p:nvSpPr>
        <p:spPr bwMode="auto">
          <a:xfrm>
            <a:off x="2743200" y="2209800"/>
            <a:ext cx="152400" cy="3962400"/>
          </a:xfrm>
          <a:prstGeom prst="rect">
            <a:avLst/>
          </a:prstGeom>
          <a:pattFill prst="dashHorz">
            <a:fgClr>
              <a:srgbClr val="EAEAEA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77" name="Text Box 17" descr="Plaid"/>
          <p:cNvSpPr txBox="1">
            <a:spLocks noChangeArrowheads="1"/>
          </p:cNvSpPr>
          <p:nvPr/>
        </p:nvSpPr>
        <p:spPr bwMode="auto">
          <a:xfrm>
            <a:off x="2819400" y="5791200"/>
            <a:ext cx="2590800" cy="376238"/>
          </a:xfrm>
          <a:prstGeom prst="rect">
            <a:avLst/>
          </a:prstGeom>
          <a:pattFill prst="plaid">
            <a:fgClr>
              <a:srgbClr val="EAEAEA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u="none"/>
          </a:p>
        </p:txBody>
      </p:sp>
      <p:sp>
        <p:nvSpPr>
          <p:cNvPr id="143378" name="Oval 18"/>
          <p:cNvSpPr>
            <a:spLocks noChangeArrowheads="1"/>
          </p:cNvSpPr>
          <p:nvPr/>
        </p:nvSpPr>
        <p:spPr bwMode="auto">
          <a:xfrm>
            <a:off x="3200400" y="5791200"/>
            <a:ext cx="762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79" name="Oval 19"/>
          <p:cNvSpPr>
            <a:spLocks noChangeArrowheads="1"/>
          </p:cNvSpPr>
          <p:nvPr/>
        </p:nvSpPr>
        <p:spPr bwMode="auto">
          <a:xfrm>
            <a:off x="3733800" y="5791200"/>
            <a:ext cx="762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80" name="Oval 20"/>
          <p:cNvSpPr>
            <a:spLocks noChangeArrowheads="1"/>
          </p:cNvSpPr>
          <p:nvPr/>
        </p:nvSpPr>
        <p:spPr bwMode="auto">
          <a:xfrm>
            <a:off x="4419600" y="5791200"/>
            <a:ext cx="762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81" name="Oval 21"/>
          <p:cNvSpPr>
            <a:spLocks noChangeArrowheads="1"/>
          </p:cNvSpPr>
          <p:nvPr/>
        </p:nvSpPr>
        <p:spPr bwMode="auto">
          <a:xfrm>
            <a:off x="5029200" y="5791200"/>
            <a:ext cx="762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82" name="Line 22"/>
          <p:cNvSpPr>
            <a:spLocks noChangeShapeType="1"/>
          </p:cNvSpPr>
          <p:nvPr/>
        </p:nvSpPr>
        <p:spPr bwMode="auto">
          <a:xfrm flipH="1" flipV="1">
            <a:off x="4800600" y="5943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383" name="Text Box 23"/>
          <p:cNvSpPr txBox="1">
            <a:spLocks noChangeArrowheads="1"/>
          </p:cNvSpPr>
          <p:nvPr/>
        </p:nvSpPr>
        <p:spPr bwMode="auto">
          <a:xfrm>
            <a:off x="3352800" y="6491288"/>
            <a:ext cx="2590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>
                <a:solidFill>
                  <a:srgbClr val="FF0000"/>
                </a:solidFill>
              </a:rPr>
              <a:t>Heating</a:t>
            </a:r>
            <a:r>
              <a:rPr lang="en-US" u="none"/>
              <a:t>/</a:t>
            </a:r>
            <a:r>
              <a:rPr lang="en-US" b="1" u="none">
                <a:solidFill>
                  <a:schemeClr val="hlink"/>
                </a:solidFill>
              </a:rPr>
              <a:t>cooling</a:t>
            </a:r>
            <a:r>
              <a:rPr lang="en-US" u="none"/>
              <a:t> </a:t>
            </a:r>
            <a:r>
              <a:rPr lang="en-US" b="1" u="none"/>
              <a:t>coils</a:t>
            </a:r>
          </a:p>
        </p:txBody>
      </p:sp>
      <p:sp>
        <p:nvSpPr>
          <p:cNvPr id="143384" name="Oval 24"/>
          <p:cNvSpPr>
            <a:spLocks noChangeArrowheads="1"/>
          </p:cNvSpPr>
          <p:nvPr/>
        </p:nvSpPr>
        <p:spPr bwMode="auto">
          <a:xfrm>
            <a:off x="3505200" y="5791200"/>
            <a:ext cx="76200" cy="152400"/>
          </a:xfrm>
          <a:prstGeom prst="ellipse">
            <a:avLst/>
          </a:prstGeom>
          <a:solidFill>
            <a:srgbClr val="00CCFF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85" name="Oval 25"/>
          <p:cNvSpPr>
            <a:spLocks noChangeArrowheads="1"/>
          </p:cNvSpPr>
          <p:nvPr/>
        </p:nvSpPr>
        <p:spPr bwMode="auto">
          <a:xfrm>
            <a:off x="4114800" y="5791200"/>
            <a:ext cx="76200" cy="152400"/>
          </a:xfrm>
          <a:prstGeom prst="ellipse">
            <a:avLst/>
          </a:prstGeom>
          <a:solidFill>
            <a:srgbClr val="33CCCC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86" name="Oval 26"/>
          <p:cNvSpPr>
            <a:spLocks noChangeArrowheads="1"/>
          </p:cNvSpPr>
          <p:nvPr/>
        </p:nvSpPr>
        <p:spPr bwMode="auto">
          <a:xfrm>
            <a:off x="4724400" y="5791200"/>
            <a:ext cx="76200" cy="152400"/>
          </a:xfrm>
          <a:prstGeom prst="ellipse">
            <a:avLst/>
          </a:prstGeom>
          <a:solidFill>
            <a:srgbClr val="33CCCC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87" name="Text Box 27"/>
          <p:cNvSpPr txBox="1">
            <a:spLocks noChangeArrowheads="1"/>
          </p:cNvSpPr>
          <p:nvPr/>
        </p:nvSpPr>
        <p:spPr bwMode="auto">
          <a:xfrm>
            <a:off x="609600" y="21336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/>
              <a:t>piston  walls</a:t>
            </a:r>
          </a:p>
        </p:txBody>
      </p:sp>
      <p:sp>
        <p:nvSpPr>
          <p:cNvPr id="143388" name="Text Box 28"/>
          <p:cNvSpPr txBox="1">
            <a:spLocks noChangeArrowheads="1"/>
          </p:cNvSpPr>
          <p:nvPr/>
        </p:nvSpPr>
        <p:spPr bwMode="auto">
          <a:xfrm>
            <a:off x="6019800" y="1447800"/>
            <a:ext cx="2667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/>
              <a:t>Hypothetical Gas Property </a:t>
            </a:r>
            <a:r>
              <a:rPr lang="en-US" sz="2400" b="1" u="none">
                <a:solidFill>
                  <a:srgbClr val="0000FF"/>
                </a:solidFill>
              </a:rPr>
              <a:t>testing apparatus</a:t>
            </a:r>
          </a:p>
        </p:txBody>
      </p:sp>
      <p:sp>
        <p:nvSpPr>
          <p:cNvPr id="143389" name="Text Box 29"/>
          <p:cNvSpPr txBox="1">
            <a:spLocks noChangeArrowheads="1"/>
          </p:cNvSpPr>
          <p:nvPr/>
        </p:nvSpPr>
        <p:spPr bwMode="auto">
          <a:xfrm>
            <a:off x="304800" y="533400"/>
            <a:ext cx="2667000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>
                <a:solidFill>
                  <a:srgbClr val="FF0000"/>
                </a:solidFill>
              </a:rPr>
              <a:t>Ideal Gas Law </a:t>
            </a:r>
            <a:r>
              <a:rPr lang="en-US" sz="2400" b="1" dirty="0" smtClean="0">
                <a:solidFill>
                  <a:srgbClr val="FF0000"/>
                </a:solidFill>
              </a:rPr>
              <a:t>Derived</a:t>
            </a:r>
            <a:endParaRPr lang="en-US" sz="2400" b="1" u="none" dirty="0">
              <a:solidFill>
                <a:srgbClr val="FF0000"/>
              </a:solidFill>
            </a:endParaRPr>
          </a:p>
        </p:txBody>
      </p:sp>
      <p:sp>
        <p:nvSpPr>
          <p:cNvPr id="143390" name="Text Box 30"/>
          <p:cNvSpPr txBox="1">
            <a:spLocks noChangeArrowheads="1"/>
          </p:cNvSpPr>
          <p:nvPr/>
        </p:nvSpPr>
        <p:spPr bwMode="auto">
          <a:xfrm>
            <a:off x="914400" y="5181600"/>
            <a:ext cx="457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>
                <a:solidFill>
                  <a:srgbClr val="FF0000"/>
                </a:solidFill>
              </a:rPr>
              <a:t>GAS</a:t>
            </a:r>
          </a:p>
        </p:txBody>
      </p:sp>
      <p:sp>
        <p:nvSpPr>
          <p:cNvPr id="143391" name="Text Box 31"/>
          <p:cNvSpPr txBox="1">
            <a:spLocks noChangeArrowheads="1"/>
          </p:cNvSpPr>
          <p:nvPr/>
        </p:nvSpPr>
        <p:spPr bwMode="auto">
          <a:xfrm>
            <a:off x="1676400" y="5638800"/>
            <a:ext cx="914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u="none"/>
              <a:t>GAS VALVE</a:t>
            </a:r>
          </a:p>
        </p:txBody>
      </p:sp>
      <p:sp>
        <p:nvSpPr>
          <p:cNvPr id="143392" name="Text Box 32"/>
          <p:cNvSpPr txBox="1">
            <a:spLocks noChangeArrowheads="1"/>
          </p:cNvSpPr>
          <p:nvPr/>
        </p:nvSpPr>
        <p:spPr bwMode="auto">
          <a:xfrm>
            <a:off x="457200" y="33528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u="none">
                <a:solidFill>
                  <a:srgbClr val="0000FF"/>
                </a:solidFill>
              </a:rPr>
              <a:t>insulation</a:t>
            </a:r>
          </a:p>
        </p:txBody>
      </p:sp>
      <p:sp>
        <p:nvSpPr>
          <p:cNvPr id="143393" name="Line 33"/>
          <p:cNvSpPr>
            <a:spLocks noChangeShapeType="1"/>
          </p:cNvSpPr>
          <p:nvPr/>
        </p:nvSpPr>
        <p:spPr bwMode="auto">
          <a:xfrm>
            <a:off x="1752600" y="35814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394" name="Line 34"/>
          <p:cNvSpPr>
            <a:spLocks noChangeShapeType="1"/>
          </p:cNvSpPr>
          <p:nvPr/>
        </p:nvSpPr>
        <p:spPr bwMode="auto">
          <a:xfrm>
            <a:off x="1524000" y="2667000"/>
            <a:ext cx="1371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43395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4114800"/>
            <a:ext cx="3095625" cy="1042988"/>
          </a:xfrm>
          <a:prstGeom prst="rect">
            <a:avLst/>
          </a:prstGeom>
          <a:noFill/>
        </p:spPr>
      </p:pic>
      <p:sp>
        <p:nvSpPr>
          <p:cNvPr id="143396" name="Rectangle 36" descr="Dashed horizontal"/>
          <p:cNvSpPr>
            <a:spLocks noChangeArrowheads="1"/>
          </p:cNvSpPr>
          <p:nvPr/>
        </p:nvSpPr>
        <p:spPr bwMode="auto">
          <a:xfrm>
            <a:off x="5410200" y="2209800"/>
            <a:ext cx="152400" cy="3962400"/>
          </a:xfrm>
          <a:prstGeom prst="rect">
            <a:avLst/>
          </a:prstGeom>
          <a:pattFill prst="dashHorz">
            <a:fgClr>
              <a:srgbClr val="EAEAEA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43397" name="Picture 37" descr="varia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5105400"/>
            <a:ext cx="1236663" cy="1524000"/>
          </a:xfrm>
          <a:prstGeom prst="rect">
            <a:avLst/>
          </a:prstGeom>
          <a:noFill/>
        </p:spPr>
      </p:pic>
      <p:sp>
        <p:nvSpPr>
          <p:cNvPr id="143398" name="Freeform 38"/>
          <p:cNvSpPr>
            <a:spLocks/>
          </p:cNvSpPr>
          <p:nvPr/>
        </p:nvSpPr>
        <p:spPr bwMode="auto">
          <a:xfrm>
            <a:off x="5029200" y="5791200"/>
            <a:ext cx="2528888" cy="825500"/>
          </a:xfrm>
          <a:custGeom>
            <a:avLst/>
            <a:gdLst/>
            <a:ahLst/>
            <a:cxnLst>
              <a:cxn ang="0">
                <a:pos x="1321" y="616"/>
              </a:cxn>
              <a:cxn ang="0">
                <a:pos x="1579" y="457"/>
              </a:cxn>
              <a:cxn ang="0">
                <a:pos x="1519" y="268"/>
              </a:cxn>
              <a:cxn ang="0">
                <a:pos x="1370" y="239"/>
              </a:cxn>
              <a:cxn ang="0">
                <a:pos x="1291" y="229"/>
              </a:cxn>
              <a:cxn ang="0">
                <a:pos x="615" y="179"/>
              </a:cxn>
              <a:cxn ang="0">
                <a:pos x="476" y="139"/>
              </a:cxn>
              <a:cxn ang="0">
                <a:pos x="278" y="100"/>
              </a:cxn>
              <a:cxn ang="0">
                <a:pos x="99" y="80"/>
              </a:cxn>
              <a:cxn ang="0">
                <a:pos x="39" y="60"/>
              </a:cxn>
              <a:cxn ang="0">
                <a:pos x="0" y="0"/>
              </a:cxn>
            </a:cxnLst>
            <a:rect l="0" t="0" r="r" b="b"/>
            <a:pathLst>
              <a:path w="1593" h="616">
                <a:moveTo>
                  <a:pt x="1321" y="616"/>
                </a:moveTo>
                <a:cubicBezTo>
                  <a:pt x="1427" y="579"/>
                  <a:pt x="1538" y="580"/>
                  <a:pt x="1579" y="457"/>
                </a:cubicBezTo>
                <a:cubicBezTo>
                  <a:pt x="1563" y="234"/>
                  <a:pt x="1593" y="378"/>
                  <a:pt x="1519" y="268"/>
                </a:cubicBezTo>
                <a:cubicBezTo>
                  <a:pt x="1444" y="293"/>
                  <a:pt x="1431" y="250"/>
                  <a:pt x="1370" y="239"/>
                </a:cubicBezTo>
                <a:cubicBezTo>
                  <a:pt x="1344" y="234"/>
                  <a:pt x="1317" y="232"/>
                  <a:pt x="1291" y="229"/>
                </a:cubicBezTo>
                <a:cubicBezTo>
                  <a:pt x="1110" y="169"/>
                  <a:pt x="710" y="183"/>
                  <a:pt x="615" y="179"/>
                </a:cubicBezTo>
                <a:cubicBezTo>
                  <a:pt x="569" y="160"/>
                  <a:pt x="523" y="155"/>
                  <a:pt x="476" y="139"/>
                </a:cubicBezTo>
                <a:cubicBezTo>
                  <a:pt x="410" y="94"/>
                  <a:pt x="371" y="108"/>
                  <a:pt x="278" y="100"/>
                </a:cubicBezTo>
                <a:cubicBezTo>
                  <a:pt x="169" y="91"/>
                  <a:pt x="190" y="93"/>
                  <a:pt x="99" y="80"/>
                </a:cubicBezTo>
                <a:cubicBezTo>
                  <a:pt x="79" y="73"/>
                  <a:pt x="50" y="78"/>
                  <a:pt x="39" y="60"/>
                </a:cubicBezTo>
                <a:cubicBezTo>
                  <a:pt x="26" y="40"/>
                  <a:pt x="0" y="0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43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3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4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43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4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43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43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3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43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4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43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43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3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43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4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43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43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43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43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43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43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43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43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43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43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43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143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143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14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143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143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143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143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 animBg="1"/>
      <p:bldP spid="143363" grpId="0" animBg="1"/>
      <p:bldP spid="143364" grpId="0" animBg="1"/>
      <p:bldP spid="143365" grpId="0"/>
      <p:bldP spid="143366" grpId="0" animBg="1"/>
      <p:bldP spid="143367" grpId="0" animBg="1"/>
      <p:bldP spid="143368" grpId="0" animBg="1"/>
      <p:bldP spid="143369" grpId="0" animBg="1"/>
      <p:bldP spid="143370" grpId="0" animBg="1"/>
      <p:bldP spid="143371" grpId="0"/>
      <p:bldP spid="143372" grpId="0" animBg="1"/>
      <p:bldP spid="143373" grpId="0" animBg="1"/>
      <p:bldP spid="143374" grpId="0"/>
      <p:bldP spid="143375" grpId="0"/>
      <p:bldP spid="143376" grpId="0" animBg="1"/>
      <p:bldP spid="143377" grpId="0" animBg="1"/>
      <p:bldP spid="143378" grpId="0" animBg="1"/>
      <p:bldP spid="143379" grpId="0" animBg="1"/>
      <p:bldP spid="143380" grpId="0" animBg="1"/>
      <p:bldP spid="143381" grpId="0" animBg="1"/>
      <p:bldP spid="143382" grpId="0" animBg="1"/>
      <p:bldP spid="143383" grpId="0"/>
      <p:bldP spid="143384" grpId="0" animBg="1"/>
      <p:bldP spid="143385" grpId="0" animBg="1"/>
      <p:bldP spid="143386" grpId="0" animBg="1"/>
      <p:bldP spid="143387" grpId="0"/>
      <p:bldP spid="143388" grpId="0"/>
      <p:bldP spid="143390" grpId="0"/>
      <p:bldP spid="143391" grpId="0"/>
      <p:bldP spid="143392" grpId="0"/>
      <p:bldP spid="143393" grpId="0" animBg="1"/>
      <p:bldP spid="143394" grpId="0" animBg="1"/>
      <p:bldP spid="143396" grpId="0" animBg="1"/>
      <p:bldP spid="14339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1066800" y="1752600"/>
            <a:ext cx="480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u="none"/>
          </a:p>
        </p:txBody>
      </p:sp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762000" y="1295400"/>
            <a:ext cx="7772400" cy="13731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none" dirty="0"/>
              <a:t>What happens when we turn the gas on and  increase </a:t>
            </a:r>
            <a:r>
              <a:rPr lang="en-US" sz="2800" b="1" u="none" dirty="0">
                <a:solidFill>
                  <a:srgbClr val="0070C0"/>
                </a:solidFill>
              </a:rPr>
              <a:t>n</a:t>
            </a:r>
            <a:r>
              <a:rPr lang="en-US" sz="2800" u="none" dirty="0"/>
              <a:t> ?? (T,P constant ??) (see also exercise </a:t>
            </a:r>
            <a:r>
              <a:rPr lang="en-US" sz="2800" dirty="0" smtClean="0"/>
              <a:t>8</a:t>
            </a:r>
            <a:r>
              <a:rPr lang="en-US" sz="2800" u="none" dirty="0" smtClean="0"/>
              <a:t>.1</a:t>
            </a:r>
            <a:r>
              <a:rPr lang="en-US" sz="2800" u="none" dirty="0"/>
              <a:t>, problem 4) </a:t>
            </a:r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1371600" y="3048000"/>
            <a:ext cx="6705600" cy="4572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 smtClean="0">
                <a:solidFill>
                  <a:srgbClr val="FF0000"/>
                </a:solidFill>
              </a:rPr>
              <a:t>…</a:t>
            </a:r>
            <a:r>
              <a:rPr lang="en-US" sz="2400" b="1" u="none" dirty="0" smtClean="0"/>
              <a:t> LIKE BLOWING </a:t>
            </a:r>
            <a:r>
              <a:rPr lang="en-US" sz="2400" b="1" u="none" dirty="0"/>
              <a:t>UP A</a:t>
            </a:r>
            <a:r>
              <a:rPr lang="en-US" sz="2400" b="1" u="none" dirty="0">
                <a:solidFill>
                  <a:srgbClr val="FF0000"/>
                </a:solidFill>
              </a:rPr>
              <a:t> BALLOON</a:t>
            </a:r>
          </a:p>
        </p:txBody>
      </p:sp>
      <p:sp>
        <p:nvSpPr>
          <p:cNvPr id="144390" name="Text Box 6"/>
          <p:cNvSpPr txBox="1">
            <a:spLocks noChangeArrowheads="1"/>
          </p:cNvSpPr>
          <p:nvPr/>
        </p:nvSpPr>
        <p:spPr bwMode="auto">
          <a:xfrm>
            <a:off x="1524000" y="36576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>
                <a:solidFill>
                  <a:srgbClr val="0070C0"/>
                </a:solidFill>
              </a:rPr>
              <a:t>n</a:t>
            </a:r>
            <a:r>
              <a:rPr lang="en-US" sz="2400" b="1" u="none" dirty="0"/>
              <a:t> </a:t>
            </a:r>
            <a:r>
              <a:rPr lang="en-US" sz="2400" b="1" u="none" dirty="0">
                <a:latin typeface="MaplePi" pitchFamily="2" charset="0"/>
                <a:sym typeface="Symbol" pitchFamily="18" charset="2"/>
              </a:rPr>
              <a:t></a:t>
            </a:r>
            <a:r>
              <a:rPr lang="en-US" sz="2400" b="1" u="none" dirty="0">
                <a:latin typeface="MaplePi" pitchFamily="2" charset="0"/>
              </a:rPr>
              <a:t> </a:t>
            </a:r>
            <a:r>
              <a:rPr lang="en-US" sz="2400" b="1" u="none" dirty="0">
                <a:solidFill>
                  <a:srgbClr val="FF0000"/>
                </a:solidFill>
              </a:rPr>
              <a:t>V</a:t>
            </a:r>
            <a:endParaRPr lang="en-US" sz="2400" b="1" u="none" dirty="0">
              <a:solidFill>
                <a:srgbClr val="FF0000"/>
              </a:solidFill>
              <a:latin typeface="MaplePi" pitchFamily="2" charset="0"/>
            </a:endParaRPr>
          </a:p>
        </p:txBody>
      </p:sp>
      <p:sp>
        <p:nvSpPr>
          <p:cNvPr id="144391" name="Text Box 7"/>
          <p:cNvSpPr txBox="1">
            <a:spLocks noChangeArrowheads="1"/>
          </p:cNvSpPr>
          <p:nvPr/>
        </p:nvSpPr>
        <p:spPr bwMode="auto">
          <a:xfrm>
            <a:off x="3200400" y="5181600"/>
            <a:ext cx="2514600" cy="10668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u="sng" dirty="0"/>
              <a:t>n</a:t>
            </a:r>
            <a:r>
              <a:rPr lang="en-US" sz="3200" u="sng" baseline="-25000" dirty="0"/>
              <a:t>1</a:t>
            </a:r>
            <a:r>
              <a:rPr lang="en-US" sz="3200" u="none" dirty="0"/>
              <a:t>   = </a:t>
            </a:r>
            <a:r>
              <a:rPr lang="en-US" sz="3200" b="1" u="sng" dirty="0" smtClean="0">
                <a:solidFill>
                  <a:srgbClr val="FF0000"/>
                </a:solidFill>
              </a:rPr>
              <a:t>n</a:t>
            </a:r>
            <a:r>
              <a:rPr lang="en-US" sz="3200" b="1" u="sng" baseline="-25000" dirty="0" smtClean="0">
                <a:solidFill>
                  <a:srgbClr val="FF0000"/>
                </a:solidFill>
              </a:rPr>
              <a:t>2</a:t>
            </a:r>
            <a:endParaRPr lang="en-US" sz="3200" b="1" u="sng" baseline="-25000" dirty="0">
              <a:solidFill>
                <a:srgbClr val="FF0000"/>
              </a:solidFill>
            </a:endParaRPr>
          </a:p>
          <a:p>
            <a:r>
              <a:rPr lang="en-US" sz="3200" dirty="0" smtClean="0"/>
              <a:t>V</a:t>
            </a:r>
            <a:r>
              <a:rPr lang="en-US" sz="3200" baseline="-25000" dirty="0" smtClean="0"/>
              <a:t>1</a:t>
            </a:r>
            <a:r>
              <a:rPr lang="en-US" sz="3200" u="none" dirty="0" smtClean="0"/>
              <a:t>      </a:t>
            </a:r>
            <a:r>
              <a:rPr lang="en-US" sz="3200" b="1" u="none" dirty="0">
                <a:solidFill>
                  <a:srgbClr val="FF0000"/>
                </a:solidFill>
              </a:rPr>
              <a:t>V</a:t>
            </a:r>
            <a:r>
              <a:rPr lang="en-US" sz="3200" b="1" u="none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914400" y="5486400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 dirty="0"/>
              <a:t>Or</a:t>
            </a:r>
            <a:r>
              <a:rPr lang="en-US" b="1" u="none" dirty="0" smtClean="0"/>
              <a:t>… rearranging:</a:t>
            </a:r>
            <a:endParaRPr lang="en-US" b="1" u="none" dirty="0"/>
          </a:p>
        </p:txBody>
      </p:sp>
      <p:sp>
        <p:nvSpPr>
          <p:cNvPr id="144393" name="Text Box 9"/>
          <p:cNvSpPr txBox="1">
            <a:spLocks noChangeArrowheads="1"/>
          </p:cNvSpPr>
          <p:nvPr/>
        </p:nvSpPr>
        <p:spPr bwMode="auto">
          <a:xfrm>
            <a:off x="6096000" y="5867400"/>
            <a:ext cx="2438400" cy="46166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 err="1"/>
              <a:t>Avogodro’s</a:t>
            </a:r>
            <a:r>
              <a:rPr lang="en-US" sz="2400" b="1" u="none" dirty="0"/>
              <a:t> law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5791200" y="4800600"/>
            <a:ext cx="1371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>
            <a:off x="6477000" y="5486400"/>
            <a:ext cx="1600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153400" y="5334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943600" y="4267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6477000" y="4343400"/>
            <a:ext cx="1295400" cy="11430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143000" y="28194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1676400" y="4038600"/>
            <a:ext cx="2514600" cy="10668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u="sng" dirty="0"/>
              <a:t>n</a:t>
            </a:r>
            <a:r>
              <a:rPr lang="en-US" sz="3200" u="sng" baseline="-25000" dirty="0"/>
              <a:t>1</a:t>
            </a:r>
            <a:r>
              <a:rPr lang="en-US" sz="3200" u="none" dirty="0"/>
              <a:t>   = </a:t>
            </a:r>
            <a:r>
              <a:rPr lang="en-US" sz="3200" b="1" u="sng" dirty="0" smtClean="0">
                <a:solidFill>
                  <a:srgbClr val="FF0000"/>
                </a:solidFill>
              </a:rPr>
              <a:t>V</a:t>
            </a:r>
            <a:r>
              <a:rPr lang="en-US" sz="3200" b="1" u="sng" baseline="-25000" dirty="0" smtClean="0">
                <a:solidFill>
                  <a:srgbClr val="FF0000"/>
                </a:solidFill>
              </a:rPr>
              <a:t>1</a:t>
            </a:r>
            <a:endParaRPr lang="en-US" sz="3200" b="1" u="sng" baseline="-25000" dirty="0">
              <a:solidFill>
                <a:srgbClr val="FF0000"/>
              </a:solidFill>
            </a:endParaRPr>
          </a:p>
          <a:p>
            <a:r>
              <a:rPr lang="en-US" sz="3200" dirty="0" smtClean="0"/>
              <a:t>n</a:t>
            </a:r>
            <a:r>
              <a:rPr lang="en-US" sz="3200" baseline="-25000" dirty="0" smtClean="0"/>
              <a:t>2</a:t>
            </a:r>
            <a:r>
              <a:rPr lang="en-US" sz="3200" u="none" dirty="0" smtClean="0"/>
              <a:t>      </a:t>
            </a:r>
            <a:r>
              <a:rPr lang="en-US" sz="3200" b="1" u="none" dirty="0">
                <a:solidFill>
                  <a:srgbClr val="FF0000"/>
                </a:solidFill>
              </a:rPr>
              <a:t>V</a:t>
            </a:r>
            <a:r>
              <a:rPr lang="en-US" sz="3200" b="1" u="none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304800" y="228600"/>
            <a:ext cx="66294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u="none" dirty="0">
                <a:solidFill>
                  <a:srgbClr val="FF0000"/>
                </a:solidFill>
              </a:rPr>
              <a:t>Ideal Gas </a:t>
            </a:r>
            <a:r>
              <a:rPr lang="en-US" sz="2400" b="1" dirty="0" smtClean="0">
                <a:solidFill>
                  <a:srgbClr val="FF0000"/>
                </a:solidFill>
              </a:rPr>
              <a:t>derived:  </a:t>
            </a:r>
            <a:r>
              <a:rPr lang="en-US" sz="2400" b="1" dirty="0" err="1" smtClean="0">
                <a:solidFill>
                  <a:srgbClr val="FF0000"/>
                </a:solidFill>
              </a:rPr>
              <a:t>Avogodro’s</a:t>
            </a:r>
            <a:r>
              <a:rPr lang="en-US" sz="2400" b="1" dirty="0" smtClean="0">
                <a:solidFill>
                  <a:srgbClr val="FF0000"/>
                </a:solidFill>
              </a:rPr>
              <a:t> law and </a:t>
            </a:r>
            <a:r>
              <a:rPr lang="en-US" sz="2400" b="1" dirty="0" smtClean="0">
                <a:solidFill>
                  <a:srgbClr val="0070C0"/>
                </a:solidFill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4438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4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4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4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8" grpId="0" animBg="1"/>
      <p:bldP spid="144389" grpId="0" animBg="1"/>
      <p:bldP spid="144389" grpId="1" animBg="1"/>
      <p:bldP spid="144390" grpId="0"/>
      <p:bldP spid="144391" grpId="0" animBg="1"/>
      <p:bldP spid="144392" grpId="0"/>
      <p:bldP spid="144393" grpId="0" animBg="1"/>
      <p:bldP spid="14" grpId="0"/>
      <p:bldP spid="15" grpId="0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1752600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V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=n</a:t>
            </a:r>
            <a:r>
              <a:rPr lang="en-US" sz="4000" baseline="-25000" dirty="0" smtClean="0"/>
              <a:t>1</a:t>
            </a:r>
            <a:r>
              <a:rPr lang="en-US" sz="4000" dirty="0" smtClean="0">
                <a:solidFill>
                  <a:srgbClr val="0070C0"/>
                </a:solidFill>
              </a:rPr>
              <a:t>R</a:t>
            </a:r>
            <a:r>
              <a:rPr lang="en-US" sz="4000" dirty="0" smtClean="0"/>
              <a:t>T</a:t>
            </a:r>
            <a:r>
              <a:rPr lang="en-US" sz="4000" baseline="-25000" dirty="0" smtClean="0"/>
              <a:t>1</a:t>
            </a:r>
            <a:endParaRPr lang="en-US" sz="40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Avogodro’s</a:t>
            </a:r>
            <a:r>
              <a:rPr lang="en-US" sz="2800" b="1" dirty="0" smtClean="0"/>
              <a:t> Law is embedded in Ideal Gas law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486400" y="1752600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P</a:t>
            </a:r>
            <a:r>
              <a:rPr lang="en-US" sz="4000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dirty="0" smtClean="0">
                <a:solidFill>
                  <a:srgbClr val="FF0000"/>
                </a:solidFill>
              </a:rPr>
              <a:t>V</a:t>
            </a:r>
            <a:r>
              <a:rPr lang="en-US" sz="4000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dirty="0" smtClean="0">
                <a:solidFill>
                  <a:srgbClr val="FF0000"/>
                </a:solidFill>
              </a:rPr>
              <a:t>=n</a:t>
            </a:r>
            <a:r>
              <a:rPr lang="en-US" sz="4000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dirty="0" smtClean="0">
                <a:solidFill>
                  <a:srgbClr val="0070C0"/>
                </a:solidFill>
              </a:rPr>
              <a:t>R</a:t>
            </a:r>
            <a:r>
              <a:rPr lang="en-US" sz="4000" dirty="0" smtClean="0">
                <a:solidFill>
                  <a:srgbClr val="FF0000"/>
                </a:solidFill>
              </a:rPr>
              <a:t>T</a:t>
            </a:r>
            <a:r>
              <a:rPr lang="en-US" sz="4000" baseline="-25000" dirty="0" smtClean="0">
                <a:solidFill>
                  <a:srgbClr val="FF0000"/>
                </a:solidFill>
              </a:rPr>
              <a:t>2</a:t>
            </a:r>
            <a:endParaRPr lang="en-US" sz="4000" baseline="-25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0" y="2438400"/>
            <a:ext cx="3048000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/>
              <a:t>P</a:t>
            </a:r>
            <a:r>
              <a:rPr lang="en-US" sz="4000" baseline="-25000" dirty="0" smtClean="0"/>
              <a:t>1</a:t>
            </a:r>
            <a:r>
              <a:rPr lang="en-US" sz="4000" u="sng" dirty="0" smtClean="0"/>
              <a:t>V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= </a:t>
            </a:r>
            <a:r>
              <a:rPr lang="en-US" sz="4000" dirty="0" smtClean="0">
                <a:solidFill>
                  <a:srgbClr val="0070C0"/>
                </a:solidFill>
              </a:rPr>
              <a:t>R</a:t>
            </a:r>
          </a:p>
          <a:p>
            <a:r>
              <a:rPr lang="en-US" sz="4000" dirty="0" smtClean="0"/>
              <a:t>n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T</a:t>
            </a:r>
            <a:r>
              <a:rPr lang="en-US" sz="4000" baseline="-25000" dirty="0" smtClean="0"/>
              <a:t>1</a:t>
            </a:r>
          </a:p>
          <a:p>
            <a:endParaRPr lang="en-US" sz="400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5715000" y="2438400"/>
            <a:ext cx="3429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>
                <a:solidFill>
                  <a:srgbClr val="FF0000"/>
                </a:solidFill>
              </a:rPr>
              <a:t>P</a:t>
            </a:r>
            <a:r>
              <a:rPr lang="en-US" sz="4000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u="sng" dirty="0" smtClean="0">
                <a:solidFill>
                  <a:srgbClr val="FF0000"/>
                </a:solidFill>
              </a:rPr>
              <a:t>V</a:t>
            </a:r>
            <a:r>
              <a:rPr lang="en-US" sz="4000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dirty="0" smtClean="0"/>
              <a:t>=</a:t>
            </a:r>
            <a:r>
              <a:rPr lang="en-US" sz="4000" dirty="0" smtClean="0">
                <a:solidFill>
                  <a:srgbClr val="0070C0"/>
                </a:solidFill>
              </a:rPr>
              <a:t>R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n</a:t>
            </a:r>
            <a:r>
              <a:rPr lang="en-US" sz="4000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dirty="0" smtClean="0">
                <a:solidFill>
                  <a:srgbClr val="FF0000"/>
                </a:solidFill>
              </a:rPr>
              <a:t>T</a:t>
            </a:r>
            <a:r>
              <a:rPr lang="en-US" sz="4000" baseline="-25000" dirty="0" smtClean="0">
                <a:solidFill>
                  <a:srgbClr val="FF0000"/>
                </a:solidFill>
              </a:rPr>
              <a:t>2</a:t>
            </a:r>
            <a:endParaRPr lang="en-US" sz="4000" baseline="-25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" y="13716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Ideal Gas law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25908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Ideal Gas law rearranged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514600" y="3733800"/>
            <a:ext cx="3048000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/>
              <a:t>P</a:t>
            </a:r>
            <a:r>
              <a:rPr lang="en-US" sz="4000" baseline="-25000" dirty="0" smtClean="0"/>
              <a:t>1</a:t>
            </a:r>
            <a:r>
              <a:rPr lang="en-US" sz="4000" u="sng" dirty="0" smtClean="0"/>
              <a:t>V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= </a:t>
            </a:r>
            <a:r>
              <a:rPr lang="en-US" sz="4000" dirty="0" smtClean="0">
                <a:solidFill>
                  <a:srgbClr val="0070C0"/>
                </a:solidFill>
              </a:rPr>
              <a:t>R</a:t>
            </a:r>
          </a:p>
          <a:p>
            <a:r>
              <a:rPr lang="en-US" sz="4000" dirty="0" smtClean="0"/>
              <a:t>n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T</a:t>
            </a:r>
            <a:r>
              <a:rPr lang="en-US" sz="4000" baseline="-25000" dirty="0" smtClean="0"/>
              <a:t>1</a:t>
            </a:r>
          </a:p>
          <a:p>
            <a:endParaRPr lang="en-US" sz="40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3733800"/>
            <a:ext cx="3429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= </a:t>
            </a:r>
            <a:r>
              <a:rPr lang="en-US" sz="4000" u="sng" dirty="0" smtClean="0">
                <a:solidFill>
                  <a:srgbClr val="FF0000"/>
                </a:solidFill>
              </a:rPr>
              <a:t>P</a:t>
            </a:r>
            <a:r>
              <a:rPr lang="en-US" sz="4000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u="sng" dirty="0" smtClean="0">
                <a:solidFill>
                  <a:srgbClr val="FF0000"/>
                </a:solidFill>
              </a:rPr>
              <a:t>V</a:t>
            </a:r>
            <a:r>
              <a:rPr lang="en-US" sz="4000" baseline="-25000" dirty="0" smtClean="0">
                <a:solidFill>
                  <a:srgbClr val="FF0000"/>
                </a:solidFill>
              </a:rPr>
              <a:t>2</a:t>
            </a:r>
            <a:endParaRPr lang="en-US" sz="4000" dirty="0" smtClean="0">
              <a:solidFill>
                <a:srgbClr val="FF0000"/>
              </a:solidFill>
            </a:endParaRPr>
          </a:p>
          <a:p>
            <a:r>
              <a:rPr lang="en-US" sz="4000" dirty="0" smtClean="0"/>
              <a:t>   </a:t>
            </a:r>
            <a:r>
              <a:rPr lang="en-US" sz="4000" dirty="0" smtClean="0">
                <a:solidFill>
                  <a:srgbClr val="FF0000"/>
                </a:solidFill>
              </a:rPr>
              <a:t>n</a:t>
            </a:r>
            <a:r>
              <a:rPr lang="en-US" sz="4000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dirty="0" smtClean="0">
                <a:solidFill>
                  <a:srgbClr val="FF0000"/>
                </a:solidFill>
              </a:rPr>
              <a:t>T</a:t>
            </a:r>
            <a:r>
              <a:rPr lang="en-US" sz="4000" baseline="-25000" dirty="0" smtClean="0">
                <a:solidFill>
                  <a:srgbClr val="FF0000"/>
                </a:solidFill>
              </a:rPr>
              <a:t>2</a:t>
            </a:r>
            <a:endParaRPr lang="en-US" sz="4000" baseline="-250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05600" y="3810000"/>
            <a:ext cx="2209800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Avogodro’s</a:t>
            </a:r>
            <a:r>
              <a:rPr lang="en-US" b="1" dirty="0" smtClean="0"/>
              <a:t> experiment holds P and T constant</a:t>
            </a:r>
            <a:endParaRPr lang="en-US" b="1" dirty="0"/>
          </a:p>
        </p:txBody>
      </p:sp>
      <p:cxnSp>
        <p:nvCxnSpPr>
          <p:cNvPr id="19" name="Straight Connector 18"/>
          <p:cNvCxnSpPr/>
          <p:nvPr/>
        </p:nvCxnSpPr>
        <p:spPr>
          <a:xfrm rot="16200000" flipH="1">
            <a:off x="2514600" y="3886200"/>
            <a:ext cx="381000" cy="38100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5105400" y="3886200"/>
            <a:ext cx="381000" cy="38100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H="1">
            <a:off x="3200400" y="4572000"/>
            <a:ext cx="381000" cy="381000"/>
          </a:xfrm>
          <a:prstGeom prst="line">
            <a:avLst/>
          </a:prstGeom>
          <a:ln w="317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3276600" y="609600"/>
            <a:ext cx="2514600" cy="10668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u="sng" dirty="0"/>
              <a:t>n</a:t>
            </a:r>
            <a:r>
              <a:rPr lang="en-US" sz="3200" u="sng" baseline="-25000" dirty="0"/>
              <a:t>1</a:t>
            </a:r>
            <a:r>
              <a:rPr lang="en-US" sz="3200" u="none" dirty="0"/>
              <a:t>   = </a:t>
            </a:r>
            <a:r>
              <a:rPr lang="en-US" sz="3200" b="1" u="sng" dirty="0" smtClean="0">
                <a:solidFill>
                  <a:srgbClr val="FF0000"/>
                </a:solidFill>
              </a:rPr>
              <a:t>n</a:t>
            </a:r>
            <a:r>
              <a:rPr lang="en-US" sz="3200" b="1" u="sng" baseline="-25000" dirty="0" smtClean="0">
                <a:solidFill>
                  <a:srgbClr val="FF0000"/>
                </a:solidFill>
              </a:rPr>
              <a:t>2</a:t>
            </a:r>
            <a:endParaRPr lang="en-US" sz="3200" b="1" u="sng" baseline="-25000" dirty="0">
              <a:solidFill>
                <a:srgbClr val="FF0000"/>
              </a:solidFill>
            </a:endParaRPr>
          </a:p>
          <a:p>
            <a:r>
              <a:rPr lang="en-US" sz="3200" dirty="0" smtClean="0"/>
              <a:t>V</a:t>
            </a:r>
            <a:r>
              <a:rPr lang="en-US" sz="3200" baseline="-25000" dirty="0" smtClean="0"/>
              <a:t>1</a:t>
            </a:r>
            <a:r>
              <a:rPr lang="en-US" sz="3200" u="none" dirty="0" smtClean="0"/>
              <a:t>      </a:t>
            </a:r>
            <a:r>
              <a:rPr lang="en-US" sz="3200" b="1" u="none" dirty="0">
                <a:solidFill>
                  <a:srgbClr val="FF0000"/>
                </a:solidFill>
              </a:rPr>
              <a:t>V</a:t>
            </a:r>
            <a:r>
              <a:rPr lang="en-US" sz="3200" b="1" u="none" baseline="-25000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23" name="Straight Connector 22"/>
          <p:cNvCxnSpPr/>
          <p:nvPr/>
        </p:nvCxnSpPr>
        <p:spPr>
          <a:xfrm rot="16200000" flipH="1">
            <a:off x="5638800" y="4572000"/>
            <a:ext cx="381000" cy="381000"/>
          </a:xfrm>
          <a:prstGeom prst="line">
            <a:avLst/>
          </a:prstGeom>
          <a:ln w="317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2971800" y="5181600"/>
            <a:ext cx="2514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u="sng" dirty="0"/>
              <a:t>V</a:t>
            </a:r>
            <a:r>
              <a:rPr lang="en-US" sz="3200" u="sng" baseline="-25000" dirty="0" smtClean="0"/>
              <a:t>1</a:t>
            </a:r>
            <a:r>
              <a:rPr lang="en-US" sz="3200" u="none" dirty="0" smtClean="0"/>
              <a:t>   </a:t>
            </a:r>
            <a:r>
              <a:rPr lang="en-US" sz="3200" u="none" dirty="0"/>
              <a:t>= </a:t>
            </a:r>
            <a:r>
              <a:rPr lang="en-US" sz="3200" b="1" u="sng" dirty="0" smtClean="0">
                <a:solidFill>
                  <a:srgbClr val="FF0000"/>
                </a:solidFill>
              </a:rPr>
              <a:t>V</a:t>
            </a:r>
            <a:r>
              <a:rPr lang="en-US" sz="3200" b="1" u="sng" baseline="-25000" dirty="0" smtClean="0">
                <a:solidFill>
                  <a:srgbClr val="FF0000"/>
                </a:solidFill>
              </a:rPr>
              <a:t>2</a:t>
            </a:r>
            <a:endParaRPr lang="en-US" sz="3200" b="1" u="sng" baseline="-25000" dirty="0">
              <a:solidFill>
                <a:srgbClr val="FF0000"/>
              </a:solidFill>
            </a:endParaRPr>
          </a:p>
          <a:p>
            <a:r>
              <a:rPr lang="en-US" sz="3200" dirty="0" smtClean="0"/>
              <a:t>n</a:t>
            </a:r>
            <a:r>
              <a:rPr lang="en-US" sz="3200" baseline="-25000" dirty="0" smtClean="0"/>
              <a:t>1</a:t>
            </a:r>
            <a:r>
              <a:rPr lang="en-US" sz="3200" u="none" dirty="0" smtClean="0"/>
              <a:t>      </a:t>
            </a:r>
            <a:r>
              <a:rPr lang="en-US" sz="3200" b="1" dirty="0">
                <a:solidFill>
                  <a:srgbClr val="FF0000"/>
                </a:solidFill>
              </a:rPr>
              <a:t>n</a:t>
            </a:r>
            <a:r>
              <a:rPr lang="en-US" sz="3200" b="1" u="none" baseline="-25000" dirty="0" smtClean="0">
                <a:solidFill>
                  <a:srgbClr val="FF0000"/>
                </a:solidFill>
              </a:rPr>
              <a:t>2</a:t>
            </a:r>
            <a:endParaRPr lang="en-US" sz="3200" b="1" u="none" baseline="-250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53000" y="5410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Invert…</a:t>
            </a:r>
            <a:endParaRPr lang="en-US" sz="2400" b="1" dirty="0"/>
          </a:p>
        </p:txBody>
      </p:sp>
      <p:sp>
        <p:nvSpPr>
          <p:cNvPr id="27" name="Freeform 26"/>
          <p:cNvSpPr/>
          <p:nvPr/>
        </p:nvSpPr>
        <p:spPr>
          <a:xfrm>
            <a:off x="2616679" y="5456207"/>
            <a:ext cx="307676" cy="530525"/>
          </a:xfrm>
          <a:custGeom>
            <a:avLst/>
            <a:gdLst>
              <a:gd name="connsiteX0" fmla="*/ 230038 w 307676"/>
              <a:gd name="connsiteY0" fmla="*/ 38819 h 530525"/>
              <a:gd name="connsiteX1" fmla="*/ 66136 w 307676"/>
              <a:gd name="connsiteY1" fmla="*/ 56072 h 530525"/>
              <a:gd name="connsiteX2" fmla="*/ 40257 w 307676"/>
              <a:gd name="connsiteY2" fmla="*/ 375250 h 530525"/>
              <a:gd name="connsiteX3" fmla="*/ 307676 w 307676"/>
              <a:gd name="connsiteY3" fmla="*/ 530525 h 530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7676" h="530525">
                <a:moveTo>
                  <a:pt x="230038" y="38819"/>
                </a:moveTo>
                <a:cubicBezTo>
                  <a:pt x="163902" y="19409"/>
                  <a:pt x="97766" y="0"/>
                  <a:pt x="66136" y="56072"/>
                </a:cubicBezTo>
                <a:cubicBezTo>
                  <a:pt x="34506" y="112144"/>
                  <a:pt x="0" y="296175"/>
                  <a:pt x="40257" y="375250"/>
                </a:cubicBezTo>
                <a:cubicBezTo>
                  <a:pt x="80514" y="454325"/>
                  <a:pt x="307676" y="530525"/>
                  <a:pt x="307676" y="530525"/>
                </a:cubicBezTo>
              </a:path>
            </a:pathLst>
          </a:custGeom>
          <a:ln w="285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4632385" y="5538158"/>
            <a:ext cx="199845" cy="448574"/>
          </a:xfrm>
          <a:custGeom>
            <a:avLst/>
            <a:gdLst>
              <a:gd name="connsiteX0" fmla="*/ 17253 w 199845"/>
              <a:gd name="connsiteY0" fmla="*/ 0 h 448574"/>
              <a:gd name="connsiteX1" fmla="*/ 181155 w 199845"/>
              <a:gd name="connsiteY1" fmla="*/ 77638 h 448574"/>
              <a:gd name="connsiteX2" fmla="*/ 129396 w 199845"/>
              <a:gd name="connsiteY2" fmla="*/ 345057 h 448574"/>
              <a:gd name="connsiteX3" fmla="*/ 0 w 199845"/>
              <a:gd name="connsiteY3" fmla="*/ 448574 h 44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45" h="448574">
                <a:moveTo>
                  <a:pt x="17253" y="0"/>
                </a:moveTo>
                <a:cubicBezTo>
                  <a:pt x="89859" y="10064"/>
                  <a:pt x="162465" y="20129"/>
                  <a:pt x="181155" y="77638"/>
                </a:cubicBezTo>
                <a:cubicBezTo>
                  <a:pt x="199845" y="135147"/>
                  <a:pt x="159588" y="283234"/>
                  <a:pt x="129396" y="345057"/>
                </a:cubicBezTo>
                <a:cubicBezTo>
                  <a:pt x="99204" y="406880"/>
                  <a:pt x="49602" y="427727"/>
                  <a:pt x="0" y="448574"/>
                </a:cubicBezTo>
              </a:path>
            </a:pathLst>
          </a:custGeom>
          <a:ln w="3492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867400" y="685800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Avogodro’s</a:t>
            </a:r>
            <a:r>
              <a:rPr lang="en-US" sz="2400" b="1" dirty="0" smtClean="0"/>
              <a:t> law at constant T,P</a:t>
            </a:r>
            <a:endParaRPr lang="en-US" sz="2400" b="1" dirty="0"/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6324600" y="5181600"/>
            <a:ext cx="2514600" cy="10668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u="sng" dirty="0" smtClean="0"/>
              <a:t>n</a:t>
            </a:r>
            <a:r>
              <a:rPr lang="en-US" sz="3200" u="sng" baseline="-25000" dirty="0" smtClean="0"/>
              <a:t>1</a:t>
            </a:r>
            <a:r>
              <a:rPr lang="en-US" sz="3200" u="none" dirty="0" smtClean="0"/>
              <a:t>   </a:t>
            </a:r>
            <a:r>
              <a:rPr lang="en-US" sz="3200" u="none" dirty="0"/>
              <a:t>= </a:t>
            </a:r>
            <a:r>
              <a:rPr lang="en-US" sz="3200" b="1" u="sng" dirty="0" smtClean="0">
                <a:solidFill>
                  <a:srgbClr val="FF0000"/>
                </a:solidFill>
              </a:rPr>
              <a:t>n</a:t>
            </a:r>
            <a:r>
              <a:rPr lang="en-US" sz="3200" b="1" u="sng" baseline="-25000" dirty="0" smtClean="0">
                <a:solidFill>
                  <a:srgbClr val="FF0000"/>
                </a:solidFill>
              </a:rPr>
              <a:t>2</a:t>
            </a:r>
            <a:endParaRPr lang="en-US" sz="3200" b="1" u="sng" baseline="-25000" dirty="0">
              <a:solidFill>
                <a:srgbClr val="FF0000"/>
              </a:solidFill>
            </a:endParaRPr>
          </a:p>
          <a:p>
            <a:r>
              <a:rPr lang="en-US" sz="3200" dirty="0" smtClean="0"/>
              <a:t>V</a:t>
            </a:r>
            <a:r>
              <a:rPr lang="en-US" sz="3200" baseline="-25000" dirty="0" smtClean="0"/>
              <a:t>1</a:t>
            </a:r>
            <a:r>
              <a:rPr lang="en-US" sz="3200" u="none" dirty="0" smtClean="0"/>
              <a:t>      </a:t>
            </a:r>
            <a:r>
              <a:rPr lang="en-US" sz="3200" b="1" dirty="0" smtClean="0">
                <a:solidFill>
                  <a:srgbClr val="FF0000"/>
                </a:solidFill>
              </a:rPr>
              <a:t>V</a:t>
            </a:r>
            <a:r>
              <a:rPr lang="en-US" sz="3200" b="1" u="none" baseline="-25000" dirty="0" smtClean="0">
                <a:solidFill>
                  <a:srgbClr val="FF0000"/>
                </a:solidFill>
              </a:rPr>
              <a:t>2</a:t>
            </a:r>
            <a:endParaRPr lang="en-US" sz="3200" b="1" u="none" baseline="-250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53400" y="54102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</a:t>
            </a:r>
            <a:endParaRPr lang="en-US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0" grpId="0"/>
      <p:bldP spid="12" grpId="0"/>
      <p:bldP spid="13" grpId="0"/>
      <p:bldP spid="14" grpId="0"/>
      <p:bldP spid="15" grpId="0"/>
      <p:bldP spid="16" grpId="0"/>
      <p:bldP spid="17" grpId="0" animBg="1"/>
      <p:bldP spid="22" grpId="0" animBg="1"/>
      <p:bldP spid="24" grpId="0"/>
      <p:bldP spid="25" grpId="0"/>
      <p:bldP spid="27" grpId="0" animBg="1"/>
      <p:bldP spid="28" grpId="0" animBg="1"/>
      <p:bldP spid="29" grpId="0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ext Box 2"/>
          <p:cNvSpPr txBox="1">
            <a:spLocks noChangeArrowheads="1"/>
          </p:cNvSpPr>
          <p:nvPr/>
        </p:nvSpPr>
        <p:spPr bwMode="auto">
          <a:xfrm>
            <a:off x="1752600" y="2819400"/>
            <a:ext cx="70866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none" dirty="0"/>
              <a:t>        0</a:t>
            </a:r>
            <a:r>
              <a:rPr lang="en-US" sz="2400" u="none" baseline="30000" dirty="0"/>
              <a:t>o		</a:t>
            </a:r>
            <a:r>
              <a:rPr lang="en-US" sz="2400" u="none" dirty="0"/>
              <a:t> 1                     1           </a:t>
            </a:r>
            <a:r>
              <a:rPr lang="en-US" sz="2400" u="none" dirty="0">
                <a:solidFill>
                  <a:srgbClr val="FF0000"/>
                </a:solidFill>
              </a:rPr>
              <a:t>22.414</a:t>
            </a:r>
            <a:endParaRPr lang="en-US" u="none" dirty="0">
              <a:solidFill>
                <a:srgbClr val="FF0000"/>
              </a:solidFill>
            </a:endParaRPr>
          </a:p>
        </p:txBody>
      </p:sp>
      <p:sp>
        <p:nvSpPr>
          <p:cNvPr id="145411" name="Text Box 3"/>
          <p:cNvSpPr txBox="1">
            <a:spLocks noChangeArrowheads="1"/>
          </p:cNvSpPr>
          <p:nvPr/>
        </p:nvSpPr>
        <p:spPr bwMode="auto">
          <a:xfrm>
            <a:off x="1752600" y="3352800"/>
            <a:ext cx="7010400" cy="457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none" dirty="0"/>
              <a:t>        0</a:t>
            </a:r>
            <a:r>
              <a:rPr lang="en-US" sz="2400" u="none" baseline="30000" dirty="0"/>
              <a:t>o		</a:t>
            </a:r>
            <a:r>
              <a:rPr lang="en-US" sz="2400" u="none" dirty="0"/>
              <a:t> 1       		  1           </a:t>
            </a:r>
            <a:r>
              <a:rPr lang="en-US" sz="2400" u="none" dirty="0">
                <a:solidFill>
                  <a:srgbClr val="FF0000"/>
                </a:solidFill>
              </a:rPr>
              <a:t>22.414</a:t>
            </a:r>
            <a:endParaRPr lang="en-US" u="none" dirty="0">
              <a:solidFill>
                <a:srgbClr val="FF0000"/>
              </a:solidFill>
            </a:endParaRPr>
          </a:p>
        </p:txBody>
      </p:sp>
      <p:sp>
        <p:nvSpPr>
          <p:cNvPr id="145412" name="Text Box 4"/>
          <p:cNvSpPr txBox="1">
            <a:spLocks noChangeArrowheads="1"/>
          </p:cNvSpPr>
          <p:nvPr/>
        </p:nvSpPr>
        <p:spPr bwMode="auto">
          <a:xfrm>
            <a:off x="1752600" y="3886200"/>
            <a:ext cx="7010400" cy="4572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none" dirty="0"/>
              <a:t>        0</a:t>
            </a:r>
            <a:r>
              <a:rPr lang="en-US" sz="2400" u="none" baseline="30000" dirty="0"/>
              <a:t>o		</a:t>
            </a:r>
            <a:r>
              <a:rPr lang="en-US" sz="2400" u="none" dirty="0"/>
              <a:t> 1                     1           </a:t>
            </a:r>
            <a:r>
              <a:rPr lang="en-US" sz="2400" u="none" dirty="0">
                <a:solidFill>
                  <a:srgbClr val="FF0000"/>
                </a:solidFill>
              </a:rPr>
              <a:t>22.414</a:t>
            </a:r>
            <a:endParaRPr lang="en-US" u="none" dirty="0">
              <a:solidFill>
                <a:srgbClr val="FF0000"/>
              </a:solidFill>
            </a:endParaRPr>
          </a:p>
        </p:txBody>
      </p:sp>
      <p:sp>
        <p:nvSpPr>
          <p:cNvPr id="145413" name="Text Box 5"/>
          <p:cNvSpPr txBox="1">
            <a:spLocks noChangeArrowheads="1"/>
          </p:cNvSpPr>
          <p:nvPr/>
        </p:nvSpPr>
        <p:spPr bwMode="auto">
          <a:xfrm>
            <a:off x="1752600" y="4495800"/>
            <a:ext cx="7010400" cy="457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none" dirty="0"/>
              <a:t>        0</a:t>
            </a:r>
            <a:r>
              <a:rPr lang="en-US" sz="2400" u="none" baseline="30000" dirty="0"/>
              <a:t>o		</a:t>
            </a:r>
            <a:r>
              <a:rPr lang="en-US" sz="2400" u="none" dirty="0"/>
              <a:t> 1                     1           </a:t>
            </a:r>
            <a:r>
              <a:rPr lang="en-US" sz="2400" u="none" dirty="0">
                <a:solidFill>
                  <a:srgbClr val="FF0000"/>
                </a:solidFill>
              </a:rPr>
              <a:t>22.414</a:t>
            </a:r>
            <a:endParaRPr lang="en-US" u="none" dirty="0">
              <a:solidFill>
                <a:srgbClr val="FF0000"/>
              </a:solidFill>
            </a:endParaRPr>
          </a:p>
        </p:txBody>
      </p:sp>
      <p:sp>
        <p:nvSpPr>
          <p:cNvPr id="145414" name="Text Box 6"/>
          <p:cNvSpPr txBox="1">
            <a:spLocks noChangeArrowheads="1"/>
          </p:cNvSpPr>
          <p:nvPr/>
        </p:nvSpPr>
        <p:spPr bwMode="auto">
          <a:xfrm>
            <a:off x="2057400" y="1219200"/>
            <a:ext cx="6934200" cy="3968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 dirty="0"/>
              <a:t>Vary gas and fix three out of four gas variables…</a:t>
            </a:r>
          </a:p>
        </p:txBody>
      </p:sp>
      <p:sp>
        <p:nvSpPr>
          <p:cNvPr id="145416" name="Text Box 8"/>
          <p:cNvSpPr txBox="1">
            <a:spLocks noChangeArrowheads="1"/>
          </p:cNvSpPr>
          <p:nvPr/>
        </p:nvSpPr>
        <p:spPr bwMode="auto">
          <a:xfrm>
            <a:off x="152400" y="2286000"/>
            <a:ext cx="1371600" cy="36671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 dirty="0"/>
              <a:t>Gas varied</a:t>
            </a:r>
          </a:p>
        </p:txBody>
      </p:sp>
      <p:sp>
        <p:nvSpPr>
          <p:cNvPr id="145417" name="Text Box 9"/>
          <p:cNvSpPr txBox="1">
            <a:spLocks noChangeArrowheads="1"/>
          </p:cNvSpPr>
          <p:nvPr/>
        </p:nvSpPr>
        <p:spPr bwMode="auto">
          <a:xfrm>
            <a:off x="152400" y="2743200"/>
            <a:ext cx="1371600" cy="264795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none" dirty="0"/>
              <a:t>H</a:t>
            </a:r>
            <a:r>
              <a:rPr lang="en-US" sz="2400" u="none" baseline="-25000" dirty="0"/>
              <a:t>2</a:t>
            </a:r>
            <a:r>
              <a:rPr lang="en-US" sz="2400" u="none" dirty="0"/>
              <a:t>(2)</a:t>
            </a:r>
          </a:p>
          <a:p>
            <a:pPr>
              <a:spcBef>
                <a:spcPct val="50000"/>
              </a:spcBef>
            </a:pPr>
            <a:r>
              <a:rPr lang="en-US" sz="2400" u="none" dirty="0"/>
              <a:t>He(4)</a:t>
            </a:r>
          </a:p>
          <a:p>
            <a:pPr>
              <a:spcBef>
                <a:spcPct val="50000"/>
              </a:spcBef>
            </a:pPr>
            <a:r>
              <a:rPr lang="en-US" sz="2400" u="none" dirty="0"/>
              <a:t>N</a:t>
            </a:r>
            <a:r>
              <a:rPr lang="en-US" sz="2400" u="none" baseline="-25000" dirty="0"/>
              <a:t>2</a:t>
            </a:r>
            <a:r>
              <a:rPr lang="en-US" sz="2400" u="none" dirty="0"/>
              <a:t>(28)</a:t>
            </a:r>
          </a:p>
          <a:p>
            <a:pPr>
              <a:spcBef>
                <a:spcPct val="50000"/>
              </a:spcBef>
            </a:pPr>
            <a:r>
              <a:rPr lang="en-US" sz="2400" u="none" dirty="0"/>
              <a:t>CO</a:t>
            </a:r>
            <a:r>
              <a:rPr lang="en-US" sz="2400" u="none" baseline="-25000" dirty="0"/>
              <a:t>2</a:t>
            </a:r>
            <a:r>
              <a:rPr lang="en-US" sz="2400" u="none" dirty="0"/>
              <a:t>(44)</a:t>
            </a:r>
          </a:p>
          <a:p>
            <a:pPr>
              <a:spcBef>
                <a:spcPct val="50000"/>
              </a:spcBef>
            </a:pPr>
            <a:r>
              <a:rPr lang="en-US" sz="2400" u="none" dirty="0"/>
              <a:t>SF</a:t>
            </a:r>
            <a:r>
              <a:rPr lang="en-US" sz="2400" u="none" baseline="-25000" dirty="0"/>
              <a:t>6 </a:t>
            </a:r>
            <a:r>
              <a:rPr lang="en-US" sz="2000" b="1" u="none" dirty="0"/>
              <a:t>(146)</a:t>
            </a:r>
          </a:p>
        </p:txBody>
      </p:sp>
      <p:sp>
        <p:nvSpPr>
          <p:cNvPr id="145418" name="Text Box 10"/>
          <p:cNvSpPr txBox="1">
            <a:spLocks noChangeArrowheads="1"/>
          </p:cNvSpPr>
          <p:nvPr/>
        </p:nvSpPr>
        <p:spPr bwMode="auto">
          <a:xfrm>
            <a:off x="1600200" y="2286000"/>
            <a:ext cx="5867400" cy="36671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 dirty="0"/>
              <a:t>          T(</a:t>
            </a:r>
            <a:r>
              <a:rPr lang="en-US" b="1" u="none" baseline="30000" dirty="0"/>
              <a:t>O</a:t>
            </a:r>
            <a:r>
              <a:rPr lang="en-US" b="1" u="none" dirty="0"/>
              <a:t>C)                     P(</a:t>
            </a:r>
            <a:r>
              <a:rPr lang="en-US" b="1" u="none" dirty="0" err="1"/>
              <a:t>atm</a:t>
            </a:r>
            <a:r>
              <a:rPr lang="en-US" b="1" u="none" dirty="0"/>
              <a:t>)		n(moles)</a:t>
            </a:r>
          </a:p>
        </p:txBody>
      </p:sp>
      <p:sp>
        <p:nvSpPr>
          <p:cNvPr id="145419" name="Text Box 11"/>
          <p:cNvSpPr txBox="1">
            <a:spLocks noChangeArrowheads="1"/>
          </p:cNvSpPr>
          <p:nvPr/>
        </p:nvSpPr>
        <p:spPr bwMode="auto">
          <a:xfrm>
            <a:off x="7772400" y="2362200"/>
            <a:ext cx="1066800" cy="39687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 dirty="0">
                <a:solidFill>
                  <a:srgbClr val="FF0000"/>
                </a:solidFill>
              </a:rPr>
              <a:t>V(</a:t>
            </a:r>
            <a:r>
              <a:rPr lang="en-US" sz="2000" b="1" u="none" dirty="0" err="1">
                <a:solidFill>
                  <a:srgbClr val="FF0000"/>
                </a:solidFill>
              </a:rPr>
              <a:t>obs</a:t>
            </a:r>
            <a:r>
              <a:rPr lang="en-US" sz="2000" b="1" u="none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45420" name="Text Box 12"/>
          <p:cNvSpPr txBox="1">
            <a:spLocks noChangeArrowheads="1"/>
          </p:cNvSpPr>
          <p:nvPr/>
        </p:nvSpPr>
        <p:spPr bwMode="auto">
          <a:xfrm>
            <a:off x="1905000" y="1676400"/>
            <a:ext cx="533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 dirty="0"/>
              <a:t>Variables fixed at constant values (`</a:t>
            </a:r>
            <a:r>
              <a:rPr lang="en-US" b="1" u="none" dirty="0">
                <a:solidFill>
                  <a:schemeClr val="hlink"/>
                </a:solidFill>
              </a:rPr>
              <a:t>STP</a:t>
            </a:r>
            <a:r>
              <a:rPr lang="en-US" b="1" u="none" dirty="0"/>
              <a:t>’)</a:t>
            </a:r>
          </a:p>
        </p:txBody>
      </p:sp>
      <p:sp>
        <p:nvSpPr>
          <p:cNvPr id="145421" name="Text Box 13"/>
          <p:cNvSpPr txBox="1">
            <a:spLocks noChangeArrowheads="1"/>
          </p:cNvSpPr>
          <p:nvPr/>
        </p:nvSpPr>
        <p:spPr bwMode="auto">
          <a:xfrm>
            <a:off x="152400" y="5562600"/>
            <a:ext cx="3429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 dirty="0">
                <a:solidFill>
                  <a:schemeClr val="hlink"/>
                </a:solidFill>
              </a:rPr>
              <a:t>STP</a:t>
            </a:r>
            <a:r>
              <a:rPr lang="en-US" b="1" u="none" dirty="0"/>
              <a:t> =</a:t>
            </a:r>
            <a:r>
              <a:rPr lang="en-US" b="1" u="none" dirty="0">
                <a:solidFill>
                  <a:schemeClr val="hlink"/>
                </a:solidFill>
              </a:rPr>
              <a:t>S</a:t>
            </a:r>
            <a:r>
              <a:rPr lang="en-US" b="1" u="none" dirty="0"/>
              <a:t>tandard </a:t>
            </a:r>
            <a:r>
              <a:rPr lang="en-US" b="1" u="none" dirty="0">
                <a:solidFill>
                  <a:schemeClr val="hlink"/>
                </a:solidFill>
              </a:rPr>
              <a:t>T</a:t>
            </a:r>
            <a:r>
              <a:rPr lang="en-US" b="1" u="none" dirty="0"/>
              <a:t>emperature &amp; </a:t>
            </a:r>
            <a:r>
              <a:rPr lang="en-US" b="1" u="none" dirty="0">
                <a:solidFill>
                  <a:schemeClr val="hlink"/>
                </a:solidFill>
              </a:rPr>
              <a:t>P</a:t>
            </a:r>
            <a:r>
              <a:rPr lang="en-US" b="1" u="none" dirty="0"/>
              <a:t>ressure ( and n=1)</a:t>
            </a:r>
          </a:p>
        </p:txBody>
      </p:sp>
      <p:sp>
        <p:nvSpPr>
          <p:cNvPr id="145422" name="Text Box 14"/>
          <p:cNvSpPr txBox="1">
            <a:spLocks noChangeArrowheads="1"/>
          </p:cNvSpPr>
          <p:nvPr/>
        </p:nvSpPr>
        <p:spPr bwMode="auto">
          <a:xfrm>
            <a:off x="7620000" y="1676400"/>
            <a:ext cx="1371600" cy="64135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 dirty="0">
                <a:solidFill>
                  <a:srgbClr val="FF0000"/>
                </a:solidFill>
              </a:rPr>
              <a:t>..see what happens</a:t>
            </a:r>
          </a:p>
        </p:txBody>
      </p:sp>
      <p:sp>
        <p:nvSpPr>
          <p:cNvPr id="145423" name="Text Box 15"/>
          <p:cNvSpPr txBox="1">
            <a:spLocks noChangeArrowheads="1"/>
          </p:cNvSpPr>
          <p:nvPr/>
        </p:nvSpPr>
        <p:spPr bwMode="auto">
          <a:xfrm>
            <a:off x="3886200" y="5638800"/>
            <a:ext cx="47244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>
                <a:solidFill>
                  <a:srgbClr val="FF0000"/>
                </a:solidFill>
              </a:rPr>
              <a:t>Gas ID (and size) not important</a:t>
            </a:r>
          </a:p>
        </p:txBody>
      </p:sp>
      <p:sp>
        <p:nvSpPr>
          <p:cNvPr id="145424" name="Text Box 16"/>
          <p:cNvSpPr txBox="1">
            <a:spLocks noChangeArrowheads="1"/>
          </p:cNvSpPr>
          <p:nvPr/>
        </p:nvSpPr>
        <p:spPr bwMode="auto">
          <a:xfrm>
            <a:off x="304800" y="228600"/>
            <a:ext cx="4876800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u="none" dirty="0">
                <a:solidFill>
                  <a:srgbClr val="FF0000"/>
                </a:solidFill>
              </a:rPr>
              <a:t>Ideal Gas </a:t>
            </a:r>
            <a:r>
              <a:rPr lang="en-US" sz="2400" b="1" dirty="0" smtClean="0">
                <a:solidFill>
                  <a:srgbClr val="FF0000"/>
                </a:solidFill>
              </a:rPr>
              <a:t>derived (cont.): </a:t>
            </a:r>
          </a:p>
          <a:p>
            <a:pPr>
              <a:spcBef>
                <a:spcPts val="0"/>
              </a:spcBef>
            </a:pPr>
            <a:r>
              <a:rPr lang="en-US" sz="2400" b="1" u="none" dirty="0" smtClean="0">
                <a:solidFill>
                  <a:srgbClr val="FF0000"/>
                </a:solidFill>
              </a:rPr>
              <a:t>Why gas identity not important </a:t>
            </a:r>
            <a:endParaRPr lang="en-US" sz="2400" b="1" u="none" dirty="0">
              <a:solidFill>
                <a:srgbClr val="FF0000"/>
              </a:solidFill>
            </a:endParaRPr>
          </a:p>
        </p:txBody>
      </p:sp>
      <p:sp>
        <p:nvSpPr>
          <p:cNvPr id="145425" name="Text Box 17"/>
          <p:cNvSpPr txBox="1">
            <a:spLocks noChangeArrowheads="1"/>
          </p:cNvSpPr>
          <p:nvPr/>
        </p:nvSpPr>
        <p:spPr bwMode="auto">
          <a:xfrm>
            <a:off x="1752600" y="5029200"/>
            <a:ext cx="7010400" cy="4572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none" dirty="0"/>
              <a:t>        0</a:t>
            </a:r>
            <a:r>
              <a:rPr lang="en-US" sz="2400" u="none" baseline="30000" dirty="0"/>
              <a:t>o		</a:t>
            </a:r>
            <a:r>
              <a:rPr lang="en-US" sz="2400" u="none" dirty="0"/>
              <a:t> 1                     1           </a:t>
            </a:r>
            <a:r>
              <a:rPr lang="en-US" sz="2400" u="none" dirty="0">
                <a:solidFill>
                  <a:srgbClr val="FF0000"/>
                </a:solidFill>
              </a:rPr>
              <a:t>22.414</a:t>
            </a:r>
            <a:endParaRPr lang="en-US" u="none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5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5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5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5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5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5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5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45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 animBg="1"/>
      <p:bldP spid="145411" grpId="0" animBg="1"/>
      <p:bldP spid="145412" grpId="0" animBg="1"/>
      <p:bldP spid="145413" grpId="0" animBg="1"/>
      <p:bldP spid="145414" grpId="0" animBg="1"/>
      <p:bldP spid="145416" grpId="0" animBg="1"/>
      <p:bldP spid="145417" grpId="0" animBg="1"/>
      <p:bldP spid="145418" grpId="0" animBg="1"/>
      <p:bldP spid="145419" grpId="0" animBg="1"/>
      <p:bldP spid="145420" grpId="0"/>
      <p:bldP spid="145422" grpId="0" animBg="1"/>
      <p:bldP spid="145423" grpId="0" animBg="1"/>
      <p:bldP spid="1454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457200" y="1371600"/>
            <a:ext cx="8534400" cy="83099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none" dirty="0"/>
              <a:t>What happens if we </a:t>
            </a:r>
            <a:r>
              <a:rPr lang="en-US" sz="2400" dirty="0" smtClean="0"/>
              <a:t>hold</a:t>
            </a:r>
            <a:r>
              <a:rPr lang="en-US" sz="2400" u="none" dirty="0" smtClean="0"/>
              <a:t> </a:t>
            </a:r>
            <a:r>
              <a:rPr lang="en-US" sz="2400" u="none" dirty="0"/>
              <a:t>different sets of three </a:t>
            </a:r>
            <a:r>
              <a:rPr lang="en-US" sz="2400" u="none" dirty="0" smtClean="0"/>
              <a:t>variables </a:t>
            </a:r>
            <a:r>
              <a:rPr lang="en-US" sz="2400" b="1" u="none" dirty="0" smtClean="0"/>
              <a:t>constant</a:t>
            </a:r>
            <a:r>
              <a:rPr lang="en-US" sz="2400" u="none" dirty="0" smtClean="0"/>
              <a:t> </a:t>
            </a:r>
            <a:r>
              <a:rPr lang="en-US" sz="2400" u="none" dirty="0"/>
              <a:t>and  watch the </a:t>
            </a:r>
            <a:r>
              <a:rPr lang="en-US" sz="2400" b="1" u="none" dirty="0">
                <a:solidFill>
                  <a:srgbClr val="FF0000"/>
                </a:solidFill>
              </a:rPr>
              <a:t>fourth</a:t>
            </a:r>
            <a:r>
              <a:rPr lang="en-US" sz="2400" u="none" dirty="0"/>
              <a:t> for a given gas ?</a:t>
            </a:r>
          </a:p>
        </p:txBody>
      </p:sp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762000" y="2819400"/>
            <a:ext cx="5943600" cy="3968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P(atm)	       V(L)	       T(K)	n(moles)</a:t>
            </a: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2209800" y="3276600"/>
            <a:ext cx="4343400" cy="4572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/>
              <a:t>2		400		1</a:t>
            </a:r>
          </a:p>
        </p:txBody>
      </p:sp>
      <p:sp>
        <p:nvSpPr>
          <p:cNvPr id="146437" name="Text Box 5"/>
          <p:cNvSpPr txBox="1">
            <a:spLocks noChangeArrowheads="1"/>
          </p:cNvSpPr>
          <p:nvPr/>
        </p:nvSpPr>
        <p:spPr bwMode="auto">
          <a:xfrm>
            <a:off x="838200" y="3962400"/>
            <a:ext cx="533400" cy="4572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/>
              <a:t>1</a:t>
            </a:r>
          </a:p>
        </p:txBody>
      </p:sp>
      <p:sp>
        <p:nvSpPr>
          <p:cNvPr id="146438" name="Text Box 6"/>
          <p:cNvSpPr txBox="1">
            <a:spLocks noChangeArrowheads="1"/>
          </p:cNvSpPr>
          <p:nvPr/>
        </p:nvSpPr>
        <p:spPr bwMode="auto">
          <a:xfrm>
            <a:off x="3733800" y="4038600"/>
            <a:ext cx="2819400" cy="4572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/>
              <a:t>   300		   1</a:t>
            </a:r>
          </a:p>
        </p:txBody>
      </p:sp>
      <p:sp>
        <p:nvSpPr>
          <p:cNvPr id="146439" name="Text Box 7"/>
          <p:cNvSpPr txBox="1">
            <a:spLocks noChangeArrowheads="1"/>
          </p:cNvSpPr>
          <p:nvPr/>
        </p:nvSpPr>
        <p:spPr bwMode="auto">
          <a:xfrm>
            <a:off x="762000" y="4648200"/>
            <a:ext cx="4267200" cy="4572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/>
              <a:t>  5	       2                    300</a:t>
            </a:r>
          </a:p>
        </p:txBody>
      </p:sp>
      <p:sp>
        <p:nvSpPr>
          <p:cNvPr id="146440" name="Text Box 8"/>
          <p:cNvSpPr txBox="1">
            <a:spLocks noChangeArrowheads="1"/>
          </p:cNvSpPr>
          <p:nvPr/>
        </p:nvSpPr>
        <p:spPr bwMode="auto">
          <a:xfrm>
            <a:off x="762000" y="5334000"/>
            <a:ext cx="2667000" cy="4572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/>
              <a:t> 5               5</a:t>
            </a:r>
          </a:p>
        </p:txBody>
      </p:sp>
      <p:sp>
        <p:nvSpPr>
          <p:cNvPr id="146441" name="Text Box 9"/>
          <p:cNvSpPr txBox="1">
            <a:spLocks noChangeArrowheads="1"/>
          </p:cNvSpPr>
          <p:nvPr/>
        </p:nvSpPr>
        <p:spPr bwMode="auto">
          <a:xfrm>
            <a:off x="5638800" y="5257800"/>
            <a:ext cx="914400" cy="4572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/>
              <a:t>3</a:t>
            </a:r>
          </a:p>
        </p:txBody>
      </p:sp>
      <p:sp>
        <p:nvSpPr>
          <p:cNvPr id="146442" name="Text Box 10"/>
          <p:cNvSpPr txBox="1">
            <a:spLocks noChangeArrowheads="1"/>
          </p:cNvSpPr>
          <p:nvPr/>
        </p:nvSpPr>
        <p:spPr bwMode="auto">
          <a:xfrm>
            <a:off x="685800" y="32766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>
                <a:solidFill>
                  <a:srgbClr val="FF0000"/>
                </a:solidFill>
              </a:rPr>
              <a:t>16.43</a:t>
            </a:r>
          </a:p>
        </p:txBody>
      </p:sp>
      <p:sp>
        <p:nvSpPr>
          <p:cNvPr id="146443" name="Text Box 11"/>
          <p:cNvSpPr txBox="1">
            <a:spLocks noChangeArrowheads="1"/>
          </p:cNvSpPr>
          <p:nvPr/>
        </p:nvSpPr>
        <p:spPr bwMode="auto">
          <a:xfrm>
            <a:off x="2133600" y="40386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>
                <a:solidFill>
                  <a:srgbClr val="FF0000"/>
                </a:solidFill>
              </a:rPr>
              <a:t>24.65</a:t>
            </a:r>
          </a:p>
        </p:txBody>
      </p:sp>
      <p:sp>
        <p:nvSpPr>
          <p:cNvPr id="146444" name="Text Box 12"/>
          <p:cNvSpPr txBox="1">
            <a:spLocks noChangeArrowheads="1"/>
          </p:cNvSpPr>
          <p:nvPr/>
        </p:nvSpPr>
        <p:spPr bwMode="auto">
          <a:xfrm>
            <a:off x="5638800" y="46482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>
                <a:solidFill>
                  <a:srgbClr val="FF0000"/>
                </a:solidFill>
              </a:rPr>
              <a:t>0.406</a:t>
            </a:r>
          </a:p>
        </p:txBody>
      </p:sp>
      <p:sp>
        <p:nvSpPr>
          <p:cNvPr id="146445" name="Text Box 13"/>
          <p:cNvSpPr txBox="1">
            <a:spLocks noChangeArrowheads="1"/>
          </p:cNvSpPr>
          <p:nvPr/>
        </p:nvSpPr>
        <p:spPr bwMode="auto">
          <a:xfrm>
            <a:off x="4038600" y="53340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u="none"/>
          </a:p>
        </p:txBody>
      </p:sp>
      <p:sp>
        <p:nvSpPr>
          <p:cNvPr id="146446" name="Text Box 14"/>
          <p:cNvSpPr txBox="1">
            <a:spLocks noChangeArrowheads="1"/>
          </p:cNvSpPr>
          <p:nvPr/>
        </p:nvSpPr>
        <p:spPr bwMode="auto">
          <a:xfrm>
            <a:off x="4038600" y="53340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>
                <a:solidFill>
                  <a:srgbClr val="FF0000"/>
                </a:solidFill>
              </a:rPr>
              <a:t>101</a:t>
            </a:r>
          </a:p>
        </p:txBody>
      </p:sp>
      <p:sp>
        <p:nvSpPr>
          <p:cNvPr id="146447" name="Text Box 15"/>
          <p:cNvSpPr txBox="1">
            <a:spLocks noChangeArrowheads="1"/>
          </p:cNvSpPr>
          <p:nvPr/>
        </p:nvSpPr>
        <p:spPr bwMode="auto">
          <a:xfrm>
            <a:off x="6934200" y="28194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u="none"/>
          </a:p>
        </p:txBody>
      </p:sp>
      <p:sp>
        <p:nvSpPr>
          <p:cNvPr id="146448" name="Text Box 16"/>
          <p:cNvSpPr txBox="1">
            <a:spLocks noChangeArrowheads="1"/>
          </p:cNvSpPr>
          <p:nvPr/>
        </p:nvSpPr>
        <p:spPr bwMode="auto">
          <a:xfrm>
            <a:off x="7086600" y="2743200"/>
            <a:ext cx="1676400" cy="4572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/>
              <a:t>PV/nT</a:t>
            </a:r>
          </a:p>
        </p:txBody>
      </p:sp>
      <p:sp>
        <p:nvSpPr>
          <p:cNvPr id="146449" name="Text Box 17"/>
          <p:cNvSpPr txBox="1">
            <a:spLocks noChangeArrowheads="1"/>
          </p:cNvSpPr>
          <p:nvPr/>
        </p:nvSpPr>
        <p:spPr bwMode="auto">
          <a:xfrm>
            <a:off x="6248400" y="2362200"/>
            <a:ext cx="2667000" cy="3667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>
                <a:solidFill>
                  <a:srgbClr val="FF0000"/>
                </a:solidFill>
              </a:rPr>
              <a:t>Anything constant ??</a:t>
            </a:r>
          </a:p>
        </p:txBody>
      </p:sp>
      <p:sp>
        <p:nvSpPr>
          <p:cNvPr id="146450" name="Text Box 18"/>
          <p:cNvSpPr txBox="1">
            <a:spLocks noChangeArrowheads="1"/>
          </p:cNvSpPr>
          <p:nvPr/>
        </p:nvSpPr>
        <p:spPr bwMode="auto">
          <a:xfrm>
            <a:off x="7086600" y="3276600"/>
            <a:ext cx="1524000" cy="4572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 smtClean="0">
                <a:solidFill>
                  <a:srgbClr val="FF0000"/>
                </a:solidFill>
              </a:rPr>
              <a:t>0.08206</a:t>
            </a:r>
            <a:endParaRPr lang="en-US" sz="2400" b="1" u="none" dirty="0">
              <a:solidFill>
                <a:srgbClr val="FF0000"/>
              </a:solidFill>
            </a:endParaRPr>
          </a:p>
        </p:txBody>
      </p:sp>
      <p:sp>
        <p:nvSpPr>
          <p:cNvPr id="146451" name="Text Box 19"/>
          <p:cNvSpPr txBox="1">
            <a:spLocks noChangeArrowheads="1"/>
          </p:cNvSpPr>
          <p:nvPr/>
        </p:nvSpPr>
        <p:spPr bwMode="auto">
          <a:xfrm>
            <a:off x="7086600" y="3962400"/>
            <a:ext cx="1524000" cy="4572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 smtClean="0">
                <a:solidFill>
                  <a:srgbClr val="FF0000"/>
                </a:solidFill>
              </a:rPr>
              <a:t>0.08206</a:t>
            </a:r>
            <a:endParaRPr lang="en-US" sz="2400" b="1" u="none" dirty="0">
              <a:solidFill>
                <a:srgbClr val="FF0000"/>
              </a:solidFill>
            </a:endParaRPr>
          </a:p>
        </p:txBody>
      </p:sp>
      <p:sp>
        <p:nvSpPr>
          <p:cNvPr id="146452" name="Text Box 20"/>
          <p:cNvSpPr txBox="1">
            <a:spLocks noChangeArrowheads="1"/>
          </p:cNvSpPr>
          <p:nvPr/>
        </p:nvSpPr>
        <p:spPr bwMode="auto">
          <a:xfrm>
            <a:off x="7086600" y="4572000"/>
            <a:ext cx="1524000" cy="4572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 smtClean="0">
                <a:solidFill>
                  <a:srgbClr val="FF0000"/>
                </a:solidFill>
              </a:rPr>
              <a:t>0.08206</a:t>
            </a:r>
            <a:endParaRPr lang="en-US" sz="2400" b="1" u="none" dirty="0">
              <a:solidFill>
                <a:srgbClr val="FF0000"/>
              </a:solidFill>
            </a:endParaRPr>
          </a:p>
        </p:txBody>
      </p:sp>
      <p:sp>
        <p:nvSpPr>
          <p:cNvPr id="146453" name="Text Box 21"/>
          <p:cNvSpPr txBox="1">
            <a:spLocks noChangeArrowheads="1"/>
          </p:cNvSpPr>
          <p:nvPr/>
        </p:nvSpPr>
        <p:spPr bwMode="auto">
          <a:xfrm>
            <a:off x="7162800" y="5181600"/>
            <a:ext cx="1524000" cy="4572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 smtClean="0">
                <a:solidFill>
                  <a:srgbClr val="FF0000"/>
                </a:solidFill>
              </a:rPr>
              <a:t>0.08206</a:t>
            </a:r>
            <a:endParaRPr lang="en-US" sz="2400" b="1" u="none" dirty="0">
              <a:solidFill>
                <a:srgbClr val="FF0000"/>
              </a:solidFill>
            </a:endParaRPr>
          </a:p>
        </p:txBody>
      </p:sp>
      <p:sp>
        <p:nvSpPr>
          <p:cNvPr id="146454" name="Text Box 22"/>
          <p:cNvSpPr txBox="1">
            <a:spLocks noChangeArrowheads="1"/>
          </p:cNvSpPr>
          <p:nvPr/>
        </p:nvSpPr>
        <p:spPr bwMode="auto">
          <a:xfrm>
            <a:off x="76200" y="5867400"/>
            <a:ext cx="487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u="sng" dirty="0"/>
              <a:t>PV</a:t>
            </a:r>
            <a:r>
              <a:rPr lang="en-US" sz="2400" u="sng" dirty="0"/>
              <a:t> </a:t>
            </a:r>
            <a:r>
              <a:rPr lang="en-US" sz="2400" u="none" dirty="0"/>
              <a:t> = </a:t>
            </a:r>
            <a:r>
              <a:rPr lang="en-US" sz="2400" b="1" u="none" dirty="0" smtClean="0">
                <a:solidFill>
                  <a:srgbClr val="FF0000"/>
                </a:solidFill>
              </a:rPr>
              <a:t>0.08205746</a:t>
            </a:r>
            <a:r>
              <a:rPr lang="en-US" sz="2400" u="none" dirty="0" smtClean="0"/>
              <a:t> </a:t>
            </a:r>
            <a:r>
              <a:rPr lang="en-US" sz="2400" u="none" dirty="0"/>
              <a:t>=</a:t>
            </a:r>
            <a:r>
              <a:rPr lang="en-US" sz="2400" b="1" u="none" dirty="0">
                <a:solidFill>
                  <a:srgbClr val="FF0000"/>
                </a:solidFill>
              </a:rPr>
              <a:t>R</a:t>
            </a:r>
            <a:r>
              <a:rPr lang="en-US" sz="2400" u="none" dirty="0"/>
              <a:t> (a constant) </a:t>
            </a:r>
            <a:endParaRPr lang="en-US" sz="2400" dirty="0"/>
          </a:p>
          <a:p>
            <a:r>
              <a:rPr lang="en-US" sz="2400" b="1" u="none" dirty="0" err="1" smtClean="0"/>
              <a:t>nT</a:t>
            </a:r>
            <a:endParaRPr lang="en-US" sz="2400" b="1" u="none" dirty="0"/>
          </a:p>
        </p:txBody>
      </p:sp>
      <p:sp>
        <p:nvSpPr>
          <p:cNvPr id="146455" name="Text Box 23"/>
          <p:cNvSpPr txBox="1">
            <a:spLocks noChangeArrowheads="1"/>
          </p:cNvSpPr>
          <p:nvPr/>
        </p:nvSpPr>
        <p:spPr bwMode="auto">
          <a:xfrm>
            <a:off x="5486400" y="5867400"/>
            <a:ext cx="3200400" cy="5191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u="none" dirty="0"/>
              <a:t>PV   =</a:t>
            </a:r>
            <a:r>
              <a:rPr lang="en-US" sz="2800" b="1" u="none" dirty="0" err="1"/>
              <a:t>n</a:t>
            </a:r>
            <a:r>
              <a:rPr lang="en-US" sz="2800" b="1" u="none" dirty="0" err="1">
                <a:solidFill>
                  <a:srgbClr val="FF0000"/>
                </a:solidFill>
              </a:rPr>
              <a:t>R</a:t>
            </a:r>
            <a:r>
              <a:rPr lang="en-US" sz="2800" b="1" u="none" dirty="0" err="1"/>
              <a:t>T</a:t>
            </a:r>
            <a:endParaRPr lang="en-US" sz="2800" b="1" u="none" dirty="0"/>
          </a:p>
        </p:txBody>
      </p:sp>
      <p:sp>
        <p:nvSpPr>
          <p:cNvPr id="146456" name="Text Box 24"/>
          <p:cNvSpPr txBox="1">
            <a:spLocks noChangeArrowheads="1"/>
          </p:cNvSpPr>
          <p:nvPr/>
        </p:nvSpPr>
        <p:spPr bwMode="auto">
          <a:xfrm>
            <a:off x="4648200" y="58674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 dirty="0">
                <a:solidFill>
                  <a:srgbClr val="0000FF"/>
                </a:solidFill>
              </a:rPr>
              <a:t>Or…</a:t>
            </a:r>
          </a:p>
        </p:txBody>
      </p:sp>
      <p:sp>
        <p:nvSpPr>
          <p:cNvPr id="146457" name="Text Box 25"/>
          <p:cNvSpPr txBox="1">
            <a:spLocks noChangeArrowheads="1"/>
          </p:cNvSpPr>
          <p:nvPr/>
        </p:nvSpPr>
        <p:spPr bwMode="auto">
          <a:xfrm>
            <a:off x="304800" y="381000"/>
            <a:ext cx="3962400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>
                <a:solidFill>
                  <a:srgbClr val="FF0000"/>
                </a:solidFill>
              </a:rPr>
              <a:t>Ideal Gas Law </a:t>
            </a:r>
            <a:r>
              <a:rPr lang="en-US" sz="2400" b="1" dirty="0" smtClean="0">
                <a:solidFill>
                  <a:srgbClr val="FF0000"/>
                </a:solidFill>
              </a:rPr>
              <a:t>derived (cont.): origin of R</a:t>
            </a:r>
            <a:endParaRPr lang="en-US" sz="2400" b="1" u="none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6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46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46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6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6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6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6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6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6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46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46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46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46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46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46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1464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46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8" dur="2000" fill="hold"/>
                                        <p:tgtEl>
                                          <p:spTgt spid="1464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4" grpId="0" animBg="1"/>
      <p:bldP spid="146435" grpId="0" animBg="1"/>
      <p:bldP spid="146436" grpId="0" animBg="1"/>
      <p:bldP spid="146437" grpId="0" animBg="1"/>
      <p:bldP spid="146438" grpId="0" animBg="1"/>
      <p:bldP spid="146439" grpId="0" animBg="1"/>
      <p:bldP spid="146440" grpId="0" animBg="1"/>
      <p:bldP spid="146441" grpId="0" animBg="1"/>
      <p:bldP spid="146442" grpId="0"/>
      <p:bldP spid="146443" grpId="0"/>
      <p:bldP spid="146444" grpId="0"/>
      <p:bldP spid="146446" grpId="0"/>
      <p:bldP spid="146448" grpId="0" animBg="1"/>
      <p:bldP spid="146449" grpId="0" animBg="1"/>
      <p:bldP spid="146450" grpId="0" animBg="1"/>
      <p:bldP spid="146451" grpId="0" animBg="1"/>
      <p:bldP spid="146452" grpId="0" animBg="1"/>
      <p:bldP spid="146453" grpId="0" animBg="1"/>
      <p:bldP spid="146454" grpId="0"/>
      <p:bldP spid="146455" grpId="0" animBg="1"/>
      <p:bldP spid="146455" grpId="1" animBg="1"/>
      <p:bldP spid="146456" grpId="0"/>
      <p:bldP spid="146456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2112</TotalTime>
  <Words>522</Words>
  <Application>Microsoft Office PowerPoint</Application>
  <PresentationFormat>On-screen Show (4:3)</PresentationFormat>
  <Paragraphs>140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Help Desk</dc:creator>
  <cp:lastModifiedBy>Fong, Jerry</cp:lastModifiedBy>
  <cp:revision>154</cp:revision>
  <dcterms:created xsi:type="dcterms:W3CDTF">2008-10-09T19:30:32Z</dcterms:created>
  <dcterms:modified xsi:type="dcterms:W3CDTF">2012-12-05T20:38:38Z</dcterms:modified>
</cp:coreProperties>
</file>