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0" r:id="rId2"/>
    <p:sldId id="367" r:id="rId3"/>
    <p:sldId id="361" r:id="rId4"/>
    <p:sldId id="368" r:id="rId5"/>
    <p:sldId id="366" r:id="rId6"/>
    <p:sldId id="362" r:id="rId7"/>
    <p:sldId id="363" r:id="rId8"/>
    <p:sldId id="364" r:id="rId9"/>
    <p:sldId id="365" r:id="rId10"/>
    <p:sldId id="3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p Desk" initials="H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00"/>
    <a:srgbClr val="CCFF99"/>
    <a:srgbClr val="D74229"/>
    <a:srgbClr val="FF3300"/>
    <a:srgbClr val="00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1474" autoAdjust="0"/>
  </p:normalViewPr>
  <p:slideViewPr>
    <p:cSldViewPr>
      <p:cViewPr varScale="1">
        <p:scale>
          <a:sx n="67" d="100"/>
          <a:sy n="67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2E5B-CE11-49F3-8862-D45E845C7C2D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FC6E3-7A11-463F-876C-B313C4210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2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8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5FC6E3-7A11-463F-876C-B313C42103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89579-BDE2-4857-A8CF-476F7DE15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0D99E-9B55-4B0E-93C8-1DC44F28DF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B6B24-9655-4A7D-B629-F8D0AF6CC0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AE2D1-560C-44B0-94AE-2DB49E07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8441C-81A3-46CC-9FBE-BBFE4D25D1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EB477-C56D-4729-BE2D-316DF6996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EADFE-D637-4F96-AED9-087EE62121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7AFB2-D843-4540-9FB7-D61D17E86D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6F679-CC82-4922-9FA5-165A0120A3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A24DA-74D4-4710-819B-3F7FBD38C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F47739-BFFB-4BED-B9F6-754B508913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1A4254-683F-468A-B317-3582AFC331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Pressure in </a:t>
            </a:r>
            <a:r>
              <a:rPr lang="en-US" sz="3200" b="1" dirty="0" smtClean="0"/>
              <a:t> `lowbrow’ </a:t>
            </a:r>
            <a:r>
              <a:rPr lang="en-US" sz="3200" b="1" i="1" dirty="0" err="1" smtClean="0">
                <a:solidFill>
                  <a:schemeClr val="accent2"/>
                </a:solidFill>
              </a:rPr>
              <a:t>Chem</a:t>
            </a:r>
            <a:r>
              <a:rPr lang="en-US" sz="3200" b="1" i="1" dirty="0" smtClean="0">
                <a:solidFill>
                  <a:schemeClr val="accent2"/>
                </a:solidFill>
              </a:rPr>
              <a:t> speak</a:t>
            </a:r>
            <a:r>
              <a:rPr lang="en-US" sz="3200" b="1" dirty="0" smtClean="0"/>
              <a:t>: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barometers </a:t>
            </a:r>
            <a:r>
              <a:rPr lang="en-US" sz="3200" b="1" dirty="0" smtClean="0"/>
              <a:t>( see p 284)</a:t>
            </a:r>
            <a:endParaRPr lang="en-US" sz="3200" b="1" dirty="0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752600" y="1676400"/>
            <a:ext cx="228600" cy="3124200"/>
          </a:xfrm>
          <a:prstGeom prst="rect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066800" y="4267200"/>
            <a:ext cx="17526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371600" y="4267200"/>
            <a:ext cx="838200" cy="152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13716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H="1">
            <a:off x="1981200" y="4267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 flipH="1">
            <a:off x="21336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2743200" y="22860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/>
              <a:t>Evacuated space</a:t>
            </a:r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762000" y="2667000"/>
            <a:ext cx="19812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0" y="3124200"/>
            <a:ext cx="1447800" cy="95410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66"/>
                </a:solidFill>
              </a:rPr>
              <a:t>P</a:t>
            </a:r>
            <a:r>
              <a:rPr lang="en-US" sz="2800" b="1" u="none" dirty="0"/>
              <a:t> in mm Hg</a:t>
            </a:r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2362200" y="33528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2847975" y="2882205"/>
            <a:ext cx="2590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66"/>
                </a:solidFill>
              </a:rPr>
              <a:t>External atmospheric pressure, P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00200" y="4572000"/>
            <a:ext cx="800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>
                <a:solidFill>
                  <a:srgbClr val="0000FF"/>
                </a:solidFill>
              </a:rPr>
              <a:t>Hg</a:t>
            </a:r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1752600" y="167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5943600" y="3487737"/>
            <a:ext cx="2514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u="none" dirty="0"/>
              <a:t>A </a:t>
            </a:r>
            <a:r>
              <a:rPr lang="en-US" sz="4000" b="1" i="1" u="none" dirty="0"/>
              <a:t>Torricelli </a:t>
            </a:r>
            <a:r>
              <a:rPr lang="en-US" sz="4000" i="1" u="none" dirty="0"/>
              <a:t>barometer </a:t>
            </a:r>
          </a:p>
        </p:txBody>
      </p:sp>
      <p:sp>
        <p:nvSpPr>
          <p:cNvPr id="107551" name="Line 31"/>
          <p:cNvSpPr>
            <a:spLocks noChangeShapeType="1"/>
          </p:cNvSpPr>
          <p:nvPr/>
        </p:nvSpPr>
        <p:spPr bwMode="auto">
          <a:xfrm flipV="1">
            <a:off x="1600200" y="2743200"/>
            <a:ext cx="0" cy="152400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52" name="Rectangle 32"/>
          <p:cNvSpPr>
            <a:spLocks noChangeArrowheads="1"/>
          </p:cNvSpPr>
          <p:nvPr/>
        </p:nvSpPr>
        <p:spPr bwMode="auto">
          <a:xfrm>
            <a:off x="1752600" y="2667000"/>
            <a:ext cx="228600" cy="167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8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7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 animBg="1"/>
      <p:bldP spid="107529" grpId="0"/>
      <p:bldP spid="107531" grpId="0" animBg="1"/>
      <p:bldP spid="107532" grpId="0" animBg="1"/>
      <p:bldP spid="107533" grpId="0"/>
      <p:bldP spid="107538" grpId="0"/>
      <p:bldP spid="107551" grpId="0" animBg="1"/>
      <p:bldP spid="1075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9" name="Picture 3" descr="whowantstobemollion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438400"/>
            <a:ext cx="3962400" cy="3962400"/>
          </a:xfrm>
          <a:prstGeom prst="rect">
            <a:avLst/>
          </a:prstGeom>
          <a:noFill/>
        </p:spPr>
      </p:pic>
      <p:pic>
        <p:nvPicPr>
          <p:cNvPr id="142340" name="Picture 4" descr="mo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2971800"/>
            <a:ext cx="2047875" cy="2133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9200" y="914400"/>
            <a:ext cx="76962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Exercise #9: Typical Gas Problems where n </a:t>
            </a:r>
            <a:r>
              <a:rPr lang="en-US" sz="2000" b="1" smtClean="0">
                <a:solidFill>
                  <a:schemeClr val="bg1"/>
                </a:solidFill>
              </a:rPr>
              <a:t>is constant	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343400" y="1828800"/>
            <a:ext cx="3429000" cy="83099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19812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 relevant equation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743200"/>
            <a:ext cx="36576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Combined gas law equation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2133600" y="1652587"/>
            <a:ext cx="1981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 smtClean="0"/>
              <a:t>outer </a:t>
            </a:r>
            <a:r>
              <a:rPr lang="en-US" sz="3200" b="1" u="none" dirty="0"/>
              <a:t>space</a:t>
            </a:r>
          </a:p>
        </p:txBody>
      </p:sp>
      <p:sp>
        <p:nvSpPr>
          <p:cNvPr id="107539" name="Oval 19"/>
          <p:cNvSpPr>
            <a:spLocks noChangeArrowheads="1"/>
          </p:cNvSpPr>
          <p:nvPr/>
        </p:nvSpPr>
        <p:spPr bwMode="auto">
          <a:xfrm>
            <a:off x="3810000" y="3810000"/>
            <a:ext cx="1219200" cy="11430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40" name="Oval 20"/>
          <p:cNvSpPr>
            <a:spLocks noChangeArrowheads="1"/>
          </p:cNvSpPr>
          <p:nvPr/>
        </p:nvSpPr>
        <p:spPr bwMode="auto">
          <a:xfrm>
            <a:off x="3086100" y="3076575"/>
            <a:ext cx="2667000" cy="27146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4343400" y="3076575"/>
            <a:ext cx="1524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3810000" y="4198142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Earth</a:t>
            </a:r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5348285" y="5600700"/>
            <a:ext cx="747713" cy="26670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-38100" y="3278188"/>
            <a:ext cx="3124200" cy="156966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u="none" dirty="0"/>
              <a:t>~</a:t>
            </a:r>
            <a:r>
              <a:rPr lang="en-US" sz="2400" b="1" u="none" dirty="0">
                <a:solidFill>
                  <a:srgbClr val="FF0000"/>
                </a:solidFill>
              </a:rPr>
              <a:t>20 mile tall</a:t>
            </a:r>
          </a:p>
          <a:p>
            <a:r>
              <a:rPr lang="en-US" sz="2400" b="1" u="none" dirty="0">
                <a:solidFill>
                  <a:srgbClr val="FF0000"/>
                </a:solidFill>
              </a:rPr>
              <a:t>column of </a:t>
            </a:r>
            <a:r>
              <a:rPr lang="en-US" sz="2400" b="1" u="none" dirty="0" smtClean="0">
                <a:solidFill>
                  <a:srgbClr val="FF0000"/>
                </a:solidFill>
              </a:rPr>
              <a:t>air in Earth’s atmosphere </a:t>
            </a:r>
            <a:r>
              <a:rPr lang="en-US" sz="2400" b="1" u="none" dirty="0">
                <a:solidFill>
                  <a:srgbClr val="FF0000"/>
                </a:solidFill>
              </a:rPr>
              <a:t>creates pressure </a:t>
            </a:r>
          </a:p>
        </p:txBody>
      </p:sp>
      <p:sp>
        <p:nvSpPr>
          <p:cNvPr id="107545" name="Line 25"/>
          <p:cNvSpPr>
            <a:spLocks noChangeShapeType="1"/>
          </p:cNvSpPr>
          <p:nvPr/>
        </p:nvSpPr>
        <p:spPr bwMode="auto">
          <a:xfrm flipH="1">
            <a:off x="4581524" y="3278188"/>
            <a:ext cx="1514475" cy="503237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546" name="Text Box 26"/>
          <p:cNvSpPr txBox="1">
            <a:spLocks noChangeArrowheads="1"/>
          </p:cNvSpPr>
          <p:nvPr/>
        </p:nvSpPr>
        <p:spPr bwMode="auto">
          <a:xfrm>
            <a:off x="5680469" y="2137916"/>
            <a:ext cx="342185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/>
              <a:t>Pressure =1 </a:t>
            </a:r>
            <a:r>
              <a:rPr lang="en-US" sz="2800" b="1" u="none" dirty="0" err="1">
                <a:solidFill>
                  <a:srgbClr val="FF0066"/>
                </a:solidFill>
              </a:rPr>
              <a:t>atm</a:t>
            </a:r>
            <a:r>
              <a:rPr lang="en-US" sz="2800" b="1" u="none" dirty="0">
                <a:solidFill>
                  <a:srgbClr val="FF0066"/>
                </a:solidFill>
              </a:rPr>
              <a:t> </a:t>
            </a:r>
            <a:r>
              <a:rPr lang="en-US" sz="2800" b="1" dirty="0" smtClean="0"/>
              <a:t>at </a:t>
            </a:r>
            <a:r>
              <a:rPr lang="en-US" sz="2800" b="1" u="none" dirty="0" smtClean="0"/>
              <a:t>sea level</a:t>
            </a:r>
            <a:endParaRPr lang="en-US" sz="2800" b="1" u="none" dirty="0"/>
          </a:p>
        </p:txBody>
      </p:sp>
      <p:sp>
        <p:nvSpPr>
          <p:cNvPr id="107553" name="Line 33"/>
          <p:cNvSpPr>
            <a:spLocks noChangeShapeType="1"/>
          </p:cNvSpPr>
          <p:nvPr/>
        </p:nvSpPr>
        <p:spPr bwMode="auto">
          <a:xfrm>
            <a:off x="3124200" y="3457575"/>
            <a:ext cx="990599" cy="7223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3048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Pressure in  `lowbrow’ </a:t>
            </a:r>
            <a:r>
              <a:rPr lang="en-US" sz="3200" b="1" i="1" dirty="0" err="1" smtClean="0">
                <a:solidFill>
                  <a:schemeClr val="accent2"/>
                </a:solidFill>
              </a:rPr>
              <a:t>Chem</a:t>
            </a:r>
            <a:r>
              <a:rPr lang="en-US" sz="3200" b="1" i="1" dirty="0" smtClean="0">
                <a:solidFill>
                  <a:schemeClr val="accent2"/>
                </a:solidFill>
              </a:rPr>
              <a:t> speak</a:t>
            </a:r>
            <a:r>
              <a:rPr lang="en-US" sz="3200" b="1" dirty="0" smtClean="0"/>
              <a:t>: </a:t>
            </a:r>
            <a:br>
              <a:rPr lang="en-US" sz="3200" b="1" dirty="0" smtClean="0"/>
            </a:br>
            <a:r>
              <a:rPr lang="en-US" sz="3200" b="1" dirty="0" smtClean="0"/>
              <a:t>barometers ( see p 284)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38725" y="5791200"/>
            <a:ext cx="3743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Edge of Earth’s atmosphere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1561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7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/>
      <p:bldP spid="107539" grpId="0" animBg="1"/>
      <p:bldP spid="107540" grpId="0" animBg="1"/>
      <p:bldP spid="107541" grpId="0" animBg="1"/>
      <p:bldP spid="107542" grpId="0"/>
      <p:bldP spid="107543" grpId="0" animBg="1"/>
      <p:bldP spid="107544" grpId="0" animBg="1"/>
      <p:bldP spid="107545" grpId="0" animBg="1"/>
      <p:bldP spid="107546" grpId="0"/>
      <p:bldP spid="107553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Atmosphere demonstrated the </a:t>
            </a:r>
            <a:r>
              <a:rPr lang="en-US" sz="3200" b="1">
                <a:solidFill>
                  <a:srgbClr val="009900"/>
                </a:solidFill>
              </a:rPr>
              <a:t>Italian Way</a:t>
            </a:r>
            <a:r>
              <a:rPr lang="en-US" sz="3200"/>
              <a:t> (</a:t>
            </a:r>
            <a:r>
              <a:rPr lang="en-US" sz="3600"/>
              <a:t>BIG</a:t>
            </a:r>
            <a:r>
              <a:rPr lang="en-US" sz="3200"/>
              <a:t> time </a:t>
            </a:r>
            <a:r>
              <a:rPr lang="en-US" sz="3200" b="1">
                <a:solidFill>
                  <a:srgbClr val="009900"/>
                </a:solidFill>
              </a:rPr>
              <a:t>Torricelli</a:t>
            </a:r>
            <a:r>
              <a:rPr lang="en-US" sz="3200"/>
              <a:t> Barometers)</a:t>
            </a:r>
          </a:p>
        </p:txBody>
      </p:sp>
      <p:pic>
        <p:nvPicPr>
          <p:cNvPr id="111619" name="Picture 3" descr="torricel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4724400" cy="4378325"/>
          </a:xfrm>
          <a:prstGeom prst="rect">
            <a:avLst/>
          </a:prstGeom>
          <a:noFill/>
        </p:spPr>
      </p:pic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6553200" y="4648200"/>
            <a:ext cx="2362200" cy="146526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Height  of </a:t>
            </a:r>
            <a:r>
              <a:rPr lang="en-US" b="1" u="none">
                <a:solidFill>
                  <a:srgbClr val="CC00FF"/>
                </a:solidFill>
              </a:rPr>
              <a:t>Hg</a:t>
            </a:r>
            <a:r>
              <a:rPr lang="en-US" b="1" u="none"/>
              <a:t> columns is </a:t>
            </a:r>
            <a:r>
              <a:rPr lang="en-US" b="1" u="none">
                <a:solidFill>
                  <a:srgbClr val="FF0000"/>
                </a:solidFill>
              </a:rPr>
              <a:t>independent</a:t>
            </a:r>
            <a:r>
              <a:rPr lang="en-US" b="1" u="none"/>
              <a:t> of cross-sectional areas of tubes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6629400" y="38100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Lesson from 17</a:t>
            </a:r>
            <a:r>
              <a:rPr lang="en-US" b="1" u="none" baseline="30000"/>
              <a:t>th</a:t>
            </a:r>
            <a:r>
              <a:rPr lang="en-US" b="1" u="none"/>
              <a:t> century picture</a:t>
            </a:r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 flipH="1" flipV="1">
            <a:off x="4495800" y="3505200"/>
            <a:ext cx="2057400" cy="1143000"/>
          </a:xfrm>
          <a:prstGeom prst="line">
            <a:avLst/>
          </a:prstGeom>
          <a:noFill/>
          <a:ln w="66675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3352800" y="6019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Vat of mercury </a:t>
            </a:r>
            <a:r>
              <a:rPr lang="en-US" sz="2400" b="1" u="none">
                <a:solidFill>
                  <a:srgbClr val="CC00FF"/>
                </a:solidFill>
              </a:rPr>
              <a:t>(Hg)</a:t>
            </a:r>
          </a:p>
        </p:txBody>
      </p:sp>
    </p:spTree>
    <p:extLst>
      <p:ext uri="{BB962C8B-B14F-4D97-AF65-F5344CB8AC3E}">
        <p14:creationId xmlns:p14="http://schemas.microsoft.com/office/powerpoint/2010/main" val="1290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1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nimBg="1"/>
      <p:bldP spid="111621" grpId="0"/>
      <p:bldP spid="111622" grpId="0" animBg="1"/>
      <p:bldP spid="1116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3936206" y="944020"/>
            <a:ext cx="5207794" cy="93871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/>
              <a:t>1 </a:t>
            </a:r>
            <a:r>
              <a:rPr lang="en-US" sz="2800" b="1" u="none" dirty="0">
                <a:solidFill>
                  <a:srgbClr val="FF0066"/>
                </a:solidFill>
              </a:rPr>
              <a:t>atm</a:t>
            </a:r>
            <a:r>
              <a:rPr lang="en-US" sz="2800" i="1" u="none" dirty="0">
                <a:solidFill>
                  <a:srgbClr val="FF0066"/>
                </a:solidFill>
              </a:rPr>
              <a:t>osphere</a:t>
            </a:r>
            <a:r>
              <a:rPr lang="en-US" sz="2800" b="1" u="none" dirty="0"/>
              <a:t>      =760 mm </a:t>
            </a:r>
            <a:r>
              <a:rPr lang="en-US" sz="2800" b="1" u="none" dirty="0">
                <a:solidFill>
                  <a:srgbClr val="0000FF"/>
                </a:solidFill>
              </a:rPr>
              <a:t>Hg</a:t>
            </a:r>
            <a:endParaRPr lang="en-US" sz="2800" b="1" u="none" dirty="0">
              <a:solidFill>
                <a:srgbClr val="0066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 u="none" dirty="0">
                <a:solidFill>
                  <a:srgbClr val="0000FF"/>
                </a:solidFill>
              </a:rPr>
              <a:t>		</a:t>
            </a:r>
            <a:endParaRPr lang="en-US" b="1" u="none" dirty="0">
              <a:solidFill>
                <a:srgbClr val="FF0066"/>
              </a:solidFill>
            </a:endParaRPr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3617119" y="3074551"/>
            <a:ext cx="5526881" cy="1200329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u="none" dirty="0"/>
              <a:t>		</a:t>
            </a:r>
            <a:r>
              <a:rPr lang="en-US" sz="2400" b="1" u="none" dirty="0"/>
              <a:t>=10336 mm H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O</a:t>
            </a:r>
          </a:p>
          <a:p>
            <a:r>
              <a:rPr lang="en-US" sz="2400" b="1" u="none" dirty="0"/>
              <a:t>		=33.9      </a:t>
            </a:r>
            <a:r>
              <a:rPr lang="en-US" sz="2400" b="1" u="none" dirty="0" err="1"/>
              <a:t>ft</a:t>
            </a:r>
            <a:r>
              <a:rPr lang="en-US" sz="2400" b="1" u="none" dirty="0"/>
              <a:t> H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O</a:t>
            </a:r>
          </a:p>
          <a:p>
            <a:r>
              <a:rPr lang="en-US" sz="2400" b="1" u="none" dirty="0"/>
              <a:t>		= 20      miles of air</a:t>
            </a: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6781800" y="1905000"/>
            <a:ext cx="1981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0000FF"/>
                </a:solidFill>
              </a:rPr>
              <a:t>= </a:t>
            </a:r>
            <a:r>
              <a:rPr lang="en-US" sz="2800" b="1" u="none" dirty="0"/>
              <a:t>760 </a:t>
            </a:r>
            <a:r>
              <a:rPr lang="en-US" sz="2800" b="1" u="none" dirty="0" err="1"/>
              <a:t>torr</a:t>
            </a:r>
            <a:endParaRPr lang="en-US" sz="2800" b="1" u="none" dirty="0">
              <a:solidFill>
                <a:srgbClr val="FF0066"/>
              </a:solidFill>
            </a:endParaRPr>
          </a:p>
          <a:p>
            <a:pPr>
              <a:spcBef>
                <a:spcPct val="50000"/>
              </a:spcBef>
            </a:pPr>
            <a:endParaRPr lang="en-US" sz="2800" u="none" dirty="0"/>
          </a:p>
        </p:txBody>
      </p:sp>
      <p:sp>
        <p:nvSpPr>
          <p:cNvPr id="3" name="TextBox 2"/>
          <p:cNvSpPr txBox="1"/>
          <p:nvPr/>
        </p:nvSpPr>
        <p:spPr>
          <a:xfrm>
            <a:off x="238125" y="241012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Pressure units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00425" y="225893"/>
            <a:ext cx="5743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CHEMISTRY LAND</a:t>
            </a:r>
            <a:endParaRPr lang="en-US" sz="3200" b="1" dirty="0"/>
          </a:p>
        </p:txBody>
      </p:sp>
      <p:pic>
        <p:nvPicPr>
          <p:cNvPr id="65538" name="Picture 2" descr="http://a1981.phobos.apple.com/us/r1000/114/Purple/cd/6c/e4/mzl.ncuiwwbr.320x480-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6" y="944020"/>
            <a:ext cx="3605213" cy="540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17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7" grpId="0" animBg="1"/>
      <p:bldP spid="1075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3757417" y="1881187"/>
            <a:ext cx="5386583" cy="1785104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</a:rPr>
              <a:t>Physics speak</a:t>
            </a:r>
          </a:p>
          <a:p>
            <a:pPr>
              <a:spcBef>
                <a:spcPct val="50000"/>
              </a:spcBef>
            </a:pPr>
            <a:r>
              <a:rPr lang="en-US" sz="4400" b="1" u="none" dirty="0" smtClean="0">
                <a:solidFill>
                  <a:srgbClr val="FF0000"/>
                </a:solidFill>
              </a:rPr>
              <a:t>1 </a:t>
            </a:r>
            <a:r>
              <a:rPr lang="en-US" sz="4400" b="1" u="none" dirty="0" err="1" smtClean="0">
                <a:solidFill>
                  <a:srgbClr val="FF0000"/>
                </a:solidFill>
              </a:rPr>
              <a:t>atm</a:t>
            </a:r>
            <a:r>
              <a:rPr lang="en-US" sz="4400" b="1" u="none" dirty="0" smtClean="0">
                <a:solidFill>
                  <a:srgbClr val="FF0000"/>
                </a:solidFill>
              </a:rPr>
              <a:t> = </a:t>
            </a:r>
            <a:r>
              <a:rPr lang="en-US" sz="4400" b="1" u="none" dirty="0">
                <a:solidFill>
                  <a:srgbClr val="FF0000"/>
                </a:solidFill>
              </a:rPr>
              <a:t>101.3 </a:t>
            </a:r>
            <a:r>
              <a:rPr lang="en-US" sz="4400" b="1" u="none" dirty="0" err="1">
                <a:solidFill>
                  <a:srgbClr val="FF0000"/>
                </a:solidFill>
              </a:rPr>
              <a:t>kPa</a:t>
            </a:r>
            <a:endParaRPr lang="en-US" sz="4400" b="1" u="none" dirty="0">
              <a:solidFill>
                <a:srgbClr val="FF0000"/>
              </a:solidFill>
            </a:endParaRP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3192266" y="4038600"/>
            <a:ext cx="595173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Confusing Compromise </a:t>
            </a:r>
          </a:p>
          <a:p>
            <a:pPr>
              <a:spcBef>
                <a:spcPct val="50000"/>
              </a:spcBef>
            </a:pPr>
            <a:r>
              <a:rPr lang="en-US" sz="3600" b="1" u="none" dirty="0">
                <a:solidFill>
                  <a:schemeClr val="hlink"/>
                </a:solidFill>
              </a:rPr>
              <a:t>1 bar</a:t>
            </a:r>
            <a:r>
              <a:rPr lang="en-US" sz="3600" b="1" u="none" dirty="0"/>
              <a:t> =</a:t>
            </a:r>
            <a:r>
              <a:rPr lang="en-US" sz="3600" b="1" u="none" dirty="0">
                <a:solidFill>
                  <a:srgbClr val="FF0000"/>
                </a:solidFill>
              </a:rPr>
              <a:t>100 </a:t>
            </a:r>
            <a:r>
              <a:rPr lang="en-US" sz="3600" b="1" u="none" dirty="0" err="1">
                <a:solidFill>
                  <a:srgbClr val="FF0000"/>
                </a:solidFill>
              </a:rPr>
              <a:t>kPa</a:t>
            </a:r>
            <a:r>
              <a:rPr lang="en-US" sz="3600" b="1" u="none" dirty="0"/>
              <a:t>= </a:t>
            </a:r>
            <a:r>
              <a:rPr lang="en-US" sz="3600" b="1" u="none" dirty="0">
                <a:solidFill>
                  <a:srgbClr val="0066CC"/>
                </a:solidFill>
              </a:rPr>
              <a:t>0.986 </a:t>
            </a:r>
            <a:r>
              <a:rPr lang="en-US" sz="3600" b="1" u="none" dirty="0" err="1">
                <a:solidFill>
                  <a:srgbClr val="0066CC"/>
                </a:solidFill>
              </a:rPr>
              <a:t>atm</a:t>
            </a:r>
            <a:endParaRPr lang="en-US" sz="3600" b="1" u="none" dirty="0">
              <a:solidFill>
                <a:srgbClr val="0066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8124" y="241012"/>
            <a:ext cx="8524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Pressure units in PHYSICS COUNTRY</a:t>
            </a:r>
            <a:endParaRPr lang="en-US" sz="3200" b="1" dirty="0"/>
          </a:p>
        </p:txBody>
      </p:sp>
      <p:pic>
        <p:nvPicPr>
          <p:cNvPr id="65540" name="Picture 4" descr="http://i.qkme.me/3opl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0193"/>
            <a:ext cx="3192266" cy="384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82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55" grpId="0" animBg="1"/>
      <p:bldP spid="1075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rgbClr val="0066CC"/>
                </a:solidFill>
              </a:rPr>
              <a:t>Empiric</a:t>
            </a:r>
            <a:r>
              <a:rPr lang="en-US" sz="2800" b="1"/>
              <a:t> </a:t>
            </a:r>
            <a:r>
              <a:rPr lang="en-US" sz="2800" b="1">
                <a:solidFill>
                  <a:srgbClr val="FF0000"/>
                </a:solidFill>
              </a:rPr>
              <a:t>gas law</a:t>
            </a:r>
            <a:r>
              <a:rPr lang="en-US" sz="2800" b="1"/>
              <a:t> derivations:</a:t>
            </a:r>
            <a:br>
              <a:rPr lang="en-US" sz="2800" b="1"/>
            </a:br>
            <a:r>
              <a:rPr lang="en-US" sz="2800" b="1"/>
              <a:t>the common sense way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1447800" y="16764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endParaRPr lang="en-US" u="none"/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838200" y="3657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0066CC"/>
                </a:solidFill>
              </a:rPr>
              <a:t>T</a:t>
            </a:r>
            <a:r>
              <a:rPr lang="en-US" sz="2400" b="1" u="none" dirty="0"/>
              <a:t> </a:t>
            </a:r>
            <a:r>
              <a:rPr lang="en-US" sz="2400" b="1" u="none" dirty="0">
                <a:solidFill>
                  <a:srgbClr val="FF0000"/>
                </a:solidFill>
              </a:rPr>
              <a:t>down</a:t>
            </a:r>
            <a:r>
              <a:rPr lang="en-US" sz="2400" b="1" u="none" dirty="0">
                <a:sym typeface="Symbol" pitchFamily="18" charset="2"/>
              </a:rPr>
              <a:t> ?? </a:t>
            </a:r>
          </a:p>
        </p:txBody>
      </p:sp>
      <p:pic>
        <p:nvPicPr>
          <p:cNvPr id="138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8078788" cy="457200"/>
          </a:xfrm>
          <a:prstGeom prst="rect">
            <a:avLst/>
          </a:prstGeom>
          <a:noFill/>
        </p:spPr>
      </p:pic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1447800" y="1981200"/>
            <a:ext cx="57150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</a:rPr>
              <a:t>		P</a:t>
            </a:r>
            <a:r>
              <a:rPr lang="en-US" sz="2800" b="1" u="none"/>
              <a:t>, </a:t>
            </a:r>
            <a:r>
              <a:rPr lang="en-US" sz="2800" b="1" u="none">
                <a:solidFill>
                  <a:srgbClr val="0066CC"/>
                </a:solidFill>
              </a:rPr>
              <a:t>T</a:t>
            </a:r>
            <a:r>
              <a:rPr lang="en-US" sz="2800" b="1" u="none"/>
              <a:t>, </a:t>
            </a:r>
            <a:r>
              <a:rPr lang="en-US" sz="2800" b="1" u="none">
                <a:solidFill>
                  <a:schemeClr val="hlink"/>
                </a:solidFill>
              </a:rPr>
              <a:t>V</a:t>
            </a:r>
            <a:r>
              <a:rPr lang="en-US" sz="2800" b="1" u="none"/>
              <a:t>, n</a:t>
            </a:r>
            <a:endParaRPr lang="en-US" sz="2800" u="none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7150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 dirty="0"/>
              <a:t>	</a:t>
            </a:r>
            <a:r>
              <a:rPr lang="en-US" sz="2400" b="1" u="none" dirty="0"/>
              <a:t>n   </a:t>
            </a:r>
            <a:r>
              <a:rPr lang="en-US" sz="2400" b="1" u="none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3276600" y="3657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chemeClr val="hlink"/>
                </a:solidFill>
              </a:rPr>
              <a:t>V</a:t>
            </a:r>
            <a:r>
              <a:rPr lang="en-US" sz="2400" u="none" dirty="0"/>
              <a:t> </a:t>
            </a:r>
            <a:r>
              <a:rPr lang="en-US" sz="2400" b="1" u="none" dirty="0">
                <a:solidFill>
                  <a:srgbClr val="FF0000"/>
                </a:solidFill>
              </a:rPr>
              <a:t>down</a:t>
            </a:r>
          </a:p>
        </p:txBody>
      </p:sp>
      <p:pic>
        <p:nvPicPr>
          <p:cNvPr id="13825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667000"/>
            <a:ext cx="2819400" cy="371475"/>
          </a:xfrm>
          <a:prstGeom prst="rect">
            <a:avLst/>
          </a:prstGeom>
          <a:noFill/>
        </p:spPr>
      </p:pic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2286000" y="4572000"/>
            <a:ext cx="14478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dirty="0"/>
              <a:t> </a:t>
            </a:r>
            <a:r>
              <a:rPr lang="en-US" sz="2800" b="1" dirty="0" smtClean="0">
                <a:latin typeface="MaplePi" pitchFamily="2" charset="0"/>
              </a:rPr>
              <a:t> ~ </a:t>
            </a:r>
            <a:r>
              <a:rPr lang="en-US" sz="2800" b="1" u="none" dirty="0" smtClean="0"/>
              <a:t> </a:t>
            </a:r>
            <a:r>
              <a:rPr lang="en-US" sz="2800" b="1" u="none" dirty="0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138252" name="Text Box 12"/>
          <p:cNvSpPr txBox="1">
            <a:spLocks noChangeArrowheads="1"/>
          </p:cNvSpPr>
          <p:nvPr/>
        </p:nvSpPr>
        <p:spPr bwMode="auto">
          <a:xfrm>
            <a:off x="914400" y="3200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0066CC"/>
                </a:solidFill>
              </a:rPr>
              <a:t>T</a:t>
            </a:r>
            <a:r>
              <a:rPr lang="en-US" sz="2400" b="1" u="none" dirty="0"/>
              <a:t> </a:t>
            </a:r>
            <a:r>
              <a:rPr lang="en-US" sz="2400" b="1" u="none" dirty="0">
                <a:solidFill>
                  <a:srgbClr val="0066CC"/>
                </a:solidFill>
              </a:rPr>
              <a:t>up    </a:t>
            </a:r>
            <a:r>
              <a:rPr lang="en-US" sz="2400" b="1" u="none" dirty="0">
                <a:sym typeface="Symbol" pitchFamily="18" charset="2"/>
              </a:rPr>
              <a:t> ?? </a:t>
            </a:r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3276600" y="3124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chemeClr val="hlink"/>
                </a:solidFill>
              </a:rPr>
              <a:t>V</a:t>
            </a:r>
            <a:r>
              <a:rPr lang="en-US" sz="2400" u="none" dirty="0"/>
              <a:t> </a:t>
            </a:r>
            <a:r>
              <a:rPr lang="en-US" sz="2400" b="1" u="none" dirty="0">
                <a:solidFill>
                  <a:srgbClr val="0066CC"/>
                </a:solidFill>
              </a:rPr>
              <a:t>up</a:t>
            </a:r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1676400" y="4038600"/>
            <a:ext cx="2667000" cy="46166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CHARLES’ </a:t>
            </a:r>
            <a:r>
              <a:rPr lang="en-US" sz="2400" b="1" u="none" dirty="0" smtClean="0"/>
              <a:t>LAW </a:t>
            </a:r>
            <a:endParaRPr lang="en-US" sz="2400" b="1" u="none" dirty="0"/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5715000" y="4038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pic>
        <p:nvPicPr>
          <p:cNvPr id="13825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3962400"/>
            <a:ext cx="3171825" cy="2209800"/>
          </a:xfrm>
          <a:prstGeom prst="rect">
            <a:avLst/>
          </a:prstGeom>
          <a:noFill/>
        </p:spPr>
      </p:pic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2209800" y="6096000"/>
            <a:ext cx="24384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chemeClr val="hlink"/>
                </a:solidFill>
              </a:rPr>
              <a:t>V</a:t>
            </a:r>
            <a:r>
              <a:rPr lang="en-US" sz="2800" b="1" u="none" baseline="-25000" dirty="0"/>
              <a:t>1</a:t>
            </a:r>
            <a:r>
              <a:rPr lang="en-US" sz="2800" b="1" u="none" dirty="0"/>
              <a:t>/</a:t>
            </a: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baseline="-25000" dirty="0">
                <a:solidFill>
                  <a:srgbClr val="0066CC"/>
                </a:solidFill>
              </a:rPr>
              <a:t>1</a:t>
            </a:r>
            <a:r>
              <a:rPr lang="en-US" sz="2800" b="1" u="none" dirty="0"/>
              <a:t>= </a:t>
            </a:r>
            <a:r>
              <a:rPr lang="en-US" sz="2800" b="1" u="none" dirty="0">
                <a:solidFill>
                  <a:schemeClr val="hlink"/>
                </a:solidFill>
              </a:rPr>
              <a:t>V</a:t>
            </a:r>
            <a:r>
              <a:rPr lang="en-US" sz="2800" b="1" u="none" baseline="-25000" dirty="0"/>
              <a:t>2</a:t>
            </a:r>
            <a:r>
              <a:rPr lang="en-US" sz="2800" b="1" u="none" dirty="0"/>
              <a:t>/</a:t>
            </a: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baseline="-25000" dirty="0"/>
              <a:t>2</a:t>
            </a:r>
          </a:p>
        </p:txBody>
      </p:sp>
      <p:sp>
        <p:nvSpPr>
          <p:cNvPr id="138259" name="Text Box 19"/>
          <p:cNvSpPr txBox="1">
            <a:spLocks noChangeArrowheads="1"/>
          </p:cNvSpPr>
          <p:nvPr/>
        </p:nvSpPr>
        <p:spPr bwMode="auto">
          <a:xfrm>
            <a:off x="2286000" y="5105400"/>
            <a:ext cx="160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hlink"/>
                </a:solidFill>
              </a:rPr>
              <a:t>V</a:t>
            </a:r>
            <a:r>
              <a:rPr lang="en-US" sz="2800" b="1" baseline="-25000" dirty="0">
                <a:solidFill>
                  <a:schemeClr val="hlink"/>
                </a:solidFill>
              </a:rPr>
              <a:t>1</a:t>
            </a:r>
            <a:r>
              <a:rPr lang="en-US" sz="2800" b="1" u="none" baseline="-25000" dirty="0">
                <a:solidFill>
                  <a:srgbClr val="0066CC"/>
                </a:solidFill>
              </a:rPr>
              <a:t> </a:t>
            </a:r>
            <a:r>
              <a:rPr lang="en-US" sz="2800" b="1" u="none" dirty="0"/>
              <a:t> =  </a:t>
            </a:r>
            <a:r>
              <a:rPr lang="en-US" sz="2800" b="1" u="sng" dirty="0">
                <a:solidFill>
                  <a:schemeClr val="accent2"/>
                </a:solidFill>
              </a:rPr>
              <a:t>T</a:t>
            </a:r>
            <a:r>
              <a:rPr lang="en-US" sz="2800" b="1" baseline="-25000" dirty="0">
                <a:solidFill>
                  <a:schemeClr val="accent2"/>
                </a:solidFill>
              </a:rPr>
              <a:t>1</a:t>
            </a:r>
          </a:p>
          <a:p>
            <a:r>
              <a:rPr lang="en-US" sz="2800" b="1" u="none" dirty="0">
                <a:solidFill>
                  <a:schemeClr val="hlink"/>
                </a:solidFill>
              </a:rPr>
              <a:t>V</a:t>
            </a:r>
            <a:r>
              <a:rPr lang="en-US" sz="2800" b="1" u="none" baseline="-25000" dirty="0">
                <a:solidFill>
                  <a:srgbClr val="0070C0"/>
                </a:solidFill>
              </a:rPr>
              <a:t>2</a:t>
            </a:r>
            <a:r>
              <a:rPr lang="en-US" sz="2800" b="1" u="none" dirty="0"/>
              <a:t>     </a:t>
            </a:r>
            <a:r>
              <a:rPr lang="en-US" sz="2800" b="1" u="none" dirty="0" smtClean="0"/>
              <a:t> </a:t>
            </a:r>
            <a:r>
              <a:rPr lang="en-US" sz="2800" b="1" u="none" dirty="0" smtClean="0">
                <a:solidFill>
                  <a:schemeClr val="accent2"/>
                </a:solidFill>
              </a:rPr>
              <a:t>T</a:t>
            </a:r>
            <a:r>
              <a:rPr lang="en-US" sz="2800" b="1" u="none" baseline="-25000" dirty="0" smtClean="0">
                <a:solidFill>
                  <a:schemeClr val="accent2"/>
                </a:solidFill>
              </a:rPr>
              <a:t>2</a:t>
            </a:r>
            <a:endParaRPr lang="en-US" sz="2800" b="1" u="none" baseline="-25000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8700" y="2500313"/>
            <a:ext cx="4038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Piston in ice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8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/>
      <p:bldP spid="138246" grpId="0" animBg="1"/>
      <p:bldP spid="138247" grpId="0"/>
      <p:bldP spid="138248" grpId="0"/>
      <p:bldP spid="138251" grpId="0" animBg="1"/>
      <p:bldP spid="138252" grpId="0"/>
      <p:bldP spid="138253" grpId="0"/>
      <p:bldP spid="138254" grpId="0" animBg="1"/>
      <p:bldP spid="138257" grpId="0" animBg="1"/>
      <p:bldP spid="138259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0066CC"/>
                </a:solidFill>
              </a:rPr>
              <a:t>Empiric</a:t>
            </a:r>
            <a:r>
              <a:rPr lang="en-US" sz="3200" b="1"/>
              <a:t> </a:t>
            </a:r>
            <a:r>
              <a:rPr lang="en-US" sz="3200" b="1">
                <a:solidFill>
                  <a:srgbClr val="FF0000"/>
                </a:solidFill>
              </a:rPr>
              <a:t>gas law</a:t>
            </a:r>
            <a:r>
              <a:rPr lang="en-US" sz="3200" b="1"/>
              <a:t> derivations:</a:t>
            </a:r>
            <a:br>
              <a:rPr lang="en-US" sz="3200" b="1"/>
            </a:br>
            <a:r>
              <a:rPr lang="en-US" sz="3200" b="1"/>
              <a:t>the common sense way (cont.)</a:t>
            </a:r>
          </a:p>
        </p:txBody>
      </p:sp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419600" cy="457200"/>
          </a:xfrm>
          <a:prstGeom prst="rect">
            <a:avLst/>
          </a:prstGeom>
          <a:noFill/>
        </p:spPr>
      </p:pic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981200"/>
            <a:ext cx="2819400" cy="371475"/>
          </a:xfrm>
          <a:prstGeom prst="rect">
            <a:avLst/>
          </a:prstGeom>
          <a:noFill/>
        </p:spPr>
      </p:pic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715000" y="259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chemeClr val="tx2"/>
                </a:solidFill>
              </a:rPr>
              <a:t>  n</a:t>
            </a:r>
            <a:r>
              <a:rPr lang="en-US" sz="2400" b="1" u="none"/>
              <a:t>     </a:t>
            </a:r>
            <a:r>
              <a:rPr lang="en-US" sz="2400" b="1" u="none">
                <a:solidFill>
                  <a:srgbClr val="0066CC"/>
                </a:solidFill>
              </a:rPr>
              <a:t>T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609600" y="3276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P</a:t>
            </a:r>
            <a:r>
              <a:rPr lang="en-US" sz="2400" b="1" u="none"/>
              <a:t> </a:t>
            </a:r>
            <a:r>
              <a:rPr lang="en-US" sz="2400" b="1" u="none">
                <a:solidFill>
                  <a:srgbClr val="0066CC"/>
                </a:solidFill>
              </a:rPr>
              <a:t>up</a:t>
            </a:r>
            <a:r>
              <a:rPr lang="en-US" sz="2400" b="1" u="none">
                <a:sym typeface="Symbol" pitchFamily="18" charset="2"/>
              </a:rPr>
              <a:t> ?? 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3048000" y="3352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chemeClr val="hlink"/>
                </a:solidFill>
              </a:rPr>
              <a:t>V</a:t>
            </a:r>
            <a:r>
              <a:rPr lang="en-US" sz="2400" u="none"/>
              <a:t> </a:t>
            </a:r>
            <a:r>
              <a:rPr lang="en-US" sz="2400" b="1" u="none">
                <a:solidFill>
                  <a:srgbClr val="FF0000"/>
                </a:solidFill>
              </a:rPr>
              <a:t>down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rgbClr val="FF0000"/>
                </a:solidFill>
              </a:rPr>
              <a:t>P</a:t>
            </a:r>
            <a:r>
              <a:rPr lang="en-US" sz="2400" b="1" u="none" dirty="0"/>
              <a:t> </a:t>
            </a:r>
            <a:r>
              <a:rPr lang="en-US" sz="2400" b="1" u="none" dirty="0">
                <a:solidFill>
                  <a:srgbClr val="FF0000"/>
                </a:solidFill>
              </a:rPr>
              <a:t>down</a:t>
            </a:r>
            <a:r>
              <a:rPr lang="en-US" sz="2400" b="1" u="none" dirty="0">
                <a:sym typeface="Symbol" pitchFamily="18" charset="2"/>
              </a:rPr>
              <a:t> ?? 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3200400" y="3733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>
                <a:solidFill>
                  <a:schemeClr val="hlink"/>
                </a:solidFill>
              </a:rPr>
              <a:t>V</a:t>
            </a:r>
            <a:r>
              <a:rPr lang="en-US" sz="2400" u="none" dirty="0"/>
              <a:t> </a:t>
            </a:r>
            <a:r>
              <a:rPr lang="en-US" sz="2400" b="1" u="none" dirty="0">
                <a:solidFill>
                  <a:srgbClr val="0066CC"/>
                </a:solidFill>
              </a:rPr>
              <a:t>up</a:t>
            </a:r>
          </a:p>
        </p:txBody>
      </p:sp>
      <p:pic>
        <p:nvPicPr>
          <p:cNvPr id="13927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505200"/>
            <a:ext cx="2847975" cy="2076450"/>
          </a:xfrm>
          <a:prstGeom prst="rect">
            <a:avLst/>
          </a:prstGeom>
          <a:noFill/>
        </p:spPr>
      </p:pic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1295400" y="4267200"/>
            <a:ext cx="28956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 dirty="0"/>
              <a:t>BOYLE’S LAW</a:t>
            </a:r>
          </a:p>
        </p:txBody>
      </p:sp>
      <p:sp>
        <p:nvSpPr>
          <p:cNvPr id="139276" name="Text Box 12"/>
          <p:cNvSpPr txBox="1">
            <a:spLocks noChangeArrowheads="1"/>
          </p:cNvSpPr>
          <p:nvPr/>
        </p:nvSpPr>
        <p:spPr bwMode="auto">
          <a:xfrm>
            <a:off x="1676400" y="4724400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</a:rPr>
              <a:t>P </a:t>
            </a:r>
            <a:r>
              <a:rPr lang="en-US" sz="2800" b="1" u="none" dirty="0" smtClean="0">
                <a:solidFill>
                  <a:srgbClr val="FF0000"/>
                </a:solidFill>
              </a:rPr>
              <a:t> </a:t>
            </a:r>
            <a:r>
              <a:rPr lang="en-US" sz="2800" b="1" u="none" dirty="0" smtClean="0"/>
              <a:t> </a:t>
            </a:r>
            <a:r>
              <a:rPr lang="en-US" sz="2800" b="1" dirty="0" smtClean="0">
                <a:latin typeface="MaplePi" pitchFamily="2" charset="0"/>
              </a:rPr>
              <a:t>~</a:t>
            </a:r>
            <a:r>
              <a:rPr lang="en-US" sz="2800" b="1" u="none" dirty="0" smtClean="0">
                <a:latin typeface="MaplePi" pitchFamily="2" charset="0"/>
              </a:rPr>
              <a:t> </a:t>
            </a:r>
            <a:r>
              <a:rPr lang="en-US" sz="2800" b="1" u="none" dirty="0" smtClean="0"/>
              <a:t>1/</a:t>
            </a:r>
            <a:r>
              <a:rPr lang="en-US" sz="2800" b="1" u="none" dirty="0" smtClean="0">
                <a:solidFill>
                  <a:schemeClr val="hlink"/>
                </a:solidFill>
              </a:rPr>
              <a:t>V</a:t>
            </a:r>
            <a:r>
              <a:rPr lang="en-US" sz="2800" u="none" dirty="0" smtClean="0"/>
              <a:t> </a:t>
            </a:r>
            <a:endParaRPr lang="en-US" sz="2800" u="none" dirty="0"/>
          </a:p>
        </p:txBody>
      </p:sp>
      <p:sp>
        <p:nvSpPr>
          <p:cNvPr id="139277" name="Text Box 13"/>
          <p:cNvSpPr txBox="1">
            <a:spLocks noChangeArrowheads="1"/>
          </p:cNvSpPr>
          <p:nvPr/>
        </p:nvSpPr>
        <p:spPr bwMode="auto">
          <a:xfrm>
            <a:off x="1600200" y="6172200"/>
            <a:ext cx="21336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/>
              <a:t>1</a:t>
            </a:r>
            <a:r>
              <a:rPr lang="en-US" sz="2800" b="1" u="none" dirty="0">
                <a:solidFill>
                  <a:schemeClr val="hlink"/>
                </a:solidFill>
              </a:rPr>
              <a:t>V</a:t>
            </a:r>
            <a:r>
              <a:rPr lang="en-US" sz="2800" b="1" u="none" baseline="-25000" dirty="0"/>
              <a:t>1</a:t>
            </a:r>
            <a:r>
              <a:rPr lang="en-US" sz="2800" b="1" u="none" dirty="0"/>
              <a:t>=</a:t>
            </a:r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/>
              <a:t>2</a:t>
            </a:r>
            <a:r>
              <a:rPr lang="en-US" sz="2800" b="1" u="none" dirty="0">
                <a:solidFill>
                  <a:schemeClr val="hlink"/>
                </a:solidFill>
              </a:rPr>
              <a:t>V</a:t>
            </a:r>
            <a:r>
              <a:rPr lang="en-US" sz="2800" b="1" u="none" baseline="-25000" dirty="0"/>
              <a:t>2</a:t>
            </a:r>
          </a:p>
        </p:txBody>
      </p:sp>
      <p:pic>
        <p:nvPicPr>
          <p:cNvPr id="13927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2743200"/>
            <a:ext cx="2819400" cy="371475"/>
          </a:xfrm>
          <a:prstGeom prst="rect">
            <a:avLst/>
          </a:prstGeom>
          <a:noFill/>
        </p:spPr>
      </p:pic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4098925" y="5827713"/>
            <a:ext cx="2301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u="none"/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1600200" y="5181600"/>
            <a:ext cx="228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P</a:t>
            </a:r>
            <a:r>
              <a:rPr lang="en-US" sz="2800" b="1" u="sng" baseline="-25000" dirty="0">
                <a:solidFill>
                  <a:srgbClr val="FF0000"/>
                </a:solidFill>
              </a:rPr>
              <a:t>1</a:t>
            </a:r>
            <a:r>
              <a:rPr lang="en-US" sz="2800" u="sng" dirty="0"/>
              <a:t> </a:t>
            </a:r>
            <a:r>
              <a:rPr lang="en-US" sz="2800" u="none" dirty="0" smtClean="0"/>
              <a:t> = </a:t>
            </a:r>
            <a:r>
              <a:rPr lang="en-US" sz="2800" b="1" u="sng" dirty="0">
                <a:solidFill>
                  <a:schemeClr val="hlink"/>
                </a:solidFill>
              </a:rPr>
              <a:t>1/V</a:t>
            </a:r>
            <a:r>
              <a:rPr lang="en-US" sz="2800" b="1" u="sng" baseline="-25000" dirty="0">
                <a:solidFill>
                  <a:schemeClr val="hlink"/>
                </a:solidFill>
              </a:rPr>
              <a:t>1</a:t>
            </a:r>
          </a:p>
          <a:p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>
                <a:solidFill>
                  <a:srgbClr val="FF0000"/>
                </a:solidFill>
              </a:rPr>
              <a:t>2</a:t>
            </a:r>
            <a:r>
              <a:rPr lang="en-US" sz="2800" u="none" dirty="0"/>
              <a:t> </a:t>
            </a:r>
            <a:r>
              <a:rPr lang="en-US" sz="2800" u="none" dirty="0" smtClean="0"/>
              <a:t>    </a:t>
            </a:r>
            <a:r>
              <a:rPr lang="en-US" sz="2800" b="1" u="none" dirty="0" smtClean="0">
                <a:solidFill>
                  <a:schemeClr val="hlink"/>
                </a:solidFill>
              </a:rPr>
              <a:t>1/V</a:t>
            </a:r>
            <a:r>
              <a:rPr lang="en-US" sz="2800" b="1" u="none" baseline="-25000" dirty="0" smtClean="0">
                <a:solidFill>
                  <a:schemeClr val="hlink"/>
                </a:solidFill>
              </a:rPr>
              <a:t>2</a:t>
            </a:r>
            <a:endParaRPr lang="en-US" sz="2800" b="1" u="none" baseline="-250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/>
      <p:bldP spid="139270" grpId="0"/>
      <p:bldP spid="139271" grpId="0"/>
      <p:bldP spid="139272" grpId="0"/>
      <p:bldP spid="139273" grpId="0"/>
      <p:bldP spid="139275" grpId="0" animBg="1"/>
      <p:bldP spid="139276" grpId="0"/>
      <p:bldP spid="139277" grpId="0" animBg="1"/>
      <p:bldP spid="1392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0066CC"/>
                </a:solidFill>
              </a:rPr>
              <a:t>Empiric</a:t>
            </a:r>
            <a:r>
              <a:rPr lang="en-US" sz="3200" b="1"/>
              <a:t> </a:t>
            </a:r>
            <a:r>
              <a:rPr lang="en-US" sz="3200" b="1">
                <a:solidFill>
                  <a:srgbClr val="FF0000"/>
                </a:solidFill>
              </a:rPr>
              <a:t>gas law</a:t>
            </a:r>
            <a:r>
              <a:rPr lang="en-US" sz="3200" b="1"/>
              <a:t> derivations:</a:t>
            </a:r>
            <a:br>
              <a:rPr lang="en-US" sz="3200" b="1"/>
            </a:br>
            <a:r>
              <a:rPr lang="en-US" sz="3200" b="1"/>
              <a:t>the common sense way (cont.)</a:t>
            </a:r>
          </a:p>
        </p:txBody>
      </p:sp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4343400" cy="819150"/>
          </a:xfrm>
          <a:prstGeom prst="rect">
            <a:avLst/>
          </a:prstGeom>
          <a:noFill/>
        </p:spPr>
      </p:pic>
      <p:pic>
        <p:nvPicPr>
          <p:cNvPr id="140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05000"/>
            <a:ext cx="2819400" cy="371475"/>
          </a:xfrm>
          <a:prstGeom prst="rect">
            <a:avLst/>
          </a:prstGeom>
          <a:noFill/>
        </p:spPr>
      </p:pic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019800" y="25146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n     </a:t>
            </a:r>
            <a:r>
              <a:rPr lang="en-US" sz="2400" b="1" u="none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1143000" y="2590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u="none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838200" y="2590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0033CC"/>
                </a:solidFill>
              </a:rPr>
              <a:t>T</a:t>
            </a:r>
            <a:r>
              <a:rPr lang="en-US" sz="2400" b="1" u="none"/>
              <a:t> </a:t>
            </a:r>
            <a:r>
              <a:rPr lang="en-US" sz="2400" b="1" u="none">
                <a:solidFill>
                  <a:srgbClr val="0066CC"/>
                </a:solidFill>
              </a:rPr>
              <a:t>up</a:t>
            </a:r>
            <a:r>
              <a:rPr lang="en-US" sz="2400" b="1" u="none">
                <a:sym typeface="Symbol" pitchFamily="18" charset="2"/>
              </a:rPr>
              <a:t> ?? 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3124200" y="259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P</a:t>
            </a:r>
            <a:r>
              <a:rPr lang="en-US" sz="2400" b="1" u="none">
                <a:solidFill>
                  <a:schemeClr val="hlink"/>
                </a:solidFill>
              </a:rPr>
              <a:t>  </a:t>
            </a:r>
            <a:r>
              <a:rPr lang="en-US" sz="2400" b="1" u="none">
                <a:solidFill>
                  <a:srgbClr val="0066CC"/>
                </a:solidFill>
              </a:rPr>
              <a:t>up</a:t>
            </a: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762000" y="3200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0033CC"/>
                </a:solidFill>
              </a:rPr>
              <a:t>T</a:t>
            </a:r>
            <a:r>
              <a:rPr lang="en-US" sz="2400" b="1" u="none"/>
              <a:t> </a:t>
            </a:r>
            <a:r>
              <a:rPr lang="en-US" sz="2400" b="1" u="none">
                <a:solidFill>
                  <a:srgbClr val="FF0000"/>
                </a:solidFill>
              </a:rPr>
              <a:t>down</a:t>
            </a:r>
            <a:r>
              <a:rPr lang="en-US" sz="2400" b="1" u="none">
                <a:sym typeface="Symbol" pitchFamily="18" charset="2"/>
              </a:rPr>
              <a:t> ?? </a:t>
            </a:r>
          </a:p>
        </p:txBody>
      </p:sp>
      <p:sp>
        <p:nvSpPr>
          <p:cNvPr id="140298" name="Text Box 10"/>
          <p:cNvSpPr txBox="1">
            <a:spLocks noChangeArrowheads="1"/>
          </p:cNvSpPr>
          <p:nvPr/>
        </p:nvSpPr>
        <p:spPr bwMode="auto">
          <a:xfrm>
            <a:off x="3124200" y="3200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>
                <a:solidFill>
                  <a:srgbClr val="FF0000"/>
                </a:solidFill>
              </a:rPr>
              <a:t>P</a:t>
            </a:r>
            <a:r>
              <a:rPr lang="en-US" sz="2400" b="1" u="none">
                <a:solidFill>
                  <a:schemeClr val="hlink"/>
                </a:solidFill>
              </a:rPr>
              <a:t>  </a:t>
            </a:r>
            <a:r>
              <a:rPr lang="en-US" sz="2400" b="1" u="none">
                <a:solidFill>
                  <a:srgbClr val="FF0000"/>
                </a:solidFill>
              </a:rPr>
              <a:t>down</a:t>
            </a:r>
          </a:p>
        </p:txBody>
      </p:sp>
      <p:pic>
        <p:nvPicPr>
          <p:cNvPr id="14029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276600"/>
            <a:ext cx="3219450" cy="2352675"/>
          </a:xfrm>
          <a:prstGeom prst="rect">
            <a:avLst/>
          </a:prstGeom>
          <a:noFill/>
        </p:spPr>
      </p:pic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2286000" y="4419600"/>
            <a:ext cx="144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dirty="0"/>
              <a:t> </a:t>
            </a:r>
            <a:r>
              <a:rPr lang="en-US" sz="2800" b="1" dirty="0" smtClean="0">
                <a:latin typeface="MaplePi" pitchFamily="2" charset="0"/>
              </a:rPr>
              <a:t>~</a:t>
            </a:r>
            <a:r>
              <a:rPr lang="en-US" sz="2800" b="1" u="none" dirty="0" smtClean="0"/>
              <a:t> </a:t>
            </a:r>
            <a:r>
              <a:rPr lang="en-US" sz="2800" b="1" u="none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1981200" y="3886200"/>
            <a:ext cx="35814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none"/>
              <a:t>GAY-LUSSAC’S LAW</a:t>
            </a:r>
          </a:p>
        </p:txBody>
      </p:sp>
      <p:sp>
        <p:nvSpPr>
          <p:cNvPr id="140302" name="Text Box 14"/>
          <p:cNvSpPr txBox="1">
            <a:spLocks noChangeArrowheads="1"/>
          </p:cNvSpPr>
          <p:nvPr/>
        </p:nvSpPr>
        <p:spPr bwMode="auto">
          <a:xfrm>
            <a:off x="1981200" y="6019800"/>
            <a:ext cx="25908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/>
              <a:t>1</a:t>
            </a:r>
            <a:r>
              <a:rPr lang="en-US" sz="2800" b="1" u="none" dirty="0"/>
              <a:t>/</a:t>
            </a: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baseline="-25000" dirty="0">
                <a:solidFill>
                  <a:srgbClr val="0066CC"/>
                </a:solidFill>
              </a:rPr>
              <a:t>1</a:t>
            </a:r>
            <a:r>
              <a:rPr lang="en-US" sz="2800" b="1" u="none" dirty="0"/>
              <a:t>= </a:t>
            </a:r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/>
              <a:t>2</a:t>
            </a:r>
            <a:r>
              <a:rPr lang="en-US" sz="2800" b="1" u="none" dirty="0"/>
              <a:t>/</a:t>
            </a:r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baseline="-25000" dirty="0"/>
              <a:t>2</a:t>
            </a:r>
          </a:p>
        </p:txBody>
      </p:sp>
      <p:sp>
        <p:nvSpPr>
          <p:cNvPr id="140303" name="Text Box 15"/>
          <p:cNvSpPr txBox="1">
            <a:spLocks noChangeArrowheads="1"/>
          </p:cNvSpPr>
          <p:nvPr/>
        </p:nvSpPr>
        <p:spPr bwMode="auto">
          <a:xfrm>
            <a:off x="2209800" y="4876800"/>
            <a:ext cx="17526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 dirty="0">
                <a:solidFill>
                  <a:srgbClr val="0066CC"/>
                </a:solidFill>
              </a:rPr>
              <a:t>T</a:t>
            </a:r>
            <a:r>
              <a:rPr lang="en-US" sz="2800" b="1" u="sng" baseline="-25000" dirty="0">
                <a:solidFill>
                  <a:srgbClr val="0066CC"/>
                </a:solidFill>
              </a:rPr>
              <a:t>1</a:t>
            </a:r>
            <a:r>
              <a:rPr lang="en-US" sz="2800" b="1" u="sng" dirty="0"/>
              <a:t> </a:t>
            </a:r>
            <a:r>
              <a:rPr lang="en-US" sz="2800" b="1" u="none" dirty="0"/>
              <a:t> </a:t>
            </a:r>
            <a:r>
              <a:rPr lang="en-US" sz="2800" u="none" dirty="0"/>
              <a:t>= </a:t>
            </a:r>
            <a:r>
              <a:rPr lang="en-US" sz="2800" b="1" u="sng" dirty="0">
                <a:solidFill>
                  <a:srgbClr val="FF0000"/>
                </a:solidFill>
              </a:rPr>
              <a:t>P</a:t>
            </a:r>
            <a:r>
              <a:rPr lang="en-US" sz="2800" b="1" u="sng" baseline="-25000" dirty="0">
                <a:solidFill>
                  <a:srgbClr val="FF0000"/>
                </a:solidFill>
              </a:rPr>
              <a:t>1</a:t>
            </a:r>
          </a:p>
          <a:p>
            <a:r>
              <a:rPr lang="en-US" sz="2800" b="1" u="none" dirty="0">
                <a:solidFill>
                  <a:srgbClr val="0066CC"/>
                </a:solidFill>
              </a:rPr>
              <a:t>T</a:t>
            </a:r>
            <a:r>
              <a:rPr lang="en-US" sz="2800" b="1" u="none" baseline="-25000" dirty="0">
                <a:solidFill>
                  <a:srgbClr val="0066CC"/>
                </a:solidFill>
              </a:rPr>
              <a:t>2</a:t>
            </a:r>
            <a:r>
              <a:rPr lang="en-US" sz="2800" b="1" u="none" dirty="0">
                <a:solidFill>
                  <a:srgbClr val="0066CC"/>
                </a:solidFill>
              </a:rPr>
              <a:t> </a:t>
            </a:r>
            <a:r>
              <a:rPr lang="en-US" sz="2800" u="none" dirty="0"/>
              <a:t>    </a:t>
            </a:r>
            <a:r>
              <a:rPr lang="en-US" sz="2800" b="1" u="none" dirty="0">
                <a:solidFill>
                  <a:srgbClr val="FF0000"/>
                </a:solidFill>
              </a:rPr>
              <a:t>P</a:t>
            </a:r>
            <a:r>
              <a:rPr lang="en-US" sz="2800" b="1" u="none" baseline="-25000" dirty="0">
                <a:solidFill>
                  <a:srgbClr val="FF0000"/>
                </a:solidFill>
              </a:rPr>
              <a:t>2</a:t>
            </a:r>
            <a:r>
              <a:rPr lang="en-US" u="non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7423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295" grpId="0"/>
      <p:bldP spid="140296" grpId="0"/>
      <p:bldP spid="140297" grpId="0"/>
      <p:bldP spid="140298" grpId="0"/>
      <p:bldP spid="140300" grpId="0"/>
      <p:bldP spid="140301" grpId="0" animBg="1"/>
      <p:bldP spid="140302" grpId="0" animBg="1"/>
      <p:bldP spid="1403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7924800" cy="1477962"/>
          </a:xfrm>
        </p:spPr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How Boyle, Gay-Lussac and Charles Laws are reflected in the  </a:t>
            </a:r>
            <a:r>
              <a:rPr lang="en-US" sz="2800" b="1">
                <a:solidFill>
                  <a:srgbClr val="0000FF"/>
                </a:solidFill>
              </a:rPr>
              <a:t>Combined Gas Law</a:t>
            </a:r>
            <a:br>
              <a:rPr lang="en-US" sz="2800" b="1">
                <a:solidFill>
                  <a:srgbClr val="0000FF"/>
                </a:solidFill>
              </a:rPr>
            </a:br>
            <a:endParaRPr lang="en-US" sz="2800"/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2133600" y="2514600"/>
            <a:ext cx="3429000" cy="830997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</a:t>
            </a:r>
            <a:r>
              <a:rPr lang="en-US" sz="2400" b="1" u="sng" dirty="0"/>
              <a:t>   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81000" y="3733800"/>
            <a:ext cx="1447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constant n,P</a:t>
            </a:r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2133600" y="37338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</a:t>
            </a:r>
            <a:r>
              <a:rPr lang="en-US" sz="2400" b="1" u="sng" dirty="0"/>
              <a:t>   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 flipH="1">
            <a:off x="2286000" y="38100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 flipH="1">
            <a:off x="4343400" y="38100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5943600" y="3886200"/>
            <a:ext cx="19050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Charles’ Law (P</a:t>
            </a:r>
            <a:r>
              <a:rPr lang="en-US" b="1" u="none" baseline="-25000"/>
              <a:t>1</a:t>
            </a:r>
            <a:r>
              <a:rPr lang="en-US" b="1" u="none"/>
              <a:t>=P</a:t>
            </a:r>
            <a:r>
              <a:rPr lang="en-US" b="1" u="none" baseline="-25000"/>
              <a:t>2</a:t>
            </a:r>
            <a:r>
              <a:rPr lang="en-US" b="1" u="none"/>
              <a:t>)</a:t>
            </a: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533400" y="4724400"/>
            <a:ext cx="1295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constant  n, T</a:t>
            </a:r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6019800" y="4724400"/>
            <a:ext cx="16764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Boyle’s Law (T</a:t>
            </a:r>
            <a:r>
              <a:rPr lang="en-US" b="1" u="none" baseline="-25000"/>
              <a:t>1</a:t>
            </a:r>
            <a:r>
              <a:rPr lang="en-US" b="1" u="none"/>
              <a:t>=T</a:t>
            </a:r>
            <a:r>
              <a:rPr lang="en-US" b="1" u="none" baseline="-25000"/>
              <a:t>2</a:t>
            </a:r>
            <a:r>
              <a:rPr lang="en-US" b="1" u="none"/>
              <a:t>)</a:t>
            </a: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533400" y="5638800"/>
            <a:ext cx="1295400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constant  n, V</a:t>
            </a:r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 flipH="1">
            <a:off x="25908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 flipH="1">
            <a:off x="4724400" y="55626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5867400" y="5562600"/>
            <a:ext cx="2743200" cy="7794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/>
              <a:t>Gay-Lussac’s Law</a:t>
            </a:r>
          </a:p>
          <a:p>
            <a:pPr>
              <a:spcBef>
                <a:spcPct val="50000"/>
              </a:spcBef>
            </a:pPr>
            <a:r>
              <a:rPr lang="en-US" b="1" u="none"/>
              <a:t>(V</a:t>
            </a:r>
            <a:r>
              <a:rPr lang="en-US" b="1" u="none" baseline="-25000"/>
              <a:t>1</a:t>
            </a:r>
            <a:r>
              <a:rPr lang="en-US" b="1" u="none"/>
              <a:t>=V</a:t>
            </a:r>
            <a:r>
              <a:rPr lang="en-US" b="1" u="none" baseline="-25000"/>
              <a:t>2</a:t>
            </a:r>
            <a:r>
              <a:rPr lang="en-US" b="1" u="none"/>
              <a:t>)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5638800" y="2743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0000FF"/>
                </a:solidFill>
              </a:rPr>
              <a:t>Combined Gas Law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381000" y="2667000"/>
            <a:ext cx="1447800" cy="6413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none"/>
              <a:t>constant</a:t>
            </a:r>
          </a:p>
          <a:p>
            <a:r>
              <a:rPr lang="en-US" b="1" u="none"/>
              <a:t> n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133600" y="45720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none" dirty="0"/>
              <a:t>	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30" name="Line 18"/>
          <p:cNvSpPr>
            <a:spLocks noChangeShapeType="1"/>
          </p:cNvSpPr>
          <p:nvPr/>
        </p:nvSpPr>
        <p:spPr bwMode="auto">
          <a:xfrm flipH="1">
            <a:off x="2514600" y="50292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31" name="Line 19"/>
          <p:cNvSpPr>
            <a:spLocks noChangeShapeType="1"/>
          </p:cNvSpPr>
          <p:nvPr/>
        </p:nvSpPr>
        <p:spPr bwMode="auto">
          <a:xfrm flipH="1">
            <a:off x="4648200" y="5029200"/>
            <a:ext cx="228600" cy="304800"/>
          </a:xfrm>
          <a:prstGeom prst="line">
            <a:avLst/>
          </a:prstGeom>
          <a:noFill/>
          <a:ln w="5397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2057400" y="5486400"/>
            <a:ext cx="3429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P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1</a:t>
            </a:r>
            <a:r>
              <a:rPr lang="en-US" sz="2400" b="1" u="sng" dirty="0"/>
              <a:t>	</a:t>
            </a:r>
            <a:r>
              <a:rPr lang="en-US" sz="2400" b="1" u="none" dirty="0"/>
              <a:t>    = 	   </a:t>
            </a:r>
            <a:r>
              <a:rPr lang="en-US" sz="2400" b="1" u="sng" dirty="0"/>
              <a:t>P</a:t>
            </a:r>
            <a:r>
              <a:rPr lang="en-US" sz="2400" b="1" u="sng" baseline="-25000" dirty="0"/>
              <a:t>2 </a:t>
            </a:r>
            <a:r>
              <a:rPr lang="en-US" sz="2400" b="1" u="sng" dirty="0"/>
              <a:t>V</a:t>
            </a:r>
            <a:r>
              <a:rPr lang="en-US" sz="2400" b="1" u="sng" baseline="-25000" dirty="0"/>
              <a:t>2</a:t>
            </a:r>
          </a:p>
          <a:p>
            <a:r>
              <a:rPr lang="en-US" sz="2400" b="1" u="none" baseline="-25000" dirty="0"/>
              <a:t>   </a:t>
            </a:r>
            <a:r>
              <a:rPr lang="en-US" sz="2400" b="1" u="none" dirty="0"/>
              <a:t>T</a:t>
            </a:r>
            <a:r>
              <a:rPr lang="en-US" sz="2400" b="1" u="none" baseline="-25000" dirty="0"/>
              <a:t>1</a:t>
            </a:r>
            <a:r>
              <a:rPr lang="en-US" sz="2400" b="1" u="none" dirty="0"/>
              <a:t>		      T</a:t>
            </a:r>
            <a:r>
              <a:rPr lang="en-US" sz="2400" b="1" u="none" baseline="-25000" dirty="0"/>
              <a:t>2</a:t>
            </a:r>
            <a:r>
              <a:rPr lang="en-US" sz="2400" b="1" u="none" dirty="0"/>
              <a:t>	</a:t>
            </a:r>
            <a:endParaRPr lang="en-US" b="1" u="none" dirty="0"/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228600" y="1981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 Black" pitchFamily="34" charset="0"/>
              </a:rPr>
              <a:t>Conditions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5791200" y="1981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 Black" pitchFamily="34" charset="0"/>
              </a:rPr>
              <a:t>Name of Gas Law</a:t>
            </a: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2514600" y="19812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 Black" pitchFamily="34" charset="0"/>
              </a:rPr>
              <a:t>Gas Law Equation</a:t>
            </a:r>
          </a:p>
        </p:txBody>
      </p:sp>
    </p:spTree>
    <p:extLst>
      <p:ext uri="{BB962C8B-B14F-4D97-AF65-F5344CB8AC3E}">
        <p14:creationId xmlns:p14="http://schemas.microsoft.com/office/powerpoint/2010/main" val="77573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4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14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animBg="1"/>
      <p:bldP spid="141316" grpId="0" animBg="1"/>
      <p:bldP spid="141317" grpId="0"/>
      <p:bldP spid="141318" grpId="0" animBg="1"/>
      <p:bldP spid="141319" grpId="0" animBg="1"/>
      <p:bldP spid="141320" grpId="0" animBg="1"/>
      <p:bldP spid="141321" grpId="0" animBg="1"/>
      <p:bldP spid="141322" grpId="0" animBg="1"/>
      <p:bldP spid="141323" grpId="0" animBg="1"/>
      <p:bldP spid="141324" grpId="0" animBg="1"/>
      <p:bldP spid="141325" grpId="0" animBg="1"/>
      <p:bldP spid="141326" grpId="0" animBg="1"/>
      <p:bldP spid="141327" grpId="0"/>
      <p:bldP spid="141328" grpId="0" animBg="1"/>
      <p:bldP spid="141329" grpId="0"/>
      <p:bldP spid="141330" grpId="0" animBg="1"/>
      <p:bldP spid="141331" grpId="0" animBg="1"/>
      <p:bldP spid="141332" grpId="0"/>
      <p:bldP spid="141333" grpId="0"/>
      <p:bldP spid="141334" grpId="0"/>
      <p:bldP spid="1413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</TotalTime>
  <Words>302</Words>
  <Application>Microsoft Office PowerPoint</Application>
  <PresentationFormat>On-screen Show (4:3)</PresentationFormat>
  <Paragraphs>94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Pressure in  `lowbrow’ Chem speak:  barometers ( see p 284)</vt:lpstr>
      <vt:lpstr>PowerPoint Presentation</vt:lpstr>
      <vt:lpstr>Atmosphere demonstrated the Italian Way (BIG time Torricelli Barometers)</vt:lpstr>
      <vt:lpstr>PowerPoint Presentation</vt:lpstr>
      <vt:lpstr>PowerPoint Presentation</vt:lpstr>
      <vt:lpstr>Empiric gas law derivations: the common sense way</vt:lpstr>
      <vt:lpstr>Empiric gas law derivations: the common sense way (cont.)</vt:lpstr>
      <vt:lpstr>Empiric gas law derivations: the common sense way (cont.)</vt:lpstr>
      <vt:lpstr>How Boyle, Gay-Lussac and Charles Laws are reflected in the  Combined Gas Law 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149</cp:revision>
  <dcterms:created xsi:type="dcterms:W3CDTF">2008-10-09T19:30:32Z</dcterms:created>
  <dcterms:modified xsi:type="dcterms:W3CDTF">2012-12-03T14:55:49Z</dcterms:modified>
</cp:coreProperties>
</file>