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1" r:id="rId2"/>
    <p:sldId id="330" r:id="rId3"/>
    <p:sldId id="352" r:id="rId4"/>
    <p:sldId id="353" r:id="rId5"/>
    <p:sldId id="349" r:id="rId6"/>
    <p:sldId id="350" r:id="rId7"/>
    <p:sldId id="308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7" r:id="rId16"/>
    <p:sldId id="361" r:id="rId17"/>
    <p:sldId id="368" r:id="rId18"/>
    <p:sldId id="366" r:id="rId19"/>
    <p:sldId id="362" r:id="rId20"/>
    <p:sldId id="363" r:id="rId21"/>
    <p:sldId id="364" r:id="rId22"/>
    <p:sldId id="36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p Desk" initials="H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CCFF99"/>
    <a:srgbClr val="D74229"/>
    <a:srgbClr val="FF3300"/>
    <a:srgbClr val="00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1474" autoAdjust="0"/>
  </p:normalViewPr>
  <p:slideViewPr>
    <p:cSldViewPr>
      <p:cViewPr varScale="1">
        <p:scale>
          <a:sx n="67" d="100"/>
          <a:sy n="67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2E5B-CE11-49F3-8862-D45E845C7C2D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C6E3-7A11-463F-876C-B313C4210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89579-BDE2-4857-A8CF-476F7DE15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0D99E-9B55-4B0E-93C8-1DC44F28D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B6B24-9655-4A7D-B629-F8D0AF6CC0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E2D1-560C-44B0-94AE-2DB49E075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8441C-81A3-46CC-9FBE-BBFE4D25D1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B477-C56D-4729-BE2D-316DF6996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EADFE-D637-4F96-AED9-087EE6212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7AFB2-D843-4540-9FB7-D61D17E86D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6F679-CC82-4922-9FA5-165A0120A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A24DA-74D4-4710-819B-3F7FBD38C1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47739-BFFB-4BED-B9F6-754B50891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1A4254-683F-468A-B317-3582AFC33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other unique and highly useful feature of </a:t>
            </a:r>
            <a:r>
              <a:rPr lang="en-US" sz="3600" b="1" dirty="0" err="1" smtClean="0">
                <a:solidFill>
                  <a:srgbClr val="FF0000"/>
                </a:solidFill>
              </a:rPr>
              <a:t>red</a:t>
            </a:r>
            <a:r>
              <a:rPr lang="en-US" sz="3600" b="1" dirty="0" err="1" smtClean="0">
                <a:solidFill>
                  <a:srgbClr val="3399FF"/>
                </a:solidFill>
              </a:rPr>
              <a:t>ox</a:t>
            </a:r>
            <a:r>
              <a:rPr lang="en-US" sz="3600" b="1" dirty="0" smtClean="0"/>
              <a:t> reactions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77724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3399FF"/>
                </a:solidFill>
              </a:rPr>
              <a:t>oxidation</a:t>
            </a:r>
            <a:r>
              <a:rPr lang="en-US" sz="4000" b="1" dirty="0" smtClean="0"/>
              <a:t> and</a:t>
            </a:r>
            <a:r>
              <a:rPr lang="en-US" sz="4000" b="1" dirty="0" smtClean="0">
                <a:solidFill>
                  <a:srgbClr val="FF0000"/>
                </a:solidFill>
              </a:rPr>
              <a:t> reduction </a:t>
            </a:r>
            <a:r>
              <a:rPr lang="en-US" sz="4000" b="1" dirty="0" smtClean="0"/>
              <a:t>can be separated in space and you can still run the reaction</a:t>
            </a:r>
          </a:p>
          <a:p>
            <a:r>
              <a:rPr lang="en-US" sz="4000" b="1" dirty="0" smtClean="0"/>
              <a:t>as a </a:t>
            </a:r>
            <a:r>
              <a:rPr lang="en-US" sz="4000" b="1" dirty="0" smtClean="0">
                <a:solidFill>
                  <a:srgbClr val="7030A0"/>
                </a:solidFill>
              </a:rPr>
              <a:t>`cell’ </a:t>
            </a:r>
            <a:r>
              <a:rPr lang="en-US" sz="4000" b="1" dirty="0" smtClean="0"/>
              <a:t>or ‘</a:t>
            </a:r>
            <a:r>
              <a:rPr lang="en-US" sz="4000" b="1" dirty="0" smtClean="0">
                <a:solidFill>
                  <a:srgbClr val="7030A0"/>
                </a:solidFill>
              </a:rPr>
              <a:t>battery’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Pressure (</a:t>
            </a:r>
            <a:r>
              <a:rPr lang="en-US" sz="4000" dirty="0">
                <a:solidFill>
                  <a:srgbClr val="FF0000"/>
                </a:solidFill>
              </a:rPr>
              <a:t>P</a:t>
            </a:r>
            <a:r>
              <a:rPr lang="en-US" sz="4000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b="1" dirty="0">
                <a:solidFill>
                  <a:schemeClr val="tx1"/>
                </a:solidFill>
              </a:rPr>
              <a:t>(see p </a:t>
            </a:r>
            <a:r>
              <a:rPr lang="en-US" sz="4000" b="1" dirty="0" smtClean="0"/>
              <a:t>283-4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r>
              <a:rPr lang="en-US" sz="4000" dirty="0"/>
              <a:t>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895600" y="1752600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 dirty="0">
                <a:solidFill>
                  <a:srgbClr val="FF0000"/>
                </a:solidFill>
              </a:rPr>
              <a:t>P</a:t>
            </a:r>
            <a:r>
              <a:rPr lang="en-US" sz="3200" b="1" u="none" dirty="0"/>
              <a:t> = </a:t>
            </a:r>
            <a:r>
              <a:rPr lang="en-US" sz="3200" b="1" u="sng" dirty="0"/>
              <a:t>Force</a:t>
            </a:r>
          </a:p>
          <a:p>
            <a:r>
              <a:rPr lang="en-US" sz="3200" b="1" u="none" dirty="0"/>
              <a:t>       </a:t>
            </a:r>
            <a:r>
              <a:rPr lang="en-US" sz="3200" b="1" u="none" dirty="0">
                <a:solidFill>
                  <a:srgbClr val="0066CC"/>
                </a:solidFill>
              </a:rPr>
              <a:t>Area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09600" y="1771650"/>
            <a:ext cx="2133600" cy="107721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Physics speak</a:t>
            </a:r>
            <a:endParaRPr lang="en-US" sz="3200" u="none" dirty="0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2057400" cy="95410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Physics units</a:t>
            </a:r>
            <a:r>
              <a:rPr lang="en-US" sz="2800" u="none" dirty="0"/>
              <a:t>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995612" y="2817078"/>
            <a:ext cx="3481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none" dirty="0">
                <a:solidFill>
                  <a:srgbClr val="FF0000"/>
                </a:solidFill>
              </a:rPr>
              <a:t>P</a:t>
            </a:r>
            <a:r>
              <a:rPr lang="en-US" sz="3200" u="none" dirty="0"/>
              <a:t> </a:t>
            </a:r>
            <a:r>
              <a:rPr lang="en-US" sz="3200" b="1" u="none" dirty="0"/>
              <a:t>=</a:t>
            </a:r>
            <a:r>
              <a:rPr lang="en-US" sz="3200" u="none" dirty="0"/>
              <a:t> </a:t>
            </a:r>
            <a:r>
              <a:rPr lang="en-US" sz="3200" b="1" u="sng" dirty="0" err="1"/>
              <a:t>newtons</a:t>
            </a:r>
            <a:endParaRPr lang="en-US" sz="3200" b="1" u="sng" dirty="0"/>
          </a:p>
          <a:p>
            <a:r>
              <a:rPr lang="en-US" sz="3200" b="1" u="none" dirty="0"/>
              <a:t>        m</a:t>
            </a:r>
            <a:r>
              <a:rPr lang="en-US" sz="3200" b="1" u="none" baseline="30000" dirty="0"/>
              <a:t>2</a:t>
            </a:r>
            <a:endParaRPr lang="en-US" sz="3200" b="1" u="none" dirty="0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581400" y="37338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  <a:r>
              <a:rPr lang="en-US" sz="3200" b="1" u="sng" dirty="0" smtClean="0"/>
              <a:t>kg*m/s</a:t>
            </a:r>
            <a:r>
              <a:rPr lang="en-US" sz="3200" b="1" u="sng" baseline="30000" dirty="0" smtClean="0"/>
              <a:t>2</a:t>
            </a:r>
            <a:endParaRPr lang="en-US" sz="3200" b="1" u="sng" baseline="30000" dirty="0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3962400" y="4191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none" dirty="0"/>
              <a:t>m*m</a:t>
            </a: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H="1">
            <a:off x="4572000" y="39624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4114800" y="44196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5410200" y="36576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u="none" dirty="0"/>
              <a:t>=</a:t>
            </a:r>
            <a:r>
              <a:rPr lang="en-US" sz="3600" u="none" dirty="0"/>
              <a:t>  </a:t>
            </a:r>
            <a:r>
              <a:rPr lang="en-US" sz="3600" b="1" u="sng" dirty="0"/>
              <a:t>kg   </a:t>
            </a:r>
            <a:r>
              <a:rPr lang="en-US" sz="3600" b="1" dirty="0"/>
              <a:t>    </a:t>
            </a:r>
          </a:p>
          <a:p>
            <a:r>
              <a:rPr lang="en-US" sz="3600" u="none" dirty="0"/>
              <a:t>    </a:t>
            </a:r>
            <a:r>
              <a:rPr lang="en-US" sz="3600" b="1" u="none" dirty="0"/>
              <a:t>m s</a:t>
            </a:r>
            <a:r>
              <a:rPr lang="en-US" sz="3600" b="1" u="none" baseline="30000" dirty="0"/>
              <a:t>2</a:t>
            </a:r>
            <a:endParaRPr lang="en-US" sz="3600" b="1" u="none" dirty="0"/>
          </a:p>
        </p:txBody>
      </p:sp>
    </p:spTree>
    <p:extLst>
      <p:ext uri="{BB962C8B-B14F-4D97-AF65-F5344CB8AC3E}">
        <p14:creationId xmlns:p14="http://schemas.microsoft.com/office/powerpoint/2010/main" val="15774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0" grpId="0" animBg="1"/>
      <p:bldP spid="108551" grpId="0" animBg="1"/>
      <p:bldP spid="108552" grpId="0"/>
      <p:bldP spid="108555" grpId="0"/>
      <p:bldP spid="108558" grpId="0"/>
      <p:bldP spid="108559" grpId="0" animBg="1"/>
      <p:bldP spid="108560" grpId="0" animBg="1"/>
      <p:bldP spid="1085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b="1" dirty="0">
                <a:solidFill>
                  <a:schemeClr val="tx1"/>
                </a:solidFill>
              </a:rPr>
              <a:t>(see p </a:t>
            </a:r>
            <a:r>
              <a:rPr lang="en-US" sz="4000" b="1" dirty="0" smtClean="0"/>
              <a:t>283-4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  <a:r>
              <a:rPr lang="en-US" sz="4000" dirty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905000" y="1676400"/>
            <a:ext cx="5562600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u="sng" dirty="0"/>
              <a:t>1 </a:t>
            </a:r>
            <a:r>
              <a:rPr lang="en-US" sz="3200" b="1" u="sng" dirty="0"/>
              <a:t>kg     </a:t>
            </a:r>
            <a:r>
              <a:rPr lang="en-US" sz="3200" b="1" u="none" dirty="0"/>
              <a:t>=    </a:t>
            </a:r>
            <a:r>
              <a:rPr lang="en-US" sz="3200" b="1" u="none" dirty="0">
                <a:solidFill>
                  <a:srgbClr val="FF0000"/>
                </a:solidFill>
              </a:rPr>
              <a:t>1</a:t>
            </a:r>
            <a:r>
              <a:rPr lang="en-US" sz="3200" b="1" u="none" dirty="0"/>
              <a:t> </a:t>
            </a:r>
            <a:r>
              <a:rPr lang="en-US" sz="3200" b="1" u="none" dirty="0">
                <a:solidFill>
                  <a:srgbClr val="FF0000"/>
                </a:solidFill>
              </a:rPr>
              <a:t>Pascal (Pa)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u="none" dirty="0"/>
              <a:t>  </a:t>
            </a:r>
            <a:r>
              <a:rPr lang="en-US" sz="3200" b="1" u="none" dirty="0"/>
              <a:t>m s</a:t>
            </a:r>
            <a:r>
              <a:rPr lang="en-US" sz="3200" b="1" u="none" baseline="30000" dirty="0"/>
              <a:t>2</a:t>
            </a:r>
            <a:endParaRPr lang="en-US" sz="3200" b="1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Symbol"/>
              </a:rPr>
              <a:t>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139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029200" y="152400"/>
            <a:ext cx="4114800" cy="2031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/>
              <a:t>Some lowbrow </a:t>
            </a:r>
            <a:r>
              <a:rPr lang="en-US" sz="3600" b="1" dirty="0" err="1" smtClean="0"/>
              <a:t>chem</a:t>
            </a:r>
            <a:r>
              <a:rPr lang="en-US" sz="3600" b="1" dirty="0" smtClean="0"/>
              <a:t> </a:t>
            </a:r>
            <a:r>
              <a:rPr lang="en-US" sz="3600" b="1" u="none" dirty="0" smtClean="0"/>
              <a:t>insights</a:t>
            </a:r>
            <a:endParaRPr lang="en-US" sz="3600" b="1" u="none" dirty="0" smtClean="0"/>
          </a:p>
          <a:p>
            <a:pPr>
              <a:spcBef>
                <a:spcPct val="50000"/>
              </a:spcBef>
            </a:pPr>
            <a:r>
              <a:rPr lang="en-US" sz="3600" b="1" u="none" dirty="0" smtClean="0"/>
              <a:t> </a:t>
            </a:r>
            <a:r>
              <a:rPr lang="en-US" sz="3600" b="1" u="none" dirty="0"/>
              <a:t>into </a:t>
            </a:r>
            <a:r>
              <a:rPr lang="en-US" sz="3600" b="1" dirty="0" smtClean="0"/>
              <a:t>Pressure</a:t>
            </a:r>
            <a:endParaRPr lang="en-US" b="1" u="none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00200" y="4267200"/>
            <a:ext cx="6324600" cy="178510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400" b="1" u="none" dirty="0">
                <a:solidFill>
                  <a:schemeClr val="bg1"/>
                </a:solidFill>
              </a:rPr>
              <a:t>Getting hammered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4400" b="1" u="none" dirty="0">
                <a:solidFill>
                  <a:schemeClr val="bg1"/>
                </a:solidFill>
              </a:rPr>
              <a:t>Bed of nails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01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57200" y="2971800"/>
            <a:ext cx="8686800" cy="193899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 dirty="0">
                <a:solidFill>
                  <a:srgbClr val="FF0000"/>
                </a:solidFill>
              </a:rPr>
              <a:t>Pressure </a:t>
            </a:r>
            <a:r>
              <a:rPr lang="en-US" sz="4000" b="1" u="none" dirty="0" smtClean="0"/>
              <a:t>expresses </a:t>
            </a:r>
            <a:r>
              <a:rPr lang="en-US" sz="4000" b="1" u="none" dirty="0"/>
              <a:t>how much </a:t>
            </a:r>
            <a:r>
              <a:rPr lang="en-US" sz="4000" b="1" dirty="0" smtClean="0"/>
              <a:t>a (constant)</a:t>
            </a:r>
            <a:r>
              <a:rPr lang="en-US" sz="4000" b="1" u="none" dirty="0" smtClean="0"/>
              <a:t> </a:t>
            </a:r>
            <a:r>
              <a:rPr lang="en-US" sz="4000" b="1" u="none" dirty="0"/>
              <a:t>impressed force is spread </a:t>
            </a:r>
            <a:r>
              <a:rPr lang="en-US" sz="4000" b="1" u="none" dirty="0" smtClean="0"/>
              <a:t>out…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3338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51054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smtClean="0"/>
              <a:t>MORE AREA, LOWER PRESSURE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4000" b="1" dirty="0" smtClean="0"/>
              <a:t>LESS AREA, HIGHER PRESSURE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24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Pressure in </a:t>
            </a:r>
            <a:r>
              <a:rPr lang="en-US" sz="3200" b="1" dirty="0" smtClean="0"/>
              <a:t> `lowbrow’ </a:t>
            </a:r>
            <a:r>
              <a:rPr lang="en-US" sz="3200" b="1" i="1" dirty="0" err="1" smtClean="0">
                <a:solidFill>
                  <a:schemeClr val="accent2"/>
                </a:solidFill>
              </a:rPr>
              <a:t>Chem</a:t>
            </a:r>
            <a:r>
              <a:rPr lang="en-US" sz="3200" b="1" i="1" dirty="0" smtClean="0">
                <a:solidFill>
                  <a:schemeClr val="accent2"/>
                </a:solidFill>
              </a:rPr>
              <a:t> speak</a:t>
            </a:r>
            <a:r>
              <a:rPr lang="en-US" sz="3200" b="1" dirty="0" smtClean="0"/>
              <a:t>: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barometers </a:t>
            </a:r>
            <a:r>
              <a:rPr lang="en-US" sz="3200" b="1" dirty="0" smtClean="0"/>
              <a:t>( see p 284)</a:t>
            </a:r>
            <a:endParaRPr lang="en-US" sz="3200" b="1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752600" y="1676400"/>
            <a:ext cx="228600" cy="3124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066800" y="4267200"/>
            <a:ext cx="1752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371600" y="4267200"/>
            <a:ext cx="8382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371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1981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21336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743200" y="22860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Evacuated space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762000" y="26670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0" y="3124200"/>
            <a:ext cx="1447800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66"/>
                </a:solidFill>
              </a:rPr>
              <a:t>P</a:t>
            </a:r>
            <a:r>
              <a:rPr lang="en-US" sz="2800" b="1" u="none" dirty="0"/>
              <a:t> in mm Hg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23622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847975" y="2882205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66"/>
                </a:solidFill>
              </a:rPr>
              <a:t>External atmospheric pressure, P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600200" y="4572000"/>
            <a:ext cx="80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17526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5943600" y="3487737"/>
            <a:ext cx="251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u="none" dirty="0"/>
              <a:t>A </a:t>
            </a:r>
            <a:r>
              <a:rPr lang="en-US" sz="4000" b="1" i="1" u="none" dirty="0"/>
              <a:t>Torricelli </a:t>
            </a:r>
            <a:r>
              <a:rPr lang="en-US" sz="4000" i="1" u="none" dirty="0"/>
              <a:t>barometer </a:t>
            </a: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1600200" y="2743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1752600" y="2667000"/>
            <a:ext cx="2286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/>
      <p:bldP spid="107531" grpId="0" animBg="1"/>
      <p:bldP spid="107532" grpId="0" animBg="1"/>
      <p:bldP spid="107533" grpId="0"/>
      <p:bldP spid="107538" grpId="0"/>
      <p:bldP spid="107551" grpId="0" animBg="1"/>
      <p:bldP spid="1075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133600" y="1652587"/>
            <a:ext cx="198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/>
              <a:t>outer </a:t>
            </a:r>
            <a:r>
              <a:rPr lang="en-US" sz="3200" b="1" u="none" dirty="0"/>
              <a:t>space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3810000" y="3810000"/>
            <a:ext cx="12192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3086100" y="3076575"/>
            <a:ext cx="2667000" cy="2714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4343400" y="3076575"/>
            <a:ext cx="152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3810000" y="4198142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Earth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5348285" y="5600700"/>
            <a:ext cx="747713" cy="2667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-38100" y="3278188"/>
            <a:ext cx="3124200" cy="156966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 dirty="0"/>
              <a:t>~</a:t>
            </a:r>
            <a:r>
              <a:rPr lang="en-US" sz="2400" b="1" u="none" dirty="0">
                <a:solidFill>
                  <a:srgbClr val="FF0000"/>
                </a:solidFill>
              </a:rPr>
              <a:t>20 mile tall</a:t>
            </a:r>
          </a:p>
          <a:p>
            <a:r>
              <a:rPr lang="en-US" sz="2400" b="1" u="none" dirty="0">
                <a:solidFill>
                  <a:srgbClr val="FF0000"/>
                </a:solidFill>
              </a:rPr>
              <a:t>column of </a:t>
            </a:r>
            <a:r>
              <a:rPr lang="en-US" sz="2400" b="1" u="none" dirty="0" smtClean="0">
                <a:solidFill>
                  <a:srgbClr val="FF0000"/>
                </a:solidFill>
              </a:rPr>
              <a:t>air in Earth’s atmosphere </a:t>
            </a:r>
            <a:r>
              <a:rPr lang="en-US" sz="2400" b="1" u="none" dirty="0">
                <a:solidFill>
                  <a:srgbClr val="FF0000"/>
                </a:solidFill>
              </a:rPr>
              <a:t>creates pressure 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4581524" y="3278188"/>
            <a:ext cx="1514475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680469" y="2137916"/>
            <a:ext cx="34218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 smtClean="0"/>
              <a:t>Pressure =1 </a:t>
            </a:r>
            <a:r>
              <a:rPr lang="en-US" sz="2800" b="1" u="none" dirty="0" err="1">
                <a:solidFill>
                  <a:srgbClr val="FF0066"/>
                </a:solidFill>
              </a:rPr>
              <a:t>atm</a:t>
            </a:r>
            <a:r>
              <a:rPr lang="en-US" sz="2800" b="1" u="none" dirty="0">
                <a:solidFill>
                  <a:srgbClr val="FF0066"/>
                </a:solidFill>
              </a:rPr>
              <a:t> </a:t>
            </a:r>
            <a:r>
              <a:rPr lang="en-US" sz="2800" b="1" dirty="0" smtClean="0"/>
              <a:t>at </a:t>
            </a:r>
            <a:r>
              <a:rPr lang="en-US" sz="2800" b="1" u="none" dirty="0" smtClean="0"/>
              <a:t>sea level</a:t>
            </a:r>
            <a:endParaRPr lang="en-US" sz="2800" b="1" u="none" dirty="0"/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>
            <a:off x="3124200" y="3457575"/>
            <a:ext cx="990599" cy="7223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Pressure in  `lowbrow’ </a:t>
            </a:r>
            <a:r>
              <a:rPr lang="en-US" sz="3200" b="1" i="1" dirty="0" err="1" smtClean="0">
                <a:solidFill>
                  <a:schemeClr val="accent2"/>
                </a:solidFill>
              </a:rPr>
              <a:t>Chem</a:t>
            </a:r>
            <a:r>
              <a:rPr lang="en-US" sz="3200" b="1" i="1" dirty="0" smtClean="0">
                <a:solidFill>
                  <a:schemeClr val="accent2"/>
                </a:solidFill>
              </a:rPr>
              <a:t> speak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barometers ( see p 284)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38725" y="5791200"/>
            <a:ext cx="374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Edge of Earth’s atmosphere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6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9" grpId="0" animBg="1"/>
      <p:bldP spid="107540" grpId="0" animBg="1"/>
      <p:bldP spid="107541" grpId="0" animBg="1"/>
      <p:bldP spid="107542" grpId="0"/>
      <p:bldP spid="107543" grpId="0" animBg="1"/>
      <p:bldP spid="107544" grpId="0" animBg="1"/>
      <p:bldP spid="107545" grpId="0" animBg="1"/>
      <p:bldP spid="107546" grpId="0"/>
      <p:bldP spid="10755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Atmosphere demonstrated the </a:t>
            </a:r>
            <a:r>
              <a:rPr lang="en-US" sz="3200" b="1">
                <a:solidFill>
                  <a:srgbClr val="009900"/>
                </a:solidFill>
              </a:rPr>
              <a:t>Italian Way</a:t>
            </a:r>
            <a:r>
              <a:rPr lang="en-US" sz="3200"/>
              <a:t> (</a:t>
            </a:r>
            <a:r>
              <a:rPr lang="en-US" sz="3600"/>
              <a:t>BIG</a:t>
            </a:r>
            <a:r>
              <a:rPr lang="en-US" sz="3200"/>
              <a:t> time </a:t>
            </a:r>
            <a:r>
              <a:rPr lang="en-US" sz="3200" b="1">
                <a:solidFill>
                  <a:srgbClr val="009900"/>
                </a:solidFill>
              </a:rPr>
              <a:t>Torricelli</a:t>
            </a:r>
            <a:r>
              <a:rPr lang="en-US" sz="3200"/>
              <a:t> Barometers)</a:t>
            </a:r>
          </a:p>
        </p:txBody>
      </p:sp>
      <p:pic>
        <p:nvPicPr>
          <p:cNvPr id="111619" name="Picture 3" descr="torr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724400" cy="4378325"/>
          </a:xfrm>
          <a:prstGeom prst="rect">
            <a:avLst/>
          </a:prstGeom>
          <a:noFill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553200" y="4648200"/>
            <a:ext cx="2362200" cy="14652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Height  of </a:t>
            </a:r>
            <a:r>
              <a:rPr lang="en-US" b="1" u="none">
                <a:solidFill>
                  <a:srgbClr val="CC00FF"/>
                </a:solidFill>
              </a:rPr>
              <a:t>Hg</a:t>
            </a:r>
            <a:r>
              <a:rPr lang="en-US" b="1" u="none"/>
              <a:t> columns is </a:t>
            </a:r>
            <a:r>
              <a:rPr lang="en-US" b="1" u="none">
                <a:solidFill>
                  <a:srgbClr val="FF0000"/>
                </a:solidFill>
              </a:rPr>
              <a:t>independent</a:t>
            </a:r>
            <a:r>
              <a:rPr lang="en-US" b="1" u="none"/>
              <a:t> of cross-sectional areas of tubes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629400" y="3810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Lesson from 17</a:t>
            </a:r>
            <a:r>
              <a:rPr lang="en-US" b="1" u="none" baseline="30000"/>
              <a:t>th</a:t>
            </a:r>
            <a:r>
              <a:rPr lang="en-US" b="1" u="none"/>
              <a:t> century picture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4495800" y="3505200"/>
            <a:ext cx="2057400" cy="114300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3352800" y="6019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Vat of mercury </a:t>
            </a:r>
            <a:r>
              <a:rPr lang="en-US" sz="2400" b="1" u="none">
                <a:solidFill>
                  <a:srgbClr val="CC00FF"/>
                </a:solidFill>
              </a:rPr>
              <a:t>(Hg)</a:t>
            </a:r>
          </a:p>
        </p:txBody>
      </p:sp>
    </p:spTree>
    <p:extLst>
      <p:ext uri="{BB962C8B-B14F-4D97-AF65-F5344CB8AC3E}">
        <p14:creationId xmlns:p14="http://schemas.microsoft.com/office/powerpoint/2010/main" val="129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2" grpId="0" animBg="1"/>
      <p:bldP spid="1116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3936206" y="944020"/>
            <a:ext cx="5207794" cy="93871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/>
              <a:t>1 </a:t>
            </a:r>
            <a:r>
              <a:rPr lang="en-US" sz="2800" b="1" u="none" dirty="0">
                <a:solidFill>
                  <a:srgbClr val="FF0066"/>
                </a:solidFill>
              </a:rPr>
              <a:t>atm</a:t>
            </a:r>
            <a:r>
              <a:rPr lang="en-US" sz="2800" i="1" u="none" dirty="0">
                <a:solidFill>
                  <a:srgbClr val="FF0066"/>
                </a:solidFill>
              </a:rPr>
              <a:t>osphere</a:t>
            </a:r>
            <a:r>
              <a:rPr lang="en-US" sz="2800" b="1" u="none" dirty="0"/>
              <a:t>      =760 mm </a:t>
            </a:r>
            <a:r>
              <a:rPr lang="en-US" sz="2800" b="1" u="none" dirty="0">
                <a:solidFill>
                  <a:srgbClr val="0000FF"/>
                </a:solidFill>
              </a:rPr>
              <a:t>Hg</a:t>
            </a:r>
            <a:endParaRPr lang="en-US" sz="2800" b="1" u="none" dirty="0">
              <a:solidFill>
                <a:srgbClr val="0066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none" dirty="0">
                <a:solidFill>
                  <a:srgbClr val="0000FF"/>
                </a:solidFill>
              </a:rPr>
              <a:t>		</a:t>
            </a:r>
            <a:endParaRPr lang="en-US" b="1" u="none" dirty="0">
              <a:solidFill>
                <a:srgbClr val="FF0066"/>
              </a:solidFill>
            </a:endParaRP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3617119" y="3074551"/>
            <a:ext cx="5526881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u="none" dirty="0"/>
              <a:t>		</a:t>
            </a:r>
            <a:r>
              <a:rPr lang="en-US" sz="2400" b="1" u="none" dirty="0"/>
              <a:t>=10336 mm H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O</a:t>
            </a:r>
          </a:p>
          <a:p>
            <a:r>
              <a:rPr lang="en-US" sz="2400" b="1" u="none" dirty="0"/>
              <a:t>		=33.9      </a:t>
            </a:r>
            <a:r>
              <a:rPr lang="en-US" sz="2400" b="1" u="none" dirty="0" err="1"/>
              <a:t>ft</a:t>
            </a:r>
            <a:r>
              <a:rPr lang="en-US" sz="2400" b="1" u="none" dirty="0"/>
              <a:t> H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O</a:t>
            </a:r>
          </a:p>
          <a:p>
            <a:r>
              <a:rPr lang="en-US" sz="2400" b="1" u="none" dirty="0"/>
              <a:t>		= 20      miles of air</a:t>
            </a:r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6781800" y="1905000"/>
            <a:ext cx="198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0000FF"/>
                </a:solidFill>
              </a:rPr>
              <a:t>= </a:t>
            </a:r>
            <a:r>
              <a:rPr lang="en-US" sz="2800" b="1" u="none" dirty="0"/>
              <a:t>760 </a:t>
            </a:r>
            <a:r>
              <a:rPr lang="en-US" sz="2800" b="1" u="none" dirty="0" err="1"/>
              <a:t>torr</a:t>
            </a:r>
            <a:endParaRPr lang="en-US" sz="2800" b="1" u="none" dirty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endParaRPr lang="en-US" sz="280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24101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units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0425" y="225893"/>
            <a:ext cx="574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CHEMISTRY LAND</a:t>
            </a:r>
            <a:endParaRPr lang="en-US" sz="3200" b="1" dirty="0"/>
          </a:p>
        </p:txBody>
      </p:sp>
      <p:pic>
        <p:nvPicPr>
          <p:cNvPr id="65538" name="Picture 2" descr="http://a1981.phobos.apple.com/us/r1000/114/Purple/cd/6c/e4/mzl.ncuiwwbr.320x48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944020"/>
            <a:ext cx="3605213" cy="54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animBg="1"/>
      <p:bldP spid="107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3757417" y="1881187"/>
            <a:ext cx="5386583" cy="178510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Physics speak</a:t>
            </a:r>
          </a:p>
          <a:p>
            <a:pPr>
              <a:spcBef>
                <a:spcPct val="50000"/>
              </a:spcBef>
            </a:pPr>
            <a:r>
              <a:rPr lang="en-US" sz="4400" b="1" u="none" dirty="0" smtClean="0">
                <a:solidFill>
                  <a:srgbClr val="FF0000"/>
                </a:solidFill>
              </a:rPr>
              <a:t>1 </a:t>
            </a:r>
            <a:r>
              <a:rPr lang="en-US" sz="4400" b="1" u="none" dirty="0" err="1" smtClean="0">
                <a:solidFill>
                  <a:srgbClr val="FF0000"/>
                </a:solidFill>
              </a:rPr>
              <a:t>atm</a:t>
            </a:r>
            <a:r>
              <a:rPr lang="en-US" sz="4400" b="1" u="none" dirty="0" smtClean="0">
                <a:solidFill>
                  <a:srgbClr val="FF0000"/>
                </a:solidFill>
              </a:rPr>
              <a:t> = </a:t>
            </a:r>
            <a:r>
              <a:rPr lang="en-US" sz="4400" b="1" u="none" dirty="0">
                <a:solidFill>
                  <a:srgbClr val="FF0000"/>
                </a:solidFill>
              </a:rPr>
              <a:t>101.3 </a:t>
            </a:r>
            <a:r>
              <a:rPr lang="en-US" sz="4400" b="1" u="none" dirty="0" err="1">
                <a:solidFill>
                  <a:srgbClr val="FF0000"/>
                </a:solidFill>
              </a:rPr>
              <a:t>kPa</a:t>
            </a:r>
            <a:endParaRPr lang="en-US" sz="4400" b="1" u="none" dirty="0">
              <a:solidFill>
                <a:srgbClr val="FF0000"/>
              </a:solidFill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3192266" y="4038600"/>
            <a:ext cx="59517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Confusing Compromise </a:t>
            </a:r>
          </a:p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chemeClr val="hlink"/>
                </a:solidFill>
              </a:rPr>
              <a:t>1 bar</a:t>
            </a:r>
            <a:r>
              <a:rPr lang="en-US" sz="3600" b="1" u="none" dirty="0"/>
              <a:t> =</a:t>
            </a:r>
            <a:r>
              <a:rPr lang="en-US" sz="3600" b="1" u="none" dirty="0">
                <a:solidFill>
                  <a:srgbClr val="FF0000"/>
                </a:solidFill>
              </a:rPr>
              <a:t>100 </a:t>
            </a:r>
            <a:r>
              <a:rPr lang="en-US" sz="3600" b="1" u="none" dirty="0" err="1">
                <a:solidFill>
                  <a:srgbClr val="FF0000"/>
                </a:solidFill>
              </a:rPr>
              <a:t>kPa</a:t>
            </a:r>
            <a:r>
              <a:rPr lang="en-US" sz="3600" b="1" u="none" dirty="0"/>
              <a:t>= </a:t>
            </a:r>
            <a:r>
              <a:rPr lang="en-US" sz="3600" b="1" u="none" dirty="0">
                <a:solidFill>
                  <a:srgbClr val="0066CC"/>
                </a:solidFill>
              </a:rPr>
              <a:t>0.986 </a:t>
            </a:r>
            <a:r>
              <a:rPr lang="en-US" sz="3600" b="1" u="none" dirty="0" err="1">
                <a:solidFill>
                  <a:srgbClr val="0066CC"/>
                </a:solidFill>
              </a:rPr>
              <a:t>atm</a:t>
            </a:r>
            <a:endParaRPr lang="en-US" sz="3600" b="1" u="none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24" y="241012"/>
            <a:ext cx="85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units in PHYSICS COUNTRY</a:t>
            </a:r>
            <a:endParaRPr lang="en-US" sz="3200" b="1" dirty="0"/>
          </a:p>
        </p:txBody>
      </p:sp>
      <p:pic>
        <p:nvPicPr>
          <p:cNvPr id="65540" name="Picture 4" descr="http://i.qkme.me/3opl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193"/>
            <a:ext cx="3192266" cy="38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2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5" grpId="0" animBg="1"/>
      <p:bldP spid="1075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0066CC"/>
                </a:solidFill>
              </a:rPr>
              <a:t>Empiric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gas law</a:t>
            </a:r>
            <a:r>
              <a:rPr lang="en-US" sz="2800" b="1"/>
              <a:t> derivations:</a:t>
            </a:r>
            <a:br>
              <a:rPr lang="en-US" sz="2800" b="1"/>
            </a:br>
            <a:r>
              <a:rPr lang="en-US" sz="2800" b="1"/>
              <a:t>the common sense way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447800" y="1676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en-US" u="none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78788" cy="457200"/>
          </a:xfrm>
          <a:prstGeom prst="rect">
            <a:avLst/>
          </a:prstGeo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447800" y="1981200"/>
            <a:ext cx="57150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</a:rPr>
              <a:t>		P</a:t>
            </a:r>
            <a:r>
              <a:rPr lang="en-US" sz="2800" b="1" u="none"/>
              <a:t>, </a:t>
            </a:r>
            <a:r>
              <a:rPr lang="en-US" sz="2800" b="1" u="none">
                <a:solidFill>
                  <a:srgbClr val="0066CC"/>
                </a:solidFill>
              </a:rPr>
              <a:t>T</a:t>
            </a:r>
            <a:r>
              <a:rPr lang="en-US" sz="2800" b="1" u="none"/>
              <a:t>, </a:t>
            </a:r>
            <a:r>
              <a:rPr lang="en-US" sz="2800" b="1" u="none">
                <a:solidFill>
                  <a:schemeClr val="hlink"/>
                </a:solidFill>
              </a:rPr>
              <a:t>V</a:t>
            </a:r>
            <a:r>
              <a:rPr lang="en-US" sz="2800" b="1" u="none"/>
              <a:t>, n</a:t>
            </a:r>
            <a:endParaRPr lang="en-US" sz="2800" u="none"/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5626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/>
              <a:t>	</a:t>
            </a:r>
            <a:r>
              <a:rPr lang="en-US" sz="2400" b="1" u="none"/>
              <a:t>n   </a:t>
            </a:r>
            <a:r>
              <a:rPr lang="en-US" sz="2400" b="1" u="none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200400" y="3810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u="none"/>
              <a:t>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4343400" cy="457200"/>
          </a:xfrm>
          <a:prstGeom prst="rect">
            <a:avLst/>
          </a:prstGeom>
          <a:noFill/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819400"/>
            <a:ext cx="2819400" cy="371475"/>
          </a:xfrm>
          <a:prstGeom prst="rect">
            <a:avLst/>
          </a:prstGeom>
          <a:noFill/>
        </p:spPr>
      </p:pic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2667000" y="5181600"/>
            <a:ext cx="14478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0066CC"/>
                </a:solidFill>
              </a:rPr>
              <a:t>T</a:t>
            </a:r>
            <a:r>
              <a:rPr lang="en-US" sz="2400" b="1" u="none" dirty="0"/>
              <a:t> </a:t>
            </a:r>
            <a:r>
              <a:rPr lang="en-US" sz="2400" b="1" dirty="0" smtClean="0">
                <a:latin typeface="MaplePi" pitchFamily="2" charset="0"/>
              </a:rPr>
              <a:t> ~ </a:t>
            </a:r>
            <a:r>
              <a:rPr lang="en-US" sz="2400" b="1" u="none" dirty="0" smtClean="0"/>
              <a:t> </a:t>
            </a:r>
            <a:r>
              <a:rPr lang="en-US" sz="2400" b="1" u="none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914400" y="3276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0066CC"/>
                </a:solidFill>
              </a:rPr>
              <a:t>up    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3276600" y="3276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u="none"/>
              <a:t> </a:t>
            </a:r>
            <a:r>
              <a:rPr lang="en-US" sz="2400" b="1" u="none">
                <a:solidFill>
                  <a:srgbClr val="0066CC"/>
                </a:solidFill>
              </a:rPr>
              <a:t>up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590800" y="4572000"/>
            <a:ext cx="2590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CHARLES’ LAW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5715000" y="4038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pic>
        <p:nvPicPr>
          <p:cNvPr id="13825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962400"/>
            <a:ext cx="3171825" cy="2209800"/>
          </a:xfrm>
          <a:prstGeom prst="rect">
            <a:avLst/>
          </a:prstGeom>
          <a:noFill/>
        </p:spPr>
      </p:pic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2438400" y="5943600"/>
            <a:ext cx="1981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b="1" u="none" baseline="-25000"/>
              <a:t>1</a:t>
            </a:r>
            <a:r>
              <a:rPr lang="en-US" sz="2400" b="1" u="none"/>
              <a:t>/</a:t>
            </a: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 baseline="-25000">
                <a:solidFill>
                  <a:srgbClr val="0066CC"/>
                </a:solidFill>
              </a:rPr>
              <a:t>1</a:t>
            </a:r>
            <a:r>
              <a:rPr lang="en-US" sz="2400" b="1" u="none"/>
              <a:t>= </a:t>
            </a: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b="1" u="none" baseline="-25000"/>
              <a:t>2</a:t>
            </a:r>
            <a:r>
              <a:rPr lang="en-US" sz="2400" b="1" u="none"/>
              <a:t>/</a:t>
            </a: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 baseline="-25000"/>
              <a:t>2</a:t>
            </a:r>
          </a:p>
        </p:txBody>
      </p:sp>
      <p:pic>
        <p:nvPicPr>
          <p:cNvPr id="13825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343400"/>
            <a:ext cx="1752600" cy="371475"/>
          </a:xfrm>
          <a:prstGeom prst="rect">
            <a:avLst/>
          </a:prstGeom>
          <a:noFill/>
        </p:spPr>
      </p:pic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572000" y="5334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chemeClr val="hlink"/>
                </a:solidFill>
              </a:rPr>
              <a:t>V</a:t>
            </a:r>
            <a:r>
              <a:rPr lang="en-US" sz="2000" b="1" u="sng" baseline="-25000" dirty="0">
                <a:solidFill>
                  <a:schemeClr val="hlink"/>
                </a:solidFill>
              </a:rPr>
              <a:t>1</a:t>
            </a:r>
            <a:r>
              <a:rPr lang="en-US" sz="2000" b="1" u="none" baseline="-25000" dirty="0">
                <a:solidFill>
                  <a:srgbClr val="0066CC"/>
                </a:solidFill>
              </a:rPr>
              <a:t> </a:t>
            </a:r>
            <a:r>
              <a:rPr lang="en-US" sz="2000" b="1" u="none" dirty="0"/>
              <a:t> =  </a:t>
            </a:r>
            <a:r>
              <a:rPr lang="en-US" sz="2000" b="1" u="sng" dirty="0">
                <a:solidFill>
                  <a:schemeClr val="accent2"/>
                </a:solidFill>
              </a:rPr>
              <a:t>T</a:t>
            </a:r>
            <a:r>
              <a:rPr lang="en-US" sz="2000" b="1" u="sng" baseline="-25000" dirty="0">
                <a:solidFill>
                  <a:schemeClr val="accent2"/>
                </a:solidFill>
              </a:rPr>
              <a:t>1</a:t>
            </a:r>
          </a:p>
          <a:p>
            <a:r>
              <a:rPr lang="en-US" sz="2000" b="1" u="none" dirty="0">
                <a:solidFill>
                  <a:schemeClr val="hlink"/>
                </a:solidFill>
              </a:rPr>
              <a:t>V</a:t>
            </a:r>
            <a:r>
              <a:rPr lang="en-US" sz="2000" b="1" u="none" baseline="-25000" dirty="0">
                <a:solidFill>
                  <a:schemeClr val="accent2"/>
                </a:solidFill>
              </a:rPr>
              <a:t>2</a:t>
            </a:r>
            <a:r>
              <a:rPr lang="en-US" sz="2000" b="1" u="none" dirty="0"/>
              <a:t>     </a:t>
            </a:r>
            <a:r>
              <a:rPr lang="en-US" sz="2000" b="1" u="none" dirty="0">
                <a:solidFill>
                  <a:schemeClr val="accent2"/>
                </a:solidFill>
              </a:rPr>
              <a:t>T</a:t>
            </a:r>
            <a:r>
              <a:rPr lang="en-US" sz="2000" b="1" u="none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4191000" y="5410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4495800" y="6019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6" grpId="0" animBg="1"/>
      <p:bldP spid="138247" grpId="0"/>
      <p:bldP spid="138248" grpId="0"/>
      <p:bldP spid="138251" grpId="0" animBg="1"/>
      <p:bldP spid="138252" grpId="0"/>
      <p:bldP spid="138253" grpId="0"/>
      <p:bldP spid="138254" grpId="0" animBg="1"/>
      <p:bldP spid="138257" grpId="0" animBg="1"/>
      <p:bldP spid="138259" grpId="0"/>
      <p:bldP spid="138260" grpId="0" animBg="1"/>
      <p:bldP spid="1382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590"/>
            <a:ext cx="9144000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Characteristics of </a:t>
            </a:r>
            <a:r>
              <a:rPr lang="en-US" sz="2800" b="1" dirty="0" smtClean="0">
                <a:solidFill>
                  <a:srgbClr val="FF0000"/>
                </a:solidFill>
              </a:rPr>
              <a:t>redox reactions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8042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Heat and light common</a:t>
            </a:r>
          </a:p>
          <a:p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Reactions are often spectacular (way better than acid base)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Electronic balance altered (of course)</a:t>
            </a:r>
          </a:p>
          <a:p>
            <a:endParaRPr lang="en-US" sz="3200" b="1" dirty="0"/>
          </a:p>
          <a:p>
            <a:r>
              <a:rPr lang="en-US" sz="3200" b="1" dirty="0" smtClean="0"/>
              <a:t>Often accompanied by major decomposition or combination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66CC"/>
                </a:solidFill>
              </a:rPr>
              <a:t>Empiric</a:t>
            </a:r>
            <a:r>
              <a:rPr lang="en-US" sz="3200" b="1"/>
              <a:t> </a:t>
            </a:r>
            <a:r>
              <a:rPr lang="en-US" sz="3200" b="1">
                <a:solidFill>
                  <a:srgbClr val="FF0000"/>
                </a:solidFill>
              </a:rPr>
              <a:t>gas law</a:t>
            </a:r>
            <a:r>
              <a:rPr lang="en-US" sz="3200" b="1"/>
              <a:t> derivations:</a:t>
            </a:r>
            <a:br>
              <a:rPr lang="en-US" sz="3200" b="1"/>
            </a:br>
            <a:r>
              <a:rPr lang="en-US" sz="3200" b="1"/>
              <a:t>the common sense way (cont.)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419600" cy="457200"/>
          </a:xfrm>
          <a:prstGeom prst="rect">
            <a:avLst/>
          </a:prstGeom>
          <a:noFill/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2819400" cy="371475"/>
          </a:xfrm>
          <a:prstGeom prst="rect">
            <a:avLst/>
          </a:prstGeom>
          <a:noFill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715000" y="2590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tx2"/>
                </a:solidFill>
              </a:rPr>
              <a:t>  n</a:t>
            </a:r>
            <a:r>
              <a:rPr lang="en-US" sz="2400" b="1" u="none"/>
              <a:t>     </a:t>
            </a:r>
            <a:r>
              <a:rPr lang="en-US" sz="2400" b="1" u="none">
                <a:solidFill>
                  <a:srgbClr val="0066CC"/>
                </a:solidFill>
              </a:rPr>
              <a:t>T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0066CC"/>
                </a:solidFill>
              </a:rPr>
              <a:t>up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30480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u="none"/>
              <a:t>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28600" y="3962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1242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u="none"/>
              <a:t> </a:t>
            </a:r>
            <a:r>
              <a:rPr lang="en-US" sz="2400" b="1" u="none">
                <a:solidFill>
                  <a:srgbClr val="0066CC"/>
                </a:solidFill>
              </a:rPr>
              <a:t>up</a:t>
            </a:r>
          </a:p>
        </p:txBody>
      </p:sp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2847975" cy="2076450"/>
          </a:xfrm>
          <a:prstGeom prst="rect">
            <a:avLst/>
          </a:prstGeom>
          <a:noFill/>
        </p:spPr>
      </p:pic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1905000" y="4572000"/>
            <a:ext cx="2895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BOYLE’S LAW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133600" y="510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FF0000"/>
                </a:solidFill>
              </a:rPr>
              <a:t>P </a:t>
            </a:r>
            <a:r>
              <a:rPr lang="en-US" b="1" u="none" dirty="0"/>
              <a:t>   </a:t>
            </a:r>
            <a:r>
              <a:rPr lang="en-US" sz="2400" b="1" dirty="0" smtClean="0">
                <a:latin typeface="MaplePi" pitchFamily="2" charset="0"/>
              </a:rPr>
              <a:t>~</a:t>
            </a:r>
            <a:r>
              <a:rPr lang="en-US" sz="2400" b="1" u="none" dirty="0" smtClean="0">
                <a:latin typeface="MaplePi" pitchFamily="2" charset="0"/>
              </a:rPr>
              <a:t>  </a:t>
            </a:r>
            <a:r>
              <a:rPr lang="en-US" b="1" u="none" dirty="0" smtClean="0">
                <a:latin typeface="MaplePi" pitchFamily="2" charset="0"/>
              </a:rPr>
              <a:t>  </a:t>
            </a:r>
            <a:r>
              <a:rPr lang="en-US" sz="2400" b="1" u="none" dirty="0"/>
              <a:t>1/</a:t>
            </a:r>
            <a:r>
              <a:rPr lang="en-US" sz="2400" b="1" u="none" dirty="0">
                <a:solidFill>
                  <a:schemeClr val="hlink"/>
                </a:solidFill>
              </a:rPr>
              <a:t>V</a:t>
            </a:r>
            <a:r>
              <a:rPr lang="en-US" u="none" dirty="0"/>
              <a:t> </a:t>
            </a: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981200" y="6019800"/>
            <a:ext cx="2133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 baseline="-25000"/>
              <a:t>1</a:t>
            </a: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b="1" u="none" baseline="-25000"/>
              <a:t>1</a:t>
            </a:r>
            <a:r>
              <a:rPr lang="en-US" sz="2400" b="1" u="none"/>
              <a:t>=</a:t>
            </a: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 baseline="-25000"/>
              <a:t>2</a:t>
            </a:r>
            <a:r>
              <a:rPr lang="en-US" sz="2400" b="1" u="none">
                <a:solidFill>
                  <a:schemeClr val="hlink"/>
                </a:solidFill>
              </a:rPr>
              <a:t>V</a:t>
            </a:r>
            <a:r>
              <a:rPr lang="en-US" sz="2400" b="1" u="none" baseline="-25000"/>
              <a:t>2</a:t>
            </a:r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743200"/>
            <a:ext cx="2819400" cy="371475"/>
          </a:xfrm>
          <a:prstGeom prst="rect">
            <a:avLst/>
          </a:prstGeom>
          <a:noFill/>
        </p:spPr>
      </p:pic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4098925" y="5827713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none"/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4800600" y="55626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</a:t>
            </a:r>
            <a:r>
              <a:rPr lang="en-US" b="1" baseline="-25000">
                <a:solidFill>
                  <a:srgbClr val="FF0000"/>
                </a:solidFill>
              </a:rPr>
              <a:t>1</a:t>
            </a:r>
            <a:r>
              <a:rPr lang="en-US" u="none"/>
              <a:t> = </a:t>
            </a:r>
            <a:r>
              <a:rPr lang="en-US" b="1">
                <a:solidFill>
                  <a:schemeClr val="hlink"/>
                </a:solidFill>
              </a:rPr>
              <a:t>1/V</a:t>
            </a:r>
            <a:r>
              <a:rPr lang="en-US" b="1" baseline="-25000">
                <a:solidFill>
                  <a:schemeClr val="hlink"/>
                </a:solidFill>
              </a:rPr>
              <a:t>1</a:t>
            </a:r>
          </a:p>
          <a:p>
            <a:r>
              <a:rPr lang="en-US" b="1" u="none">
                <a:solidFill>
                  <a:srgbClr val="FF0000"/>
                </a:solidFill>
              </a:rPr>
              <a:t>P</a:t>
            </a:r>
            <a:r>
              <a:rPr lang="en-US" b="1" u="none" baseline="-25000">
                <a:solidFill>
                  <a:srgbClr val="FF0000"/>
                </a:solidFill>
              </a:rPr>
              <a:t>2</a:t>
            </a:r>
            <a:r>
              <a:rPr lang="en-US" u="none"/>
              <a:t>    </a:t>
            </a:r>
            <a:r>
              <a:rPr lang="en-US" b="1" u="none">
                <a:solidFill>
                  <a:schemeClr val="hlink"/>
                </a:solidFill>
              </a:rPr>
              <a:t>1/V</a:t>
            </a:r>
            <a:r>
              <a:rPr lang="en-US" b="1" u="none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3962400" y="5486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H="1">
            <a:off x="4267200" y="6096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/>
      <p:bldP spid="139271" grpId="0"/>
      <p:bldP spid="139272" grpId="0"/>
      <p:bldP spid="139273" grpId="0"/>
      <p:bldP spid="139275" grpId="0" animBg="1"/>
      <p:bldP spid="139276" grpId="0"/>
      <p:bldP spid="139277" grpId="0" animBg="1"/>
      <p:bldP spid="139280" grpId="0"/>
      <p:bldP spid="139281" grpId="0" animBg="1"/>
      <p:bldP spid="1392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66CC"/>
                </a:solidFill>
              </a:rPr>
              <a:t>Empiric</a:t>
            </a:r>
            <a:r>
              <a:rPr lang="en-US" sz="3200" b="1"/>
              <a:t> </a:t>
            </a:r>
            <a:r>
              <a:rPr lang="en-US" sz="3200" b="1">
                <a:solidFill>
                  <a:srgbClr val="FF0000"/>
                </a:solidFill>
              </a:rPr>
              <a:t>gas law</a:t>
            </a:r>
            <a:r>
              <a:rPr lang="en-US" sz="3200" b="1"/>
              <a:t> derivations:</a:t>
            </a:r>
            <a:br>
              <a:rPr lang="en-US" sz="3200" b="1"/>
            </a:br>
            <a:r>
              <a:rPr lang="en-US" sz="3200" b="1"/>
              <a:t>the common sense way (cont.)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343400" cy="819150"/>
          </a:xfrm>
          <a:prstGeom prst="rect">
            <a:avLst/>
          </a:prstGeom>
          <a:noFill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819400" cy="371475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6019800" y="2514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n     </a:t>
            </a:r>
            <a:r>
              <a:rPr lang="en-US" sz="2400" b="1" u="none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143000" y="25908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838200" y="259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33CC"/>
                </a:solidFill>
              </a:rPr>
              <a:t>T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0066CC"/>
                </a:solidFill>
              </a:rPr>
              <a:t>up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3124200" y="259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>
                <a:solidFill>
                  <a:schemeClr val="hlink"/>
                </a:solidFill>
              </a:rPr>
              <a:t>  </a:t>
            </a:r>
            <a:r>
              <a:rPr lang="en-US" sz="2400" b="1" u="none">
                <a:solidFill>
                  <a:srgbClr val="0066CC"/>
                </a:solidFill>
              </a:rPr>
              <a:t>up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33CC"/>
                </a:solidFill>
              </a:rPr>
              <a:t>T</a:t>
            </a:r>
            <a:r>
              <a:rPr lang="en-US" sz="2400" b="1" u="none"/>
              <a:t>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  <a:r>
              <a:rPr lang="en-US" sz="2400" b="1" u="none">
                <a:sym typeface="Symbol" pitchFamily="18" charset="2"/>
              </a:rPr>
              <a:t> ?? 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3124200" y="3200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>
                <a:solidFill>
                  <a:schemeClr val="hlink"/>
                </a:solidFill>
              </a:rPr>
              <a:t>  </a:t>
            </a:r>
            <a:r>
              <a:rPr lang="en-US" sz="2400" b="1" u="none">
                <a:solidFill>
                  <a:srgbClr val="FF0000"/>
                </a:solidFill>
              </a:rPr>
              <a:t>down</a:t>
            </a:r>
          </a:p>
        </p:txBody>
      </p:sp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76600"/>
            <a:ext cx="3219450" cy="2352675"/>
          </a:xfrm>
          <a:prstGeom prst="rect">
            <a:avLst/>
          </a:prstGeom>
          <a:noFill/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2209800" y="4495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rgbClr val="0066CC"/>
                </a:solidFill>
              </a:rPr>
              <a:t>T</a:t>
            </a:r>
            <a:r>
              <a:rPr lang="en-US" sz="2400" b="1" u="none" dirty="0"/>
              <a:t> </a:t>
            </a:r>
            <a:r>
              <a:rPr lang="en-US" sz="2400" b="1" dirty="0" smtClean="0">
                <a:latin typeface="MaplePi" pitchFamily="2" charset="0"/>
              </a:rPr>
              <a:t>~</a:t>
            </a:r>
            <a:r>
              <a:rPr lang="en-US" sz="2400" b="1" u="none" dirty="0" smtClean="0"/>
              <a:t> </a:t>
            </a:r>
            <a:r>
              <a:rPr lang="en-US" sz="2400" b="1" u="none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1981200" y="3886200"/>
            <a:ext cx="35814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GAY-LUSSAC’S LAW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981200" y="5791200"/>
            <a:ext cx="19812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 baseline="-25000"/>
              <a:t>1</a:t>
            </a:r>
            <a:r>
              <a:rPr lang="en-US" sz="2400" b="1" u="none"/>
              <a:t>/</a:t>
            </a: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 baseline="-25000">
                <a:solidFill>
                  <a:srgbClr val="0066CC"/>
                </a:solidFill>
              </a:rPr>
              <a:t>1</a:t>
            </a:r>
            <a:r>
              <a:rPr lang="en-US" sz="2400" b="1" u="none"/>
              <a:t>= </a:t>
            </a:r>
            <a:r>
              <a:rPr lang="en-US" sz="2400" b="1" u="none">
                <a:solidFill>
                  <a:srgbClr val="FF0000"/>
                </a:solidFill>
              </a:rPr>
              <a:t>P</a:t>
            </a:r>
            <a:r>
              <a:rPr lang="en-US" sz="2400" b="1" u="none" baseline="-25000"/>
              <a:t>2</a:t>
            </a:r>
            <a:r>
              <a:rPr lang="en-US" sz="2400" b="1" u="none"/>
              <a:t>/</a:t>
            </a:r>
            <a:r>
              <a:rPr lang="en-US" sz="2400" b="1" u="none">
                <a:solidFill>
                  <a:srgbClr val="0066CC"/>
                </a:solidFill>
              </a:rPr>
              <a:t>T</a:t>
            </a:r>
            <a:r>
              <a:rPr lang="en-US" sz="2400" b="1" u="none" baseline="-25000"/>
              <a:t>2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962400" y="48768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0066CC"/>
                </a:solidFill>
              </a:rPr>
              <a:t>T</a:t>
            </a:r>
            <a:r>
              <a:rPr lang="en-US" b="1" u="sng" baseline="-25000" dirty="0">
                <a:solidFill>
                  <a:srgbClr val="0066CC"/>
                </a:solidFill>
              </a:rPr>
              <a:t>1</a:t>
            </a:r>
            <a:r>
              <a:rPr lang="en-US" b="1" u="sng" dirty="0"/>
              <a:t> </a:t>
            </a:r>
            <a:r>
              <a:rPr lang="en-US" b="1" u="none" dirty="0"/>
              <a:t> </a:t>
            </a:r>
            <a:r>
              <a:rPr lang="en-US" u="none" dirty="0"/>
              <a:t>= </a:t>
            </a: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b="1" u="sng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b="1" u="none" dirty="0">
                <a:solidFill>
                  <a:srgbClr val="0066CC"/>
                </a:solidFill>
              </a:rPr>
              <a:t>T</a:t>
            </a:r>
            <a:r>
              <a:rPr lang="en-US" b="1" u="none" baseline="-25000" dirty="0">
                <a:solidFill>
                  <a:srgbClr val="0066CC"/>
                </a:solidFill>
              </a:rPr>
              <a:t>2</a:t>
            </a:r>
            <a:r>
              <a:rPr lang="en-US" b="1" u="none" dirty="0">
                <a:solidFill>
                  <a:srgbClr val="0066CC"/>
                </a:solidFill>
              </a:rPr>
              <a:t> </a:t>
            </a:r>
            <a:r>
              <a:rPr lang="en-US" u="none" dirty="0"/>
              <a:t>    </a:t>
            </a:r>
            <a:r>
              <a:rPr lang="en-US" b="1" u="none" dirty="0">
                <a:solidFill>
                  <a:srgbClr val="FF0000"/>
                </a:solidFill>
              </a:rPr>
              <a:t>P</a:t>
            </a:r>
            <a:r>
              <a:rPr lang="en-US" b="1" u="none" baseline="-25000" dirty="0">
                <a:solidFill>
                  <a:srgbClr val="FF0000"/>
                </a:solidFill>
              </a:rPr>
              <a:t>2</a:t>
            </a:r>
            <a:r>
              <a:rPr lang="en-US" u="none" dirty="0"/>
              <a:t>	</a:t>
            </a:r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3352800" y="4800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H="1">
            <a:off x="4038600" y="563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140295" grpId="0"/>
      <p:bldP spid="140296" grpId="0"/>
      <p:bldP spid="140297" grpId="0"/>
      <p:bldP spid="140298" grpId="0"/>
      <p:bldP spid="140300" grpId="0"/>
      <p:bldP spid="140301" grpId="0" animBg="1"/>
      <p:bldP spid="140302" grpId="0" animBg="1"/>
      <p:bldP spid="140303" grpId="0"/>
      <p:bldP spid="140304" grpId="0" animBg="1"/>
      <p:bldP spid="1403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924800" cy="1477962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How Boyle, Gay-Lussac and Charles Laws are reflected in the  </a:t>
            </a:r>
            <a:r>
              <a:rPr lang="en-US" sz="2800" b="1">
                <a:solidFill>
                  <a:srgbClr val="0000FF"/>
                </a:solidFill>
              </a:rPr>
              <a:t>Combined Gas Law</a:t>
            </a:r>
            <a:br>
              <a:rPr lang="en-US" sz="2800" b="1">
                <a:solidFill>
                  <a:srgbClr val="0000FF"/>
                </a:solidFill>
              </a:rPr>
            </a:br>
            <a:endParaRPr lang="en-US" sz="2800"/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133600" y="2514600"/>
            <a:ext cx="3429000" cy="83099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</a:t>
            </a:r>
            <a:r>
              <a:rPr lang="en-US" sz="2400" b="1" u="sng" dirty="0"/>
              <a:t>   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14478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n,P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133600" y="37338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</a:t>
            </a:r>
            <a:r>
              <a:rPr lang="en-US" sz="2400" b="1" u="sng" dirty="0"/>
              <a:t>   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H="1">
            <a:off x="2286000" y="38100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 flipH="1">
            <a:off x="4343400" y="38100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943600" y="3886200"/>
            <a:ext cx="19050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Charles’ Law (P</a:t>
            </a:r>
            <a:r>
              <a:rPr lang="en-US" b="1" u="none" baseline="-25000"/>
              <a:t>1</a:t>
            </a:r>
            <a:r>
              <a:rPr lang="en-US" b="1" u="none"/>
              <a:t>=P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33400" y="4724400"/>
            <a:ext cx="1295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 n, T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019800" y="4724400"/>
            <a:ext cx="16764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Boyle’s Law (T</a:t>
            </a:r>
            <a:r>
              <a:rPr lang="en-US" b="1" u="none" baseline="-25000"/>
              <a:t>1</a:t>
            </a:r>
            <a:r>
              <a:rPr lang="en-US" b="1" u="none"/>
              <a:t>=T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33400" y="5638800"/>
            <a:ext cx="1295400" cy="6413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constant  n, V</a:t>
            </a: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H="1">
            <a:off x="2590800" y="55626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4724400" y="55626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5867400" y="5562600"/>
            <a:ext cx="2743200" cy="7794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/>
              <a:t>Gay-Lussac’s Law</a:t>
            </a:r>
          </a:p>
          <a:p>
            <a:pPr>
              <a:spcBef>
                <a:spcPct val="50000"/>
              </a:spcBef>
            </a:pPr>
            <a:r>
              <a:rPr lang="en-US" b="1" u="none"/>
              <a:t>(V</a:t>
            </a:r>
            <a:r>
              <a:rPr lang="en-US" b="1" u="none" baseline="-25000"/>
              <a:t>1</a:t>
            </a:r>
            <a:r>
              <a:rPr lang="en-US" b="1" u="none"/>
              <a:t>=V</a:t>
            </a:r>
            <a:r>
              <a:rPr lang="en-US" b="1" u="none" baseline="-25000"/>
              <a:t>2</a:t>
            </a:r>
            <a:r>
              <a:rPr lang="en-US" b="1" u="none"/>
              <a:t>)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638800" y="27432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>
                <a:solidFill>
                  <a:srgbClr val="0000FF"/>
                </a:solidFill>
              </a:rPr>
              <a:t>Combined Gas Law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81000" y="2667000"/>
            <a:ext cx="14478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none"/>
              <a:t>constant</a:t>
            </a:r>
          </a:p>
          <a:p>
            <a:r>
              <a:rPr lang="en-US" b="1" u="none"/>
              <a:t> n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2133600" y="4572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none" dirty="0"/>
              <a:t>	    = 	   </a:t>
            </a:r>
            <a:r>
              <a:rPr lang="en-US" sz="2400" b="1" u="sng" dirty="0"/>
              <a:t>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 flipH="1">
            <a:off x="2514600" y="50292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H="1">
            <a:off x="4648200" y="5029200"/>
            <a:ext cx="228600" cy="304800"/>
          </a:xfrm>
          <a:prstGeom prst="lin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2057400" y="54864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/>
              <a:t>P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1</a:t>
            </a:r>
            <a:r>
              <a:rPr lang="en-US" sz="2400" b="1" u="sng" dirty="0"/>
              <a:t>	</a:t>
            </a:r>
            <a:r>
              <a:rPr lang="en-US" sz="2400" b="1" u="none" dirty="0"/>
              <a:t>    = 	   </a:t>
            </a:r>
            <a:r>
              <a:rPr lang="en-US" sz="2400" b="1" u="sng" dirty="0"/>
              <a:t>P</a:t>
            </a:r>
            <a:r>
              <a:rPr lang="en-US" sz="2400" b="1" u="sng" baseline="-25000" dirty="0"/>
              <a:t>2 </a:t>
            </a:r>
            <a:r>
              <a:rPr lang="en-US" sz="2400" b="1" u="sng" dirty="0"/>
              <a:t>V</a:t>
            </a:r>
            <a:r>
              <a:rPr lang="en-US" sz="2400" b="1" u="sng" baseline="-25000" dirty="0"/>
              <a:t>2</a:t>
            </a:r>
          </a:p>
          <a:p>
            <a:r>
              <a:rPr lang="en-US" sz="2400" b="1" u="none" baseline="-25000" dirty="0"/>
              <a:t>   </a:t>
            </a:r>
            <a:r>
              <a:rPr lang="en-US" sz="2400" b="1" u="none" dirty="0"/>
              <a:t>T</a:t>
            </a:r>
            <a:r>
              <a:rPr lang="en-US" sz="2400" b="1" u="none" baseline="-25000" dirty="0"/>
              <a:t>1</a:t>
            </a:r>
            <a:r>
              <a:rPr lang="en-US" sz="2400" b="1" u="none" dirty="0"/>
              <a:t>		      T</a:t>
            </a:r>
            <a:r>
              <a:rPr lang="en-US" sz="2400" b="1" u="none" baseline="-25000" dirty="0"/>
              <a:t>2</a:t>
            </a:r>
            <a:r>
              <a:rPr lang="en-US" sz="2400" b="1" u="none" dirty="0"/>
              <a:t>	</a:t>
            </a:r>
            <a:endParaRPr lang="en-US" b="1" u="none" dirty="0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228600" y="198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Conditions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5791200" y="198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Name of Gas Law</a:t>
            </a: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514600" y="198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 Black" pitchFamily="34" charset="0"/>
              </a:rPr>
              <a:t>Gas Law Equation</a:t>
            </a:r>
          </a:p>
        </p:txBody>
      </p:sp>
    </p:spTree>
    <p:extLst>
      <p:ext uri="{BB962C8B-B14F-4D97-AF65-F5344CB8AC3E}">
        <p14:creationId xmlns:p14="http://schemas.microsoft.com/office/powerpoint/2010/main" val="7757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6" grpId="0" animBg="1"/>
      <p:bldP spid="141317" grpId="0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3" grpId="0" animBg="1"/>
      <p:bldP spid="141324" grpId="0" animBg="1"/>
      <p:bldP spid="141325" grpId="0" animBg="1"/>
      <p:bldP spid="141326" grpId="0" animBg="1"/>
      <p:bldP spid="141327" grpId="0"/>
      <p:bldP spid="141328" grpId="0" animBg="1"/>
      <p:bldP spid="141329" grpId="0"/>
      <p:bldP spid="141330" grpId="0" animBg="1"/>
      <p:bldP spid="141331" grpId="0" animBg="1"/>
      <p:bldP spid="141332" grpId="0"/>
      <p:bldP spid="141333" grpId="0"/>
      <p:bldP spid="141334" grpId="0"/>
      <p:bldP spid="1413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Example:  Cu-Mg cell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Cu</a:t>
            </a:r>
            <a:r>
              <a:rPr lang="en-US" sz="4000" baseline="30000" dirty="0" smtClean="0">
                <a:solidFill>
                  <a:srgbClr val="FF0000"/>
                </a:solidFill>
              </a:rPr>
              <a:t>2+</a:t>
            </a:r>
            <a:r>
              <a:rPr lang="en-US" sz="4000" baseline="30000" dirty="0" smtClean="0"/>
              <a:t>  </a:t>
            </a:r>
            <a:r>
              <a:rPr lang="en-US" sz="4000" dirty="0" smtClean="0"/>
              <a:t>+ </a:t>
            </a:r>
            <a:r>
              <a:rPr lang="en-US" sz="4000" dirty="0" err="1" smtClean="0">
                <a:solidFill>
                  <a:srgbClr val="0070C0"/>
                </a:solidFill>
              </a:rPr>
              <a:t>Mg</a:t>
            </a:r>
            <a:r>
              <a:rPr lang="en-US" sz="4000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ym typeface="Wingdings" pitchFamily="2" charset="2"/>
              </a:rPr>
              <a:t>Cu</a:t>
            </a:r>
            <a:r>
              <a:rPr lang="en-US" sz="4000" b="1" baseline="30000" dirty="0" err="1" smtClean="0">
                <a:sym typeface="Wingdings" pitchFamily="2" charset="2"/>
              </a:rPr>
              <a:t>o</a:t>
            </a:r>
            <a:r>
              <a:rPr lang="en-US" sz="4000" b="1" dirty="0" smtClean="0">
                <a:sym typeface="Wingdings" pitchFamily="2" charset="2"/>
              </a:rPr>
              <a:t> +Mg</a:t>
            </a:r>
            <a:r>
              <a:rPr lang="en-US" sz="4000" b="1" baseline="30000" dirty="0" smtClean="0">
                <a:sym typeface="Wingdings" pitchFamily="2" charset="2"/>
              </a:rPr>
              <a:t>2+</a:t>
            </a:r>
            <a:endParaRPr lang="en-US" sz="4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complete </a:t>
            </a:r>
            <a:r>
              <a:rPr lang="en-US" sz="3600" dirty="0" err="1" smtClean="0"/>
              <a:t>redox</a:t>
            </a:r>
            <a:r>
              <a:rPr lang="en-US" sz="3600" dirty="0" smtClean="0"/>
              <a:t> reaction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Reduction half reaction: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Cu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2+  </a:t>
            </a:r>
            <a:r>
              <a:rPr lang="en-US" sz="3200" b="1" dirty="0" smtClean="0">
                <a:solidFill>
                  <a:srgbClr val="FF0000"/>
                </a:solidFill>
              </a:rPr>
              <a:t>+2e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b="1" dirty="0" err="1" smtClean="0">
                <a:sym typeface="Wingdings" pitchFamily="2" charset="2"/>
              </a:rPr>
              <a:t>Cu</a:t>
            </a:r>
            <a:r>
              <a:rPr lang="en-US" sz="3200" b="1" baseline="30000" dirty="0" err="1" smtClean="0">
                <a:sym typeface="Wingdings" pitchFamily="2" charset="2"/>
              </a:rPr>
              <a:t>o</a:t>
            </a:r>
            <a:endParaRPr lang="en-US" sz="32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886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Oxidation half reaction: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Mg</a:t>
            </a:r>
            <a:r>
              <a:rPr lang="en-US" sz="3200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b="1" dirty="0" smtClean="0">
                <a:sym typeface="Wingdings" pitchFamily="2" charset="2"/>
              </a:rPr>
              <a:t>Mg</a:t>
            </a:r>
            <a:r>
              <a:rPr lang="en-US" sz="3200" b="1" baseline="30000" dirty="0" smtClean="0">
                <a:sym typeface="Wingdings" pitchFamily="2" charset="2"/>
              </a:rPr>
              <a:t>2+ </a:t>
            </a:r>
            <a:r>
              <a:rPr lang="en-US" sz="3200" b="1" dirty="0" smtClean="0"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70C0"/>
                </a:solidFill>
                <a:sym typeface="Wingdings" pitchFamily="2" charset="2"/>
              </a:rPr>
              <a:t>2e-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7800" y="1905000"/>
            <a:ext cx="0" cy="2286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2000" y="1828800"/>
            <a:ext cx="0" cy="228600"/>
          </a:xfrm>
          <a:prstGeom prst="line">
            <a:avLst/>
          </a:prstGeom>
          <a:ln w="349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1828800"/>
            <a:ext cx="3124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74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Gains 2e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971800" y="2667000"/>
            <a:ext cx="0" cy="2286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19800" y="2667000"/>
            <a:ext cx="0" cy="228600"/>
          </a:xfrm>
          <a:prstGeom prst="line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71800" y="2895600"/>
            <a:ext cx="30480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Loses 2e-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495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anode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200" y="5867400"/>
            <a:ext cx="7239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5943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Cu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2+</a:t>
            </a:r>
            <a:r>
              <a:rPr lang="en-US" sz="4000" b="1" baseline="30000" dirty="0" smtClean="0"/>
              <a:t>  </a:t>
            </a:r>
            <a:r>
              <a:rPr lang="en-US" sz="4000" b="1" dirty="0" smtClean="0"/>
              <a:t>+ </a:t>
            </a:r>
            <a:r>
              <a:rPr lang="en-US" sz="4000" b="1" dirty="0" err="1" smtClean="0">
                <a:solidFill>
                  <a:srgbClr val="0070C0"/>
                </a:solidFill>
              </a:rPr>
              <a:t>Mg</a:t>
            </a:r>
            <a:r>
              <a:rPr lang="en-US" sz="4000" b="1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4000" b="1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ym typeface="Wingdings" pitchFamily="2" charset="2"/>
              </a:rPr>
              <a:t>Cu</a:t>
            </a:r>
            <a:r>
              <a:rPr lang="en-US" sz="4000" b="1" baseline="30000" dirty="0" err="1" smtClean="0">
                <a:sym typeface="Wingdings" pitchFamily="2" charset="2"/>
              </a:rPr>
              <a:t>o</a:t>
            </a:r>
            <a:r>
              <a:rPr lang="en-US" sz="4000" b="1" dirty="0" smtClean="0">
                <a:sym typeface="Wingdings" pitchFamily="2" charset="2"/>
              </a:rPr>
              <a:t> +Mg</a:t>
            </a:r>
            <a:r>
              <a:rPr lang="en-US" sz="4000" b="1" baseline="30000" dirty="0" smtClean="0">
                <a:sym typeface="Wingdings" pitchFamily="2" charset="2"/>
              </a:rPr>
              <a:t>2+</a:t>
            </a:r>
            <a:endParaRPr lang="en-US" sz="4000" b="1" baseline="30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09800" y="4191000"/>
            <a:ext cx="6096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81400" y="5257800"/>
            <a:ext cx="609600" cy="3048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4" grpId="0"/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Demos of Cu-Mg cell (battery)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Potato clock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651575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2e</a:t>
            </a:r>
            <a:r>
              <a:rPr lang="en-US" sz="3200" b="1" u="none" baseline="30000" dirty="0"/>
              <a:t>- </a:t>
            </a:r>
            <a:r>
              <a:rPr lang="en-US" sz="3200" b="1" u="none" dirty="0"/>
              <a:t>+ </a:t>
            </a:r>
            <a:r>
              <a:rPr lang="en-US" sz="3200" b="1" u="none" dirty="0">
                <a:solidFill>
                  <a:srgbClr val="FF3300"/>
                </a:solidFill>
              </a:rPr>
              <a:t>Pb</a:t>
            </a:r>
            <a:r>
              <a:rPr lang="en-US" sz="3200" b="1" u="none" baseline="30000" dirty="0">
                <a:solidFill>
                  <a:srgbClr val="FF3300"/>
                </a:solidFill>
              </a:rPr>
              <a:t>4+</a:t>
            </a:r>
            <a:r>
              <a:rPr lang="en-US" sz="3200" b="1" u="none" dirty="0">
                <a:sym typeface="Wingdings" pitchFamily="2" charset="2"/>
              </a:rPr>
              <a:t> Pb</a:t>
            </a:r>
            <a:r>
              <a:rPr lang="en-US" sz="3200" b="1" u="none" baseline="30000" dirty="0">
                <a:sym typeface="Wingdings" pitchFamily="2" charset="2"/>
              </a:rPr>
              <a:t>2+</a:t>
            </a:r>
            <a:endParaRPr lang="en-US" sz="3200" b="1" u="none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337050" y="1625024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err="1" smtClean="0">
                <a:solidFill>
                  <a:srgbClr val="0070C0"/>
                </a:solidFill>
              </a:rPr>
              <a:t>Pb</a:t>
            </a:r>
            <a:r>
              <a:rPr lang="en-US" sz="3200" b="1" u="none" baseline="30000" dirty="0" err="1" smtClean="0">
                <a:solidFill>
                  <a:srgbClr val="0070C0"/>
                </a:solidFill>
              </a:rPr>
              <a:t>o</a:t>
            </a:r>
            <a:r>
              <a:rPr lang="en-US" sz="3200" b="1" u="none" dirty="0" smtClean="0">
                <a:sym typeface="Wingdings" pitchFamily="2" charset="2"/>
              </a:rPr>
              <a:t> Pb</a:t>
            </a:r>
            <a:r>
              <a:rPr lang="en-US" sz="3200" b="1" baseline="30000" dirty="0" smtClean="0">
                <a:sym typeface="Wingdings" pitchFamily="2" charset="2"/>
              </a:rPr>
              <a:t>2+</a:t>
            </a:r>
            <a:r>
              <a:rPr lang="en-US" sz="3200" b="1" u="none" baseline="30000" dirty="0" smtClean="0">
                <a:sym typeface="Wingdings" pitchFamily="2" charset="2"/>
              </a:rPr>
              <a:t> </a:t>
            </a:r>
            <a:r>
              <a:rPr lang="en-US" sz="3200" b="1" u="none" dirty="0">
                <a:sym typeface="Wingdings" pitchFamily="2" charset="2"/>
              </a:rPr>
              <a:t>+2e</a:t>
            </a:r>
            <a:r>
              <a:rPr lang="en-US" sz="3200" b="1" u="none" baseline="30000" dirty="0">
                <a:sym typeface="Wingdings" pitchFamily="2" charset="2"/>
              </a:rPr>
              <a:t>-</a:t>
            </a:r>
            <a:endParaRPr lang="en-US" sz="3200" b="1" u="none" dirty="0">
              <a:sym typeface="Wingdings" pitchFamily="2" charset="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09800"/>
            <a:ext cx="4762500" cy="42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5800" y="280987"/>
            <a:ext cx="80010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 dirty="0"/>
              <a:t>  </a:t>
            </a:r>
            <a:r>
              <a:rPr lang="en-US" sz="2800" b="1" u="none" dirty="0"/>
              <a:t>exists as PbSO</a:t>
            </a:r>
            <a:r>
              <a:rPr lang="en-US" sz="2800" b="1" u="none" baseline="-25000" dirty="0"/>
              <a:t>4</a:t>
            </a:r>
            <a:r>
              <a:rPr lang="en-US" sz="2800" b="1" u="none" dirty="0"/>
              <a:t> </a:t>
            </a:r>
            <a:r>
              <a:rPr lang="en-US" sz="2800" b="1" u="none" dirty="0" smtClean="0"/>
              <a:t>(white deposit </a:t>
            </a:r>
            <a:r>
              <a:rPr lang="en-US" sz="2800" b="1" u="none" dirty="0" err="1" smtClean="0"/>
              <a:t>oflead</a:t>
            </a:r>
            <a:r>
              <a:rPr lang="en-US" sz="2800" b="1" u="none" dirty="0" smtClean="0"/>
              <a:t>(II</a:t>
            </a:r>
            <a:r>
              <a:rPr lang="en-US" sz="2800" b="1" u="none" dirty="0"/>
              <a:t>)  </a:t>
            </a:r>
            <a:r>
              <a:rPr lang="en-US" sz="2800" b="1" u="none" dirty="0" smtClean="0"/>
              <a:t>sulfate) on </a:t>
            </a:r>
            <a:r>
              <a:rPr lang="en-US" sz="2800" b="1" u="none" dirty="0"/>
              <a:t>surface of plates after discharge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2628901" y="1319741"/>
            <a:ext cx="723899" cy="3945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733800" y="1235094"/>
            <a:ext cx="1676400" cy="4791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2400" y="3352800"/>
            <a:ext cx="2590800" cy="12003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/>
              <a:t>Turn on ignition</a:t>
            </a:r>
            <a:r>
              <a:rPr lang="en-US" sz="3600" u="none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590800"/>
            <a:ext cx="236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CAR </a:t>
            </a:r>
            <a:r>
              <a:rPr lang="en-US" sz="3200" b="1" dirty="0" smtClean="0">
                <a:solidFill>
                  <a:srgbClr val="FF0000"/>
                </a:solidFill>
              </a:rPr>
              <a:t>BAT</a:t>
            </a:r>
            <a:r>
              <a:rPr lang="en-US" sz="3200" b="1" dirty="0" smtClean="0">
                <a:solidFill>
                  <a:srgbClr val="0070C0"/>
                </a:solidFill>
              </a:rPr>
              <a:t>TERY</a:t>
            </a:r>
            <a:r>
              <a:rPr lang="en-US" sz="3200" b="1" dirty="0" smtClean="0"/>
              <a:t> EXAMPLE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5" y="5812594"/>
            <a:ext cx="29622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Pb</a:t>
            </a:r>
            <a:r>
              <a:rPr lang="en-US" sz="3200" b="1" baseline="30000" dirty="0" smtClean="0"/>
              <a:t>4+ </a:t>
            </a:r>
            <a:r>
              <a:rPr lang="en-US" sz="3200" b="1" dirty="0" smtClean="0"/>
              <a:t>is black PbO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coating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2363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0135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anode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743200"/>
            <a:ext cx="1905000" cy="1447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76800" y="2590800"/>
            <a:ext cx="685800" cy="1219200"/>
          </a:xfrm>
          <a:prstGeom prst="straightConnector1">
            <a:avLst/>
          </a:prstGeom>
          <a:ln w="476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13698" y="2254568"/>
            <a:ext cx="3487002" cy="1317307"/>
          </a:xfrm>
          <a:custGeom>
            <a:avLst/>
            <a:gdLst>
              <a:gd name="connsiteX0" fmla="*/ 3487002 w 3487002"/>
              <a:gd name="connsiteY0" fmla="*/ 1117282 h 1317307"/>
              <a:gd name="connsiteX1" fmla="*/ 3358415 w 3487002"/>
              <a:gd name="connsiteY1" fmla="*/ 531495 h 1317307"/>
              <a:gd name="connsiteX2" fmla="*/ 2758340 w 3487002"/>
              <a:gd name="connsiteY2" fmla="*/ 102870 h 1317307"/>
              <a:gd name="connsiteX3" fmla="*/ 1758215 w 3487002"/>
              <a:gd name="connsiteY3" fmla="*/ 2857 h 1317307"/>
              <a:gd name="connsiteX4" fmla="*/ 1129565 w 3487002"/>
              <a:gd name="connsiteY4" fmla="*/ 45720 h 1317307"/>
              <a:gd name="connsiteX5" fmla="*/ 372327 w 3487002"/>
              <a:gd name="connsiteY5" fmla="*/ 231457 h 1317307"/>
              <a:gd name="connsiteX6" fmla="*/ 15140 w 3487002"/>
              <a:gd name="connsiteY6" fmla="*/ 674370 h 1317307"/>
              <a:gd name="connsiteX7" fmla="*/ 100865 w 3487002"/>
              <a:gd name="connsiteY7" fmla="*/ 1102995 h 1317307"/>
              <a:gd name="connsiteX8" fmla="*/ 415190 w 3487002"/>
              <a:gd name="connsiteY8" fmla="*/ 1245870 h 1317307"/>
              <a:gd name="connsiteX9" fmla="*/ 943827 w 3487002"/>
              <a:gd name="connsiteY9" fmla="*/ 1317307 h 131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7002" h="1317307">
                <a:moveTo>
                  <a:pt x="3487002" y="1117282"/>
                </a:moveTo>
                <a:cubicBezTo>
                  <a:pt x="3483430" y="908923"/>
                  <a:pt x="3479859" y="700564"/>
                  <a:pt x="3358415" y="531495"/>
                </a:cubicBezTo>
                <a:cubicBezTo>
                  <a:pt x="3236971" y="362426"/>
                  <a:pt x="3025040" y="190976"/>
                  <a:pt x="2758340" y="102870"/>
                </a:cubicBezTo>
                <a:cubicBezTo>
                  <a:pt x="2491640" y="14764"/>
                  <a:pt x="2029677" y="12382"/>
                  <a:pt x="1758215" y="2857"/>
                </a:cubicBezTo>
                <a:cubicBezTo>
                  <a:pt x="1486752" y="-6668"/>
                  <a:pt x="1360546" y="7620"/>
                  <a:pt x="1129565" y="45720"/>
                </a:cubicBezTo>
                <a:cubicBezTo>
                  <a:pt x="898584" y="83820"/>
                  <a:pt x="558064" y="126682"/>
                  <a:pt x="372327" y="231457"/>
                </a:cubicBezTo>
                <a:cubicBezTo>
                  <a:pt x="186590" y="336232"/>
                  <a:pt x="60384" y="529114"/>
                  <a:pt x="15140" y="674370"/>
                </a:cubicBezTo>
                <a:cubicBezTo>
                  <a:pt x="-30104" y="819626"/>
                  <a:pt x="34190" y="1007745"/>
                  <a:pt x="100865" y="1102995"/>
                </a:cubicBezTo>
                <a:cubicBezTo>
                  <a:pt x="167540" y="1198245"/>
                  <a:pt x="274696" y="1210151"/>
                  <a:pt x="415190" y="1245870"/>
                </a:cubicBezTo>
                <a:cubicBezTo>
                  <a:pt x="555684" y="1281589"/>
                  <a:pt x="749755" y="1299448"/>
                  <a:pt x="943827" y="131730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5" grpId="0" animBg="1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3657600" cy="50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3124200"/>
            <a:ext cx="3810000" cy="156966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Car running on </a:t>
            </a:r>
            <a:r>
              <a:rPr lang="en-US" sz="3200" b="1" u="none" dirty="0" smtClean="0"/>
              <a:t>gas…alternator </a:t>
            </a:r>
            <a:r>
              <a:rPr lang="en-US" sz="3200" b="1" u="none" dirty="0"/>
              <a:t>reverses flow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410200" y="9906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Pb</a:t>
            </a:r>
            <a:r>
              <a:rPr lang="en-US" sz="3200" b="1" u="none" baseline="30000" dirty="0"/>
              <a:t>2+ </a:t>
            </a:r>
            <a:r>
              <a:rPr lang="en-US" sz="3200" b="1" u="none" dirty="0"/>
              <a:t>+2e</a:t>
            </a:r>
            <a:r>
              <a:rPr lang="en-US" sz="3200" b="1" u="none" baseline="30000" dirty="0"/>
              <a:t>-</a:t>
            </a:r>
            <a:r>
              <a:rPr lang="en-US" sz="3200" b="1" u="none" baseline="30000" dirty="0">
                <a:sym typeface="Wingdings" pitchFamily="2" charset="2"/>
              </a:rPr>
              <a:t> </a:t>
            </a:r>
            <a:r>
              <a:rPr lang="en-US" sz="3200" b="1" u="none" dirty="0" err="1">
                <a:sym typeface="Wingdings" pitchFamily="2" charset="2"/>
              </a:rPr>
              <a:t>Pb</a:t>
            </a:r>
            <a:r>
              <a:rPr lang="en-US" sz="3200" b="1" u="none" baseline="30000" dirty="0" err="1">
                <a:sym typeface="Wingdings" pitchFamily="2" charset="2"/>
              </a:rPr>
              <a:t>o</a:t>
            </a:r>
            <a:endParaRPr lang="en-US" sz="3200" b="1" u="none" dirty="0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143000" y="990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Pb</a:t>
            </a:r>
            <a:r>
              <a:rPr lang="en-US" sz="3200" b="1" u="none" baseline="30000" dirty="0"/>
              <a:t>2</a:t>
            </a:r>
            <a:r>
              <a:rPr lang="en-US" sz="3200" b="1" u="none" dirty="0">
                <a:sym typeface="Wingdings" pitchFamily="2" charset="2"/>
              </a:rPr>
              <a:t>+ </a:t>
            </a:r>
            <a:r>
              <a:rPr lang="en-US" sz="3200" b="1" u="none" dirty="0" err="1">
                <a:sym typeface="Wingdings" pitchFamily="2" charset="2"/>
              </a:rPr>
              <a:t>Pb</a:t>
            </a:r>
            <a:r>
              <a:rPr lang="en-US" sz="3200" b="1" u="none" dirty="0">
                <a:sym typeface="Wingdings" pitchFamily="2" charset="2"/>
              </a:rPr>
              <a:t> </a:t>
            </a:r>
            <a:r>
              <a:rPr lang="en-US" sz="3200" b="1" u="none" baseline="30000" dirty="0">
                <a:sym typeface="Wingdings" pitchFamily="2" charset="2"/>
              </a:rPr>
              <a:t>4+ </a:t>
            </a:r>
            <a:r>
              <a:rPr lang="en-US" sz="3200" b="1" u="none" dirty="0">
                <a:sym typeface="Wingdings" pitchFamily="2" charset="2"/>
              </a:rPr>
              <a:t>+2e</a:t>
            </a:r>
            <a:r>
              <a:rPr lang="en-US" sz="3200" b="1" u="none" baseline="30000" dirty="0">
                <a:sym typeface="Wingdings" pitchFamily="2" charset="2"/>
              </a:rPr>
              <a:t>-</a:t>
            </a:r>
            <a:endParaRPr lang="en-US" sz="3200" b="1" u="none" dirty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099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anode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1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cathode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1144" y="1506037"/>
            <a:ext cx="4399386" cy="1165726"/>
          </a:xfrm>
          <a:custGeom>
            <a:avLst/>
            <a:gdLst>
              <a:gd name="connsiteX0" fmla="*/ 569269 w 4399386"/>
              <a:gd name="connsiteY0" fmla="*/ 1165726 h 1165726"/>
              <a:gd name="connsiteX1" fmla="*/ 54919 w 4399386"/>
              <a:gd name="connsiteY1" fmla="*/ 808538 h 1165726"/>
              <a:gd name="connsiteX2" fmla="*/ 154931 w 4399386"/>
              <a:gd name="connsiteY2" fmla="*/ 251326 h 1165726"/>
              <a:gd name="connsiteX3" fmla="*/ 1297931 w 4399386"/>
              <a:gd name="connsiteY3" fmla="*/ 8438 h 1165726"/>
              <a:gd name="connsiteX4" fmla="*/ 2298056 w 4399386"/>
              <a:gd name="connsiteY4" fmla="*/ 51301 h 1165726"/>
              <a:gd name="connsiteX5" fmla="*/ 3141019 w 4399386"/>
              <a:gd name="connsiteY5" fmla="*/ 94163 h 1165726"/>
              <a:gd name="connsiteX6" fmla="*/ 3941119 w 4399386"/>
              <a:gd name="connsiteY6" fmla="*/ 294188 h 1165726"/>
              <a:gd name="connsiteX7" fmla="*/ 4326881 w 4399386"/>
              <a:gd name="connsiteY7" fmla="*/ 594226 h 1165726"/>
              <a:gd name="connsiteX8" fmla="*/ 4384031 w 4399386"/>
              <a:gd name="connsiteY8" fmla="*/ 894263 h 1165726"/>
              <a:gd name="connsiteX9" fmla="*/ 4141144 w 4399386"/>
              <a:gd name="connsiteY9" fmla="*/ 1008563 h 1165726"/>
              <a:gd name="connsiteX10" fmla="*/ 3883969 w 4399386"/>
              <a:gd name="connsiteY10" fmla="*/ 994276 h 11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9386" h="1165726">
                <a:moveTo>
                  <a:pt x="569269" y="1165726"/>
                </a:moveTo>
                <a:cubicBezTo>
                  <a:pt x="346622" y="1063332"/>
                  <a:pt x="123975" y="960938"/>
                  <a:pt x="54919" y="808538"/>
                </a:cubicBezTo>
                <a:cubicBezTo>
                  <a:pt x="-14137" y="656138"/>
                  <a:pt x="-52238" y="384676"/>
                  <a:pt x="154931" y="251326"/>
                </a:cubicBezTo>
                <a:cubicBezTo>
                  <a:pt x="362100" y="117976"/>
                  <a:pt x="940744" y="41775"/>
                  <a:pt x="1297931" y="8438"/>
                </a:cubicBezTo>
                <a:cubicBezTo>
                  <a:pt x="1655119" y="-24900"/>
                  <a:pt x="2298056" y="51301"/>
                  <a:pt x="2298056" y="51301"/>
                </a:cubicBezTo>
                <a:cubicBezTo>
                  <a:pt x="2605237" y="65588"/>
                  <a:pt x="2867175" y="53682"/>
                  <a:pt x="3141019" y="94163"/>
                </a:cubicBezTo>
                <a:cubicBezTo>
                  <a:pt x="3414863" y="134644"/>
                  <a:pt x="3743475" y="210844"/>
                  <a:pt x="3941119" y="294188"/>
                </a:cubicBezTo>
                <a:cubicBezTo>
                  <a:pt x="4138763" y="377532"/>
                  <a:pt x="4253062" y="494214"/>
                  <a:pt x="4326881" y="594226"/>
                </a:cubicBezTo>
                <a:cubicBezTo>
                  <a:pt x="4400700" y="694238"/>
                  <a:pt x="4414987" y="825207"/>
                  <a:pt x="4384031" y="894263"/>
                </a:cubicBezTo>
                <a:cubicBezTo>
                  <a:pt x="4353075" y="963319"/>
                  <a:pt x="4224488" y="991894"/>
                  <a:pt x="4141144" y="1008563"/>
                </a:cubicBezTo>
                <a:cubicBezTo>
                  <a:pt x="4057800" y="1025232"/>
                  <a:pt x="3970884" y="1009754"/>
                  <a:pt x="3883969" y="994276"/>
                </a:cubicBezTo>
              </a:path>
            </a:pathLst>
          </a:custGeom>
          <a:noFill/>
          <a:ln w="6032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Lead-acid-bat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7543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57199"/>
            <a:ext cx="19812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/>
              <a:t>Over charging makes H</a:t>
            </a:r>
            <a:r>
              <a:rPr lang="en-US" sz="2000" b="1" u="none" baseline="-25000" dirty="0"/>
              <a:t>2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V="1">
            <a:off x="3886200" y="3048000"/>
            <a:ext cx="3810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4495800" y="2819400"/>
            <a:ext cx="3810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43600" y="533400"/>
            <a:ext cx="32004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/>
              <a:t>6 pairs of plates </a:t>
            </a:r>
            <a:r>
              <a:rPr lang="en-US" sz="2400" b="1" u="none" dirty="0">
                <a:solidFill>
                  <a:srgbClr val="FF0000"/>
                </a:solidFill>
              </a:rPr>
              <a:t>connected</a:t>
            </a:r>
            <a:r>
              <a:rPr lang="en-US" sz="2400" b="1" u="none" dirty="0"/>
              <a:t> in series and operating at ~2V each=12V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19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29200" y="5943600"/>
            <a:ext cx="14478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/>
              <a:t>~2 </a:t>
            </a:r>
            <a:r>
              <a:rPr lang="en-US" sz="2400" b="1" u="none" dirty="0"/>
              <a:t>volts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019800" y="2133600"/>
            <a:ext cx="3124200" cy="822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/>
              <a:t> “cranks”</a:t>
            </a:r>
          </a:p>
          <a:p>
            <a:r>
              <a:rPr lang="en-US" sz="2400" b="1" u="none"/>
              <a:t> ~600-850 amps (A)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715000" y="3657600"/>
            <a:ext cx="34290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12 V</a:t>
            </a:r>
            <a:r>
              <a:rPr lang="en-US" sz="2400" b="1" u="none" baseline="-25000"/>
              <a:t>DC</a:t>
            </a:r>
            <a:r>
              <a:rPr lang="en-US" sz="2400" b="1" u="none"/>
              <a:t> * 850 A ~12 kW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5715000" y="4495800"/>
            <a:ext cx="3200400" cy="8540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/>
              <a:t>vs common house main </a:t>
            </a:r>
          </a:p>
          <a:p>
            <a:pPr>
              <a:spcBef>
                <a:spcPct val="50000"/>
              </a:spcBef>
            </a:pPr>
            <a:r>
              <a:rPr lang="en-US" sz="2000" b="1" u="none"/>
              <a:t>70 V</a:t>
            </a:r>
            <a:r>
              <a:rPr lang="en-US" sz="2000" b="1" u="none" baseline="-25000"/>
              <a:t>DC eq</a:t>
            </a:r>
            <a:r>
              <a:rPr lang="en-US" sz="2000" b="1" u="none"/>
              <a:t> *200 A=</a:t>
            </a:r>
            <a:r>
              <a:rPr lang="en-US" sz="2000" b="1"/>
              <a:t> </a:t>
            </a:r>
            <a:r>
              <a:rPr lang="en-US" sz="2000" b="1" u="none"/>
              <a:t>14 kW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981200" y="47952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Some practical notes</a:t>
            </a:r>
          </a:p>
        </p:txBody>
      </p:sp>
      <p:cxnSp>
        <p:nvCxnSpPr>
          <p:cNvPr id="3" name="Straight Arrow Connector 2"/>
          <p:cNvCxnSpPr>
            <a:stCxn id="133126" idx="1"/>
          </p:cNvCxnSpPr>
          <p:nvPr/>
        </p:nvCxnSpPr>
        <p:spPr>
          <a:xfrm flipH="1">
            <a:off x="4686300" y="1318230"/>
            <a:ext cx="1257300" cy="15011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3126" idx="1"/>
          </p:cNvCxnSpPr>
          <p:nvPr/>
        </p:nvCxnSpPr>
        <p:spPr>
          <a:xfrm flipH="1">
            <a:off x="4076700" y="1318230"/>
            <a:ext cx="1866900" cy="1729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33124" grpId="0" animBg="1"/>
      <p:bldP spid="133125" grpId="0" animBg="1"/>
      <p:bldP spid="133126" grpId="0" animBg="1"/>
      <p:bldP spid="133128" grpId="0" animBg="1"/>
      <p:bldP spid="133129" grpId="0" animBg="1"/>
      <p:bldP spid="133130" grpId="0" animBg="1"/>
      <p:bldP spid="133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Exercise 9a and 9b</a:t>
            </a:r>
            <a:r>
              <a:rPr lang="en-US" sz="3200" dirty="0" smtClean="0"/>
              <a:t>…  </a:t>
            </a:r>
            <a:r>
              <a:rPr lang="en-US" sz="3200" b="1" dirty="0" smtClean="0"/>
              <a:t>review of classical reaction ideas and language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30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At the “Cultural divide”</a:t>
            </a:r>
          </a:p>
        </p:txBody>
      </p:sp>
      <p:pic>
        <p:nvPicPr>
          <p:cNvPr id="102403" name="Picture 3" descr="robinson crus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4053206" cy="3962400"/>
          </a:xfrm>
          <a:prstGeom prst="rect">
            <a:avLst/>
          </a:prstGeom>
          <a:noFill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4518898"/>
            <a:ext cx="3886200" cy="2185214"/>
          </a:xfrm>
          <a:prstGeom prst="rect">
            <a:avLst/>
          </a:prstGeom>
          <a:solidFill>
            <a:srgbClr val="FFCC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Road trip so far</a:t>
            </a:r>
            <a:r>
              <a:rPr lang="en-US" sz="2800" b="1" u="none" dirty="0"/>
              <a:t> </a:t>
            </a:r>
            <a:r>
              <a:rPr lang="en-US" sz="2800" b="1" u="none" dirty="0" smtClean="0"/>
              <a:t>…</a:t>
            </a:r>
            <a:r>
              <a:rPr lang="en-US" sz="3600" b="1" u="none" dirty="0" smtClean="0"/>
              <a:t> </a:t>
            </a:r>
            <a:r>
              <a:rPr lang="en-US" sz="3600" b="1" u="none" dirty="0">
                <a:solidFill>
                  <a:srgbClr val="FF0000"/>
                </a:solidFill>
              </a:rPr>
              <a:t>individual </a:t>
            </a:r>
            <a:r>
              <a:rPr lang="en-US" sz="3600" b="1" u="none" dirty="0"/>
              <a:t> </a:t>
            </a:r>
            <a:r>
              <a:rPr lang="en-US" sz="3200" b="1" u="none" dirty="0"/>
              <a:t>molecular/atomic </a:t>
            </a:r>
            <a:r>
              <a:rPr lang="en-US" sz="3200" b="1" dirty="0" smtClean="0"/>
              <a:t>properties</a:t>
            </a:r>
            <a:endParaRPr lang="en-US" sz="3200" b="1" u="none" dirty="0"/>
          </a:p>
        </p:txBody>
      </p:sp>
      <p:pic>
        <p:nvPicPr>
          <p:cNvPr id="102405" name="Picture 5" descr="Football-Cro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248150" cy="2841625"/>
          </a:xfrm>
          <a:prstGeom prst="rect">
            <a:avLst/>
          </a:prstGeo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886200" y="4648200"/>
            <a:ext cx="5257800" cy="156966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/>
              <a:t>Chapter </a:t>
            </a:r>
            <a:r>
              <a:rPr lang="en-US" sz="3200" b="1" u="none" dirty="0" smtClean="0"/>
              <a:t>7: </a:t>
            </a:r>
            <a:r>
              <a:rPr lang="en-US" sz="3200" b="1" i="1" u="none" dirty="0" smtClean="0">
                <a:solidFill>
                  <a:srgbClr val="FF0000"/>
                </a:solidFill>
              </a:rPr>
              <a:t>aggregate</a:t>
            </a:r>
            <a:r>
              <a:rPr lang="en-US" sz="3200" b="1" u="none" dirty="0" smtClean="0"/>
              <a:t> </a:t>
            </a:r>
            <a:r>
              <a:rPr lang="en-US" sz="3200" b="1" u="none" dirty="0"/>
              <a:t>interactions between molecules/atoms</a:t>
            </a:r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>
            <a:off x="3886200" y="1143000"/>
            <a:ext cx="0" cy="541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31242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/>
              <a:t>Robinson Crusoe all alone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114800" y="1219200"/>
            <a:ext cx="4800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none" dirty="0"/>
              <a:t>Faceless crowd at college football game 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85800" y="2286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none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09600" y="1981200"/>
            <a:ext cx="1143000" cy="915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 dirty="0">
                <a:solidFill>
                  <a:srgbClr val="FFFF00"/>
                </a:solidFill>
              </a:rPr>
              <a:t>“</a:t>
            </a:r>
            <a:r>
              <a:rPr lang="en-US" b="1" u="none" dirty="0" err="1">
                <a:solidFill>
                  <a:srgbClr val="FF0000"/>
                </a:solidFill>
              </a:rPr>
              <a:t>Allein</a:t>
            </a:r>
            <a:r>
              <a:rPr lang="en-US" b="1" u="none" dirty="0">
                <a:solidFill>
                  <a:srgbClr val="FF0000"/>
                </a:solidFill>
              </a:rPr>
              <a:t>, </a:t>
            </a:r>
            <a:r>
              <a:rPr lang="en-US" b="1" u="none" dirty="0" err="1">
                <a:solidFill>
                  <a:srgbClr val="FF0000"/>
                </a:solidFill>
              </a:rPr>
              <a:t>allein</a:t>
            </a:r>
            <a:r>
              <a:rPr lang="en-US" b="1" u="none" dirty="0">
                <a:solidFill>
                  <a:srgbClr val="FF0000"/>
                </a:solidFill>
              </a:rPr>
              <a:t>, </a:t>
            </a:r>
            <a:r>
              <a:rPr lang="en-US" b="1" u="none" dirty="0" err="1">
                <a:solidFill>
                  <a:srgbClr val="FF0000"/>
                </a:solidFill>
              </a:rPr>
              <a:t>allein</a:t>
            </a:r>
            <a:r>
              <a:rPr lang="en-US" b="1" u="none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9065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6" grpId="0" animBg="1"/>
      <p:bldP spid="102407" grpId="0" animBg="1"/>
      <p:bldP spid="102408" grpId="0" animBg="1"/>
      <p:bldP spid="102409" grpId="0" animBg="1"/>
      <p:bldP spid="1024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686</Words>
  <Application>Microsoft Office PowerPoint</Application>
  <PresentationFormat>On-screen Show (4:3)</PresentationFormat>
  <Paragraphs>168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“Cultural divide”</vt:lpstr>
      <vt:lpstr>Pressure (P) concepts &amp; measures in “Physics-speak “(see p 283-4 ) </vt:lpstr>
      <vt:lpstr>Pressure (P) concepts &amp; measures in “Physics-speak “(see p 283-4 ) </vt:lpstr>
      <vt:lpstr>PowerPoint Presentation</vt:lpstr>
      <vt:lpstr>PowerPoint Presentation</vt:lpstr>
      <vt:lpstr>Pressure in  `lowbrow’ Chem speak:  barometers ( see p 284)</vt:lpstr>
      <vt:lpstr>PowerPoint Presentation</vt:lpstr>
      <vt:lpstr>Atmosphere demonstrated the Italian Way (BIG time Torricelli Barometers)</vt:lpstr>
      <vt:lpstr>PowerPoint Presentation</vt:lpstr>
      <vt:lpstr>PowerPoint Presentation</vt:lpstr>
      <vt:lpstr>Empiric gas law derivations: the common sense way</vt:lpstr>
      <vt:lpstr>Empiric gas law derivations: the common sense way (cont.)</vt:lpstr>
      <vt:lpstr>Empiric gas law derivations: the common sense way (cont.)</vt:lpstr>
      <vt:lpstr>How Boyle, Gay-Lussac and Charles Laws are reflected in the  Combined Gas Law 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 Desk</dc:creator>
  <cp:lastModifiedBy>Fong, Jerry</cp:lastModifiedBy>
  <cp:revision>146</cp:revision>
  <dcterms:created xsi:type="dcterms:W3CDTF">2008-10-09T19:30:32Z</dcterms:created>
  <dcterms:modified xsi:type="dcterms:W3CDTF">2012-11-28T21:33:27Z</dcterms:modified>
</cp:coreProperties>
</file>