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8" r:id="rId2"/>
    <p:sldId id="347" r:id="rId3"/>
    <p:sldId id="319" r:id="rId4"/>
    <p:sldId id="322" r:id="rId5"/>
    <p:sldId id="351" r:id="rId6"/>
    <p:sldId id="330" r:id="rId7"/>
    <p:sldId id="352" r:id="rId8"/>
    <p:sldId id="353" r:id="rId9"/>
    <p:sldId id="349" r:id="rId10"/>
    <p:sldId id="350" r:id="rId11"/>
    <p:sldId id="308" r:id="rId12"/>
    <p:sldId id="35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p Desk" initials="H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CCFF99"/>
    <a:srgbClr val="D74229"/>
    <a:srgbClr val="FF3300"/>
    <a:srgbClr val="00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2E5B-CE11-49F3-8862-D45E845C7C2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C6E3-7A11-463F-876C-B313C4210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89579-BDE2-4857-A8CF-476F7DE1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0D99E-9B55-4B0E-93C8-1DC44F28D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B6B24-9655-4A7D-B629-F8D0AF6CC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E2D1-560C-44B0-94AE-2DB49E075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8441C-81A3-46CC-9FBE-BBFE4D25D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B477-C56D-4729-BE2D-316DF6996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EADFE-D637-4F96-AED9-087EE6212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7AFB2-D843-4540-9FB7-D61D17E86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6F679-CC82-4922-9FA5-165A0120A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A24DA-74D4-4710-819B-3F7FBD38C1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47739-BFFB-4BED-B9F6-754B50891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1A4254-683F-468A-B317-3582AFC3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910" y="34413"/>
            <a:ext cx="8753475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SPECTACULAR REDOX REACTION BEHAVIOR</a:t>
            </a:r>
            <a:endParaRPr lang="en-US" sz="4000" dirty="0"/>
          </a:p>
        </p:txBody>
      </p:sp>
      <p:graphicFrame>
        <p:nvGraphicFramePr>
          <p:cNvPr id="111620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74283"/>
              </p:ext>
            </p:extLst>
          </p:nvPr>
        </p:nvGraphicFramePr>
        <p:xfrm>
          <a:off x="3200400" y="5334000"/>
          <a:ext cx="102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4" imgW="1030320" imgH="682560" progId="Package">
                  <p:embed/>
                </p:oleObj>
              </mc:Choice>
              <mc:Fallback>
                <p:oleObj name="Packager Shell Object" showAsIcon="1" r:id="rId4" imgW="1030320" imgH="682560" progId="Package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334000"/>
                        <a:ext cx="1028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smtClean="0"/>
              <a:t>2Al</a:t>
            </a:r>
            <a:r>
              <a:rPr lang="en-US" sz="3800" b="1" baseline="30000" dirty="0" smtClean="0"/>
              <a:t>o</a:t>
            </a:r>
            <a:r>
              <a:rPr lang="en-US" sz="3800" b="1" dirty="0" smtClean="0"/>
              <a:t>(s) </a:t>
            </a:r>
            <a:r>
              <a:rPr lang="en-US" sz="3800" b="1" dirty="0"/>
              <a:t>+ Fe</a:t>
            </a:r>
            <a:r>
              <a:rPr lang="en-US" sz="3800" b="1" baseline="-25000" dirty="0"/>
              <a:t>2</a:t>
            </a:r>
            <a:r>
              <a:rPr lang="en-US" sz="3800" b="1" dirty="0"/>
              <a:t>O</a:t>
            </a:r>
            <a:r>
              <a:rPr lang="en-US" sz="3800" b="1" baseline="-25000" dirty="0"/>
              <a:t>3</a:t>
            </a:r>
            <a:r>
              <a:rPr lang="en-US" sz="3800" b="1" dirty="0"/>
              <a:t> </a:t>
            </a:r>
            <a:r>
              <a:rPr lang="en-US" sz="3800" b="1" dirty="0" smtClean="0"/>
              <a:t>(s)</a:t>
            </a:r>
            <a:r>
              <a:rPr lang="en-US" sz="3800" b="1" dirty="0" smtClean="0">
                <a:sym typeface="Wingdings" pitchFamily="2" charset="2"/>
              </a:rPr>
              <a:t>2Fe</a:t>
            </a:r>
            <a:r>
              <a:rPr lang="en-US" sz="3800" b="1" baseline="30000" dirty="0" smtClean="0">
                <a:sym typeface="Wingdings" pitchFamily="2" charset="2"/>
              </a:rPr>
              <a:t>0</a:t>
            </a:r>
            <a:r>
              <a:rPr lang="en-US" sz="3800" b="1" dirty="0" smtClean="0">
                <a:sym typeface="Wingdings" pitchFamily="2" charset="2"/>
              </a:rPr>
              <a:t> (</a:t>
            </a:r>
            <a:r>
              <a:rPr lang="en-US" sz="3800" b="1" dirty="0" err="1" smtClean="0">
                <a:sym typeface="Wingdings" pitchFamily="2" charset="2"/>
              </a:rPr>
              <a:t>liq</a:t>
            </a:r>
            <a:r>
              <a:rPr lang="en-US" sz="3800" b="1" dirty="0" smtClean="0">
                <a:sym typeface="Wingdings" pitchFamily="2" charset="2"/>
              </a:rPr>
              <a:t>)+Al</a:t>
            </a:r>
            <a:r>
              <a:rPr lang="en-US" sz="3800" b="1" baseline="-25000" dirty="0" smtClean="0">
                <a:sym typeface="Wingdings" pitchFamily="2" charset="2"/>
              </a:rPr>
              <a:t>2</a:t>
            </a:r>
            <a:r>
              <a:rPr lang="en-US" sz="3800" b="1" dirty="0" smtClean="0">
                <a:sym typeface="Wingdings" pitchFamily="2" charset="2"/>
              </a:rPr>
              <a:t>O</a:t>
            </a:r>
            <a:r>
              <a:rPr lang="en-US" sz="3800" b="1" baseline="-25000" dirty="0" smtClean="0">
                <a:sym typeface="Wingdings" pitchFamily="2" charset="2"/>
              </a:rPr>
              <a:t>3</a:t>
            </a:r>
            <a:r>
              <a:rPr lang="en-US" sz="3800" b="1" dirty="0" smtClean="0">
                <a:sym typeface="Wingdings" pitchFamily="2" charset="2"/>
              </a:rPr>
              <a:t>(s)</a:t>
            </a:r>
            <a:r>
              <a:rPr lang="en-US" sz="3800" dirty="0" smtClean="0">
                <a:sym typeface="Wingdings" pitchFamily="2" charset="2"/>
              </a:rPr>
              <a:t> </a:t>
            </a:r>
            <a:endParaRPr lang="en-US" sz="3800" dirty="0">
              <a:sym typeface="Wingdings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3698" y="6019800"/>
            <a:ext cx="845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sz="3600" b="1" dirty="0" smtClean="0"/>
              <a:t>3)let’s see the reaction in the `flesh</a:t>
            </a:r>
            <a:r>
              <a:rPr lang="en-US" sz="3600" dirty="0" smtClean="0"/>
              <a:t>’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981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		  +3	-2		  0	  	    +3  -2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0166" y="4048780"/>
            <a:ext cx="466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Which element oxidized 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649" y="4572000"/>
            <a:ext cx="466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element reduced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323" y="3997161"/>
            <a:ext cx="104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946" y="4606139"/>
            <a:ext cx="66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93686"/>
            <a:ext cx="464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1)assign </a:t>
            </a:r>
            <a:r>
              <a:rPr lang="en-US" sz="3600" b="1" dirty="0"/>
              <a:t>oxidation #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4559" y="3412386"/>
            <a:ext cx="4991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Who does what?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09736" y="685800"/>
            <a:ext cx="613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1) Thermite reaction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38" grpId="0" animBg="1"/>
      <p:bldP spid="2" grpId="0"/>
      <p:bldP spid="25" grpId="0"/>
      <p:bldP spid="27" grpId="0"/>
      <p:bldP spid="3" grpId="0"/>
      <p:bldP spid="4" grpId="0"/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3657600" cy="50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3124200"/>
            <a:ext cx="3810000" cy="156966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Car running on </a:t>
            </a:r>
            <a:r>
              <a:rPr lang="en-US" sz="3200" b="1" u="none" dirty="0" smtClean="0"/>
              <a:t>gas…alternator </a:t>
            </a:r>
            <a:r>
              <a:rPr lang="en-US" sz="3200" b="1" u="none" dirty="0"/>
              <a:t>reverses flow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410200" y="9906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Pb</a:t>
            </a:r>
            <a:r>
              <a:rPr lang="en-US" sz="3200" b="1" u="none" baseline="30000" dirty="0"/>
              <a:t>2+ </a:t>
            </a:r>
            <a:r>
              <a:rPr lang="en-US" sz="3200" b="1" u="none" dirty="0"/>
              <a:t>+2e</a:t>
            </a:r>
            <a:r>
              <a:rPr lang="en-US" sz="3200" b="1" u="none" baseline="30000" dirty="0"/>
              <a:t>-</a:t>
            </a:r>
            <a:r>
              <a:rPr lang="en-US" sz="3200" b="1" u="none" baseline="30000" dirty="0">
                <a:sym typeface="Wingdings" pitchFamily="2" charset="2"/>
              </a:rPr>
              <a:t> </a:t>
            </a:r>
            <a:r>
              <a:rPr lang="en-US" sz="3200" b="1" u="none" dirty="0" err="1">
                <a:sym typeface="Wingdings" pitchFamily="2" charset="2"/>
              </a:rPr>
              <a:t>Pb</a:t>
            </a:r>
            <a:r>
              <a:rPr lang="en-US" sz="3200" b="1" u="none" baseline="30000" dirty="0" err="1">
                <a:sym typeface="Wingdings" pitchFamily="2" charset="2"/>
              </a:rPr>
              <a:t>o</a:t>
            </a:r>
            <a:endParaRPr lang="en-US" sz="3200" b="1" u="none" dirty="0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143000" y="990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Pb</a:t>
            </a:r>
            <a:r>
              <a:rPr lang="en-US" sz="3200" b="1" u="none" baseline="30000" dirty="0"/>
              <a:t>2</a:t>
            </a:r>
            <a:r>
              <a:rPr lang="en-US" sz="3200" b="1" u="none" dirty="0">
                <a:sym typeface="Wingdings" pitchFamily="2" charset="2"/>
              </a:rPr>
              <a:t>+ </a:t>
            </a:r>
            <a:r>
              <a:rPr lang="en-US" sz="3200" b="1" u="none" dirty="0" err="1">
                <a:sym typeface="Wingdings" pitchFamily="2" charset="2"/>
              </a:rPr>
              <a:t>Pb</a:t>
            </a:r>
            <a:r>
              <a:rPr lang="en-US" sz="3200" b="1" u="none" dirty="0">
                <a:sym typeface="Wingdings" pitchFamily="2" charset="2"/>
              </a:rPr>
              <a:t> </a:t>
            </a:r>
            <a:r>
              <a:rPr lang="en-US" sz="3200" b="1" u="none" baseline="30000" dirty="0">
                <a:sym typeface="Wingdings" pitchFamily="2" charset="2"/>
              </a:rPr>
              <a:t>4+ </a:t>
            </a:r>
            <a:r>
              <a:rPr lang="en-US" sz="3200" b="1" u="none" dirty="0">
                <a:sym typeface="Wingdings" pitchFamily="2" charset="2"/>
              </a:rPr>
              <a:t>+2e</a:t>
            </a:r>
            <a:r>
              <a:rPr lang="en-US" sz="3200" b="1" u="none" baseline="30000" dirty="0">
                <a:sym typeface="Wingdings" pitchFamily="2" charset="2"/>
              </a:rPr>
              <a:t>-</a:t>
            </a:r>
            <a:endParaRPr lang="en-US" sz="3200" b="1" u="none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099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anode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1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1144" y="1506037"/>
            <a:ext cx="4399386" cy="1165726"/>
          </a:xfrm>
          <a:custGeom>
            <a:avLst/>
            <a:gdLst>
              <a:gd name="connsiteX0" fmla="*/ 569269 w 4399386"/>
              <a:gd name="connsiteY0" fmla="*/ 1165726 h 1165726"/>
              <a:gd name="connsiteX1" fmla="*/ 54919 w 4399386"/>
              <a:gd name="connsiteY1" fmla="*/ 808538 h 1165726"/>
              <a:gd name="connsiteX2" fmla="*/ 154931 w 4399386"/>
              <a:gd name="connsiteY2" fmla="*/ 251326 h 1165726"/>
              <a:gd name="connsiteX3" fmla="*/ 1297931 w 4399386"/>
              <a:gd name="connsiteY3" fmla="*/ 8438 h 1165726"/>
              <a:gd name="connsiteX4" fmla="*/ 2298056 w 4399386"/>
              <a:gd name="connsiteY4" fmla="*/ 51301 h 1165726"/>
              <a:gd name="connsiteX5" fmla="*/ 3141019 w 4399386"/>
              <a:gd name="connsiteY5" fmla="*/ 94163 h 1165726"/>
              <a:gd name="connsiteX6" fmla="*/ 3941119 w 4399386"/>
              <a:gd name="connsiteY6" fmla="*/ 294188 h 1165726"/>
              <a:gd name="connsiteX7" fmla="*/ 4326881 w 4399386"/>
              <a:gd name="connsiteY7" fmla="*/ 594226 h 1165726"/>
              <a:gd name="connsiteX8" fmla="*/ 4384031 w 4399386"/>
              <a:gd name="connsiteY8" fmla="*/ 894263 h 1165726"/>
              <a:gd name="connsiteX9" fmla="*/ 4141144 w 4399386"/>
              <a:gd name="connsiteY9" fmla="*/ 1008563 h 1165726"/>
              <a:gd name="connsiteX10" fmla="*/ 3883969 w 4399386"/>
              <a:gd name="connsiteY10" fmla="*/ 994276 h 11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9386" h="1165726">
                <a:moveTo>
                  <a:pt x="569269" y="1165726"/>
                </a:moveTo>
                <a:cubicBezTo>
                  <a:pt x="346622" y="1063332"/>
                  <a:pt x="123975" y="960938"/>
                  <a:pt x="54919" y="808538"/>
                </a:cubicBezTo>
                <a:cubicBezTo>
                  <a:pt x="-14137" y="656138"/>
                  <a:pt x="-52238" y="384676"/>
                  <a:pt x="154931" y="251326"/>
                </a:cubicBezTo>
                <a:cubicBezTo>
                  <a:pt x="362100" y="117976"/>
                  <a:pt x="940744" y="41775"/>
                  <a:pt x="1297931" y="8438"/>
                </a:cubicBezTo>
                <a:cubicBezTo>
                  <a:pt x="1655119" y="-24900"/>
                  <a:pt x="2298056" y="51301"/>
                  <a:pt x="2298056" y="51301"/>
                </a:cubicBezTo>
                <a:cubicBezTo>
                  <a:pt x="2605237" y="65588"/>
                  <a:pt x="2867175" y="53682"/>
                  <a:pt x="3141019" y="94163"/>
                </a:cubicBezTo>
                <a:cubicBezTo>
                  <a:pt x="3414863" y="134644"/>
                  <a:pt x="3743475" y="210844"/>
                  <a:pt x="3941119" y="294188"/>
                </a:cubicBezTo>
                <a:cubicBezTo>
                  <a:pt x="4138763" y="377532"/>
                  <a:pt x="4253062" y="494214"/>
                  <a:pt x="4326881" y="594226"/>
                </a:cubicBezTo>
                <a:cubicBezTo>
                  <a:pt x="4400700" y="694238"/>
                  <a:pt x="4414987" y="825207"/>
                  <a:pt x="4384031" y="894263"/>
                </a:cubicBezTo>
                <a:cubicBezTo>
                  <a:pt x="4353075" y="963319"/>
                  <a:pt x="4224488" y="991894"/>
                  <a:pt x="4141144" y="1008563"/>
                </a:cubicBezTo>
                <a:cubicBezTo>
                  <a:pt x="4057800" y="1025232"/>
                  <a:pt x="3970884" y="1009754"/>
                  <a:pt x="3883969" y="994276"/>
                </a:cubicBez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Lead-acid-bat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7543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57199"/>
            <a:ext cx="19812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/>
              <a:t>Over charging makes H</a:t>
            </a:r>
            <a:r>
              <a:rPr lang="en-US" sz="2000" b="1" u="none" baseline="-25000" dirty="0"/>
              <a:t>2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V="1">
            <a:off x="3886200" y="3048000"/>
            <a:ext cx="3810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4495800" y="2819400"/>
            <a:ext cx="3810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43600" y="533400"/>
            <a:ext cx="32004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6 pairs of plates </a:t>
            </a:r>
            <a:r>
              <a:rPr lang="en-US" sz="2400" b="1" u="none" dirty="0">
                <a:solidFill>
                  <a:srgbClr val="FF0000"/>
                </a:solidFill>
              </a:rPr>
              <a:t>connected</a:t>
            </a:r>
            <a:r>
              <a:rPr lang="en-US" sz="2400" b="1" u="none" dirty="0"/>
              <a:t> in series and operating at ~2V each=12V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19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29200" y="5943600"/>
            <a:ext cx="1447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/>
              <a:t>~2 </a:t>
            </a:r>
            <a:r>
              <a:rPr lang="en-US" sz="2400" b="1" u="none" dirty="0"/>
              <a:t>volts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019800" y="2133600"/>
            <a:ext cx="3124200" cy="822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/>
              <a:t> “cranks”</a:t>
            </a:r>
          </a:p>
          <a:p>
            <a:r>
              <a:rPr lang="en-US" sz="2400" b="1" u="none"/>
              <a:t> ~600-850 amps (A)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715000" y="3657600"/>
            <a:ext cx="34290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12 V</a:t>
            </a:r>
            <a:r>
              <a:rPr lang="en-US" sz="2400" b="1" u="none" baseline="-25000"/>
              <a:t>DC</a:t>
            </a:r>
            <a:r>
              <a:rPr lang="en-US" sz="2400" b="1" u="none"/>
              <a:t> * 850 A ~12 kW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5715000" y="4495800"/>
            <a:ext cx="3200400" cy="8540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/>
              <a:t>vs common house main </a:t>
            </a:r>
          </a:p>
          <a:p>
            <a:pPr>
              <a:spcBef>
                <a:spcPct val="50000"/>
              </a:spcBef>
            </a:pPr>
            <a:r>
              <a:rPr lang="en-US" sz="2000" b="1" u="none"/>
              <a:t>70 V</a:t>
            </a:r>
            <a:r>
              <a:rPr lang="en-US" sz="2000" b="1" u="none" baseline="-25000"/>
              <a:t>DC eq</a:t>
            </a:r>
            <a:r>
              <a:rPr lang="en-US" sz="2000" b="1" u="none"/>
              <a:t> *200 A=</a:t>
            </a:r>
            <a:r>
              <a:rPr lang="en-US" sz="2000" b="1"/>
              <a:t> </a:t>
            </a:r>
            <a:r>
              <a:rPr lang="en-US" sz="2000" b="1" u="none"/>
              <a:t>14 kW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981200" y="47952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Some practical notes</a:t>
            </a:r>
          </a:p>
        </p:txBody>
      </p:sp>
      <p:cxnSp>
        <p:nvCxnSpPr>
          <p:cNvPr id="3" name="Straight Arrow Connector 2"/>
          <p:cNvCxnSpPr>
            <a:stCxn id="133126" idx="1"/>
          </p:cNvCxnSpPr>
          <p:nvPr/>
        </p:nvCxnSpPr>
        <p:spPr>
          <a:xfrm flipH="1">
            <a:off x="4686300" y="1318230"/>
            <a:ext cx="1257300" cy="15011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3126" idx="1"/>
          </p:cNvCxnSpPr>
          <p:nvPr/>
        </p:nvCxnSpPr>
        <p:spPr>
          <a:xfrm flipH="1">
            <a:off x="4076700" y="1318230"/>
            <a:ext cx="1866900" cy="1729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33124" grpId="0" animBg="1"/>
      <p:bldP spid="133125" grpId="0" animBg="1"/>
      <p:bldP spid="133126" grpId="0" animBg="1"/>
      <p:bldP spid="133128" grpId="0" animBg="1"/>
      <p:bldP spid="133129" grpId="0" animBg="1"/>
      <p:bldP spid="133130" grpId="0" animBg="1"/>
      <p:bldP spid="133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Exercise 9a and 9b</a:t>
            </a:r>
            <a:r>
              <a:rPr lang="en-US" sz="3200" dirty="0" smtClean="0"/>
              <a:t>…  </a:t>
            </a:r>
            <a:r>
              <a:rPr lang="en-US" sz="3200" b="1" dirty="0" smtClean="0"/>
              <a:t>review of classical reaction ideas and language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30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63910" y="34413"/>
            <a:ext cx="8753475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 smtClean="0">
                <a:solidFill>
                  <a:srgbClr val="D74229"/>
                </a:solidFill>
              </a:rPr>
              <a:t> </a:t>
            </a:r>
            <a:r>
              <a:rPr lang="en-US" sz="2900" b="1" dirty="0" smtClean="0"/>
              <a:t>SPECTACULAR REDOX REACTION BEHAVIOR (continued)</a:t>
            </a:r>
            <a:endParaRPr lang="en-U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236127" y="838200"/>
            <a:ext cx="601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Example 2: Combustion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827" y="253296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+2O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 smtClean="0">
                <a:sym typeface="Wingdings" pitchFamily="2" charset="2"/>
              </a:rPr>
              <a:t> CO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 +2H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O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68419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Assign Oxidation #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741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-4  +1        0       +4 -2      +1   -2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166" y="4048780"/>
            <a:ext cx="466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Which element oxidized 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649" y="4572000"/>
            <a:ext cx="466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element reduced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179296"/>
            <a:ext cx="4991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Who does what?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398722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4827" y="5410200"/>
            <a:ext cx="566937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3) BURN BABY, BURN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3" grpId="0"/>
      <p:bldP spid="14" grpId="0"/>
      <p:bldP spid="15" grpId="0" animBg="1"/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2" y="2590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: </a:t>
            </a:r>
          </a:p>
          <a:p>
            <a:r>
              <a:rPr lang="en-US" sz="3200" dirty="0" smtClean="0"/>
              <a:t>	</a:t>
            </a:r>
            <a:r>
              <a:rPr lang="en-US" sz="3600" b="1" dirty="0" smtClean="0"/>
              <a:t>2Na + Cl</a:t>
            </a:r>
            <a:r>
              <a:rPr lang="en-US" sz="3600" b="1" baseline="-25000" dirty="0" smtClean="0"/>
              <a:t>2</a:t>
            </a:r>
            <a:r>
              <a:rPr lang="en-US" sz="3600" b="1" baseline="30000" dirty="0" smtClean="0"/>
              <a:t> </a:t>
            </a:r>
            <a:r>
              <a:rPr lang="en-US" sz="3600" b="1" dirty="0" smtClean="0"/>
              <a:t> </a:t>
            </a:r>
            <a:r>
              <a:rPr lang="en-US" sz="3600" b="1" dirty="0" smtClean="0">
                <a:sym typeface="Wingdings" pitchFamily="2" charset="2"/>
              </a:rPr>
              <a:t> </a:t>
            </a:r>
            <a:r>
              <a:rPr lang="en-US" sz="3600" b="1" dirty="0" err="1" smtClean="0">
                <a:sym typeface="Wingdings" pitchFamily="2" charset="2"/>
              </a:rPr>
              <a:t>NaCl</a:t>
            </a:r>
            <a:r>
              <a:rPr lang="en-US" sz="3600" b="1" dirty="0" smtClean="0">
                <a:sym typeface="Wingdings" pitchFamily="2" charset="2"/>
              </a:rPr>
              <a:t> (table salt)</a:t>
            </a:r>
            <a:endParaRPr lang="en-US" sz="36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63910" y="34413"/>
            <a:ext cx="8753475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 smtClean="0">
                <a:solidFill>
                  <a:srgbClr val="D74229"/>
                </a:solidFill>
              </a:rPr>
              <a:t> </a:t>
            </a:r>
            <a:r>
              <a:rPr lang="en-US" sz="2900" b="1" dirty="0" smtClean="0"/>
              <a:t>SPECTACULARF REDOX REACTION BEHAVIOR (continued)</a:t>
            </a:r>
            <a:endParaRPr lang="en-U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02501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Example 3: Combination redox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72280444"/>
              </p:ext>
            </p:extLst>
          </p:nvPr>
        </p:nvGraphicFramePr>
        <p:xfrm>
          <a:off x="1600200" y="5181600"/>
          <a:ext cx="701357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Package" showAsIcon="1" r:id="rId4" imgW="3251160" imgH="673200" progId="Package">
                  <p:embed/>
                </p:oleObj>
              </mc:Choice>
              <mc:Fallback>
                <p:oleObj name="Package" showAsIcon="1" r:id="rId4" imgW="3251160" imgH="673200" progId="Package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7013575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84198"/>
            <a:ext cx="457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Assign Oxidation #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40613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       0       +1 -1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0717" y="4335334"/>
            <a:ext cx="466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Which element oxidized 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858554"/>
            <a:ext cx="466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element reduced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51" y="3465850"/>
            <a:ext cx="4991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2) Who does what?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5467350"/>
            <a:ext cx="37719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3) Let’s see 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630" y="3309484"/>
            <a:ext cx="8948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 dirty="0">
                <a:solidFill>
                  <a:srgbClr val="0070C0"/>
                </a:solidFill>
              </a:rPr>
              <a:t>C</a:t>
            </a:r>
            <a:r>
              <a:rPr lang="en-US" sz="3200" b="1" u="none" baseline="-25000" dirty="0"/>
              <a:t>12</a:t>
            </a:r>
            <a:r>
              <a:rPr lang="en-US" sz="3200" b="1" u="none" dirty="0"/>
              <a:t>H</a:t>
            </a:r>
            <a:r>
              <a:rPr lang="en-US" sz="3200" b="1" u="none" baseline="-25000" dirty="0"/>
              <a:t>22</a:t>
            </a:r>
            <a:r>
              <a:rPr lang="en-US" sz="3200" b="1" u="none" dirty="0"/>
              <a:t>O</a:t>
            </a:r>
            <a:r>
              <a:rPr lang="en-US" sz="3200" b="1" u="none" baseline="-25000" dirty="0"/>
              <a:t>11</a:t>
            </a:r>
            <a:r>
              <a:rPr lang="en-US" sz="3200" b="1" u="none" dirty="0"/>
              <a:t> + </a:t>
            </a:r>
            <a:r>
              <a:rPr lang="en-US" sz="3200" b="1" dirty="0"/>
              <a:t>8</a:t>
            </a:r>
            <a:r>
              <a:rPr lang="en-US" sz="3200" b="1" u="none" dirty="0" smtClean="0"/>
              <a:t>K</a:t>
            </a:r>
            <a:r>
              <a:rPr lang="en-US" sz="3600" b="1" u="none" dirty="0" smtClean="0">
                <a:solidFill>
                  <a:srgbClr val="FF0000"/>
                </a:solidFill>
              </a:rPr>
              <a:t>Cl</a:t>
            </a:r>
            <a:r>
              <a:rPr lang="en-US" sz="3200" b="1" u="none" dirty="0" smtClean="0"/>
              <a:t>O</a:t>
            </a:r>
            <a:r>
              <a:rPr lang="en-US" sz="3200" b="1" baseline="-25000" dirty="0" smtClean="0"/>
              <a:t>3</a:t>
            </a:r>
            <a:r>
              <a:rPr lang="en-US" sz="3200" b="1" u="none" dirty="0" smtClean="0"/>
              <a:t> </a:t>
            </a:r>
            <a:r>
              <a:rPr lang="en-US" sz="3200" b="1" u="none" dirty="0" smtClean="0">
                <a:sym typeface="Wingdings" pitchFamily="2" charset="2"/>
              </a:rPr>
              <a:t></a:t>
            </a:r>
            <a:r>
              <a:rPr lang="en-US" sz="3200" b="1" u="none" dirty="0" smtClean="0"/>
              <a:t> </a:t>
            </a:r>
            <a:r>
              <a:rPr lang="en-US" sz="3200" b="1" u="none" dirty="0"/>
              <a:t>11H</a:t>
            </a:r>
            <a:r>
              <a:rPr lang="en-US" sz="3200" b="1" u="none" baseline="-25000" dirty="0"/>
              <a:t>2</a:t>
            </a:r>
            <a:r>
              <a:rPr lang="en-US" sz="3200" b="1" u="none" dirty="0"/>
              <a:t>O + 12CO</a:t>
            </a:r>
            <a:r>
              <a:rPr lang="en-US" sz="3200" b="1" u="none" baseline="-25000" dirty="0"/>
              <a:t>2</a:t>
            </a:r>
            <a:r>
              <a:rPr lang="en-US" sz="3200" b="1" u="none" dirty="0"/>
              <a:t> + </a:t>
            </a:r>
            <a:r>
              <a:rPr lang="en-US" sz="3200" b="1" dirty="0"/>
              <a:t>8</a:t>
            </a:r>
            <a:r>
              <a:rPr lang="en-US" sz="3200" b="1" u="none" dirty="0" smtClean="0"/>
              <a:t>KCl</a:t>
            </a:r>
            <a:endParaRPr lang="en-US" sz="3200" b="1" u="none" dirty="0"/>
          </a:p>
        </p:txBody>
      </p:sp>
      <p:sp>
        <p:nvSpPr>
          <p:cNvPr id="6" name="Rectangle 5"/>
          <p:cNvSpPr/>
          <p:nvPr/>
        </p:nvSpPr>
        <p:spPr>
          <a:xfrm>
            <a:off x="171448" y="609600"/>
            <a:ext cx="8420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/>
              <a:t>4) Decomposition redox: aka The DEATH TO skittles reaction</a:t>
            </a:r>
            <a:endParaRPr lang="en-US" sz="3200" dirty="0"/>
          </a:p>
        </p:txBody>
      </p:sp>
      <p:pic>
        <p:nvPicPr>
          <p:cNvPr id="31746" name="Picture 2" descr="http://www.istockphoto.com/file_thumbview_approve/772656/2/istockphoto_772656-warning-sign-with-skull-and-crossb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690" y="1126594"/>
            <a:ext cx="2079836" cy="1614609"/>
          </a:xfrm>
          <a:prstGeom prst="rect">
            <a:avLst/>
          </a:prstGeom>
          <a:noFill/>
        </p:spPr>
      </p:pic>
      <p:pic>
        <p:nvPicPr>
          <p:cNvPr id="31748" name="Picture 4" descr="http://1.bp.blogspot.com/_Frk7rJ3IUrQ/TGgrFPh6CoI/AAAAAAAAAII/djrHtmVve-c/s1600/skittles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48" y="4267200"/>
            <a:ext cx="2286000" cy="1714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5262" y="-76200"/>
            <a:ext cx="8753475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b="1" dirty="0" smtClean="0"/>
              <a:t>SPECTACULAR REDOX REACTION BEHAVIOR (continued)</a:t>
            </a:r>
            <a:endParaRPr lang="en-U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97630" y="2741203"/>
            <a:ext cx="866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   +1 -2     +1 +7 -2        +1 -2     +4 -2     +1 -1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262" y="4017370"/>
            <a:ext cx="8715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Ox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017370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257800"/>
            <a:ext cx="52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class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other unique and highly useful feature of </a:t>
            </a:r>
            <a:r>
              <a:rPr lang="en-US" sz="3600" b="1" dirty="0" err="1" smtClean="0">
                <a:solidFill>
                  <a:srgbClr val="FF0000"/>
                </a:solidFill>
              </a:rPr>
              <a:t>red</a:t>
            </a:r>
            <a:r>
              <a:rPr lang="en-US" sz="3600" b="1" dirty="0" err="1" smtClean="0">
                <a:solidFill>
                  <a:srgbClr val="3399FF"/>
                </a:solidFill>
              </a:rPr>
              <a:t>ox</a:t>
            </a:r>
            <a:r>
              <a:rPr lang="en-US" sz="3600" b="1" dirty="0" smtClean="0"/>
              <a:t> reactions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77724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3399FF"/>
                </a:solidFill>
              </a:rPr>
              <a:t>oxidation</a:t>
            </a:r>
            <a:r>
              <a:rPr lang="en-US" sz="4000" b="1" dirty="0" smtClean="0"/>
              <a:t> and</a:t>
            </a:r>
            <a:r>
              <a:rPr lang="en-US" sz="4000" b="1" dirty="0" smtClean="0">
                <a:solidFill>
                  <a:srgbClr val="FF0000"/>
                </a:solidFill>
              </a:rPr>
              <a:t> reduction </a:t>
            </a:r>
            <a:r>
              <a:rPr lang="en-US" sz="4000" b="1" dirty="0" smtClean="0"/>
              <a:t>can be separated in space and you can still run the reaction</a:t>
            </a:r>
          </a:p>
          <a:p>
            <a:r>
              <a:rPr lang="en-US" sz="4000" b="1" dirty="0" smtClean="0"/>
              <a:t>as a </a:t>
            </a:r>
            <a:r>
              <a:rPr lang="en-US" sz="4000" b="1" dirty="0" smtClean="0">
                <a:solidFill>
                  <a:srgbClr val="7030A0"/>
                </a:solidFill>
              </a:rPr>
              <a:t>`cell’ </a:t>
            </a:r>
            <a:r>
              <a:rPr lang="en-US" sz="4000" b="1" dirty="0" smtClean="0"/>
              <a:t>or ‘</a:t>
            </a:r>
            <a:r>
              <a:rPr lang="en-US" sz="4000" b="1" dirty="0" smtClean="0">
                <a:solidFill>
                  <a:srgbClr val="7030A0"/>
                </a:solidFill>
              </a:rPr>
              <a:t>battery’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590"/>
            <a:ext cx="91440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Characteristics of </a:t>
            </a:r>
            <a:r>
              <a:rPr lang="en-US" sz="2800" b="1" dirty="0" smtClean="0">
                <a:solidFill>
                  <a:srgbClr val="FF0000"/>
                </a:solidFill>
              </a:rPr>
              <a:t>redox reactions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8042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Heat and light common</a:t>
            </a:r>
          </a:p>
          <a:p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Reactions are often spectacular (way better than acid base)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Electronic balance altered (of course)</a:t>
            </a:r>
          </a:p>
          <a:p>
            <a:endParaRPr lang="en-US" sz="3200" b="1" dirty="0"/>
          </a:p>
          <a:p>
            <a:r>
              <a:rPr lang="en-US" sz="3200" b="1" dirty="0" smtClean="0"/>
              <a:t>Often accompanied by major decomposition or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Example:  Cu-Mg cell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Cu</a:t>
            </a:r>
            <a:r>
              <a:rPr lang="en-US" sz="4000" baseline="30000" dirty="0" smtClean="0">
                <a:solidFill>
                  <a:srgbClr val="FF0000"/>
                </a:solidFill>
              </a:rPr>
              <a:t>2+</a:t>
            </a:r>
            <a:r>
              <a:rPr lang="en-US" sz="4000" baseline="30000" dirty="0" smtClean="0"/>
              <a:t>  </a:t>
            </a:r>
            <a:r>
              <a:rPr lang="en-US" sz="4000" dirty="0" smtClean="0"/>
              <a:t>+ </a:t>
            </a:r>
            <a:r>
              <a:rPr lang="en-US" sz="4000" dirty="0" err="1" smtClean="0">
                <a:solidFill>
                  <a:srgbClr val="0070C0"/>
                </a:solidFill>
              </a:rPr>
              <a:t>Mg</a:t>
            </a:r>
            <a:r>
              <a:rPr lang="en-US" sz="4000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ym typeface="Wingdings" pitchFamily="2" charset="2"/>
              </a:rPr>
              <a:t>Cu</a:t>
            </a:r>
            <a:r>
              <a:rPr lang="en-US" sz="4000" b="1" baseline="30000" dirty="0" err="1" smtClean="0">
                <a:sym typeface="Wingdings" pitchFamily="2" charset="2"/>
              </a:rPr>
              <a:t>o</a:t>
            </a:r>
            <a:r>
              <a:rPr lang="en-US" sz="4000" b="1" dirty="0" smtClean="0">
                <a:sym typeface="Wingdings" pitchFamily="2" charset="2"/>
              </a:rPr>
              <a:t> +Mg</a:t>
            </a:r>
            <a:r>
              <a:rPr lang="en-US" sz="4000" b="1" baseline="30000" dirty="0" smtClean="0">
                <a:sym typeface="Wingdings" pitchFamily="2" charset="2"/>
              </a:rPr>
              <a:t>2+</a:t>
            </a:r>
            <a:endParaRPr lang="en-US" sz="4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complete </a:t>
            </a:r>
            <a:r>
              <a:rPr lang="en-US" sz="3600" dirty="0" err="1" smtClean="0"/>
              <a:t>redox</a:t>
            </a:r>
            <a:r>
              <a:rPr lang="en-US" sz="3600" dirty="0" smtClean="0"/>
              <a:t> reaction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Reduction half reaction: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Cu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2+  </a:t>
            </a:r>
            <a:r>
              <a:rPr lang="en-US" sz="3200" b="1" dirty="0" smtClean="0">
                <a:solidFill>
                  <a:srgbClr val="FF0000"/>
                </a:solidFill>
              </a:rPr>
              <a:t>+2e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b="1" dirty="0" err="1" smtClean="0">
                <a:sym typeface="Wingdings" pitchFamily="2" charset="2"/>
              </a:rPr>
              <a:t>Cu</a:t>
            </a:r>
            <a:r>
              <a:rPr lang="en-US" sz="3200" b="1" baseline="30000" dirty="0" err="1" smtClean="0">
                <a:sym typeface="Wingdings" pitchFamily="2" charset="2"/>
              </a:rPr>
              <a:t>o</a:t>
            </a:r>
            <a:endParaRPr lang="en-US" sz="32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886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Oxidation half reaction: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Mg</a:t>
            </a:r>
            <a:r>
              <a:rPr lang="en-US" sz="3200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b="1" dirty="0" smtClean="0">
                <a:sym typeface="Wingdings" pitchFamily="2" charset="2"/>
              </a:rPr>
              <a:t>Mg</a:t>
            </a:r>
            <a:r>
              <a:rPr lang="en-US" sz="3200" b="1" baseline="30000" dirty="0" smtClean="0">
                <a:sym typeface="Wingdings" pitchFamily="2" charset="2"/>
              </a:rPr>
              <a:t>2+ </a:t>
            </a:r>
            <a:r>
              <a:rPr lang="en-US" sz="3200" b="1" dirty="0" smtClean="0"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2e-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7800" y="1905000"/>
            <a:ext cx="0" cy="2286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0" y="1828800"/>
            <a:ext cx="0" cy="228600"/>
          </a:xfrm>
          <a:prstGeom prst="line">
            <a:avLst/>
          </a:prstGeom>
          <a:ln w="349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1828800"/>
            <a:ext cx="3124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74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Gains 2e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71800" y="2667000"/>
            <a:ext cx="0" cy="2286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19800" y="2667000"/>
            <a:ext cx="0" cy="228600"/>
          </a:xfrm>
          <a:prstGeom prst="line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71800" y="2895600"/>
            <a:ext cx="30480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Loses 2e-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495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anode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200" y="5867400"/>
            <a:ext cx="7239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5943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Cu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2+</a:t>
            </a:r>
            <a:r>
              <a:rPr lang="en-US" sz="4000" b="1" baseline="30000" dirty="0" smtClean="0"/>
              <a:t>  </a:t>
            </a:r>
            <a:r>
              <a:rPr lang="en-US" sz="4000" b="1" dirty="0" smtClean="0"/>
              <a:t>+ </a:t>
            </a:r>
            <a:r>
              <a:rPr lang="en-US" sz="4000" b="1" dirty="0" err="1" smtClean="0">
                <a:solidFill>
                  <a:srgbClr val="0070C0"/>
                </a:solidFill>
              </a:rPr>
              <a:t>Mg</a:t>
            </a:r>
            <a:r>
              <a:rPr lang="en-US" sz="4000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4000" b="1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ym typeface="Wingdings" pitchFamily="2" charset="2"/>
              </a:rPr>
              <a:t>Cu</a:t>
            </a:r>
            <a:r>
              <a:rPr lang="en-US" sz="4000" b="1" baseline="30000" dirty="0" err="1" smtClean="0">
                <a:sym typeface="Wingdings" pitchFamily="2" charset="2"/>
              </a:rPr>
              <a:t>o</a:t>
            </a:r>
            <a:r>
              <a:rPr lang="en-US" sz="4000" b="1" dirty="0" smtClean="0">
                <a:sym typeface="Wingdings" pitchFamily="2" charset="2"/>
              </a:rPr>
              <a:t> +Mg</a:t>
            </a:r>
            <a:r>
              <a:rPr lang="en-US" sz="4000" b="1" baseline="30000" dirty="0" smtClean="0">
                <a:sym typeface="Wingdings" pitchFamily="2" charset="2"/>
              </a:rPr>
              <a:t>2+</a:t>
            </a:r>
            <a:endParaRPr lang="en-US" sz="4000" b="1" baseline="30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09800" y="4191000"/>
            <a:ext cx="6096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81400" y="5257800"/>
            <a:ext cx="6096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Demos of Cu-Mg cell (battery)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Potato clock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5157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2e</a:t>
            </a:r>
            <a:r>
              <a:rPr lang="en-US" sz="3200" b="1" u="none" baseline="30000" dirty="0"/>
              <a:t>- </a:t>
            </a:r>
            <a:r>
              <a:rPr lang="en-US" sz="3200" b="1" u="none" dirty="0"/>
              <a:t>+ </a:t>
            </a:r>
            <a:r>
              <a:rPr lang="en-US" sz="3200" b="1" u="none" dirty="0">
                <a:solidFill>
                  <a:srgbClr val="FF3300"/>
                </a:solidFill>
              </a:rPr>
              <a:t>Pb</a:t>
            </a:r>
            <a:r>
              <a:rPr lang="en-US" sz="3200" b="1" u="none" baseline="30000" dirty="0">
                <a:solidFill>
                  <a:srgbClr val="FF3300"/>
                </a:solidFill>
              </a:rPr>
              <a:t>4+</a:t>
            </a:r>
            <a:r>
              <a:rPr lang="en-US" sz="3200" b="1" u="none" dirty="0">
                <a:sym typeface="Wingdings" pitchFamily="2" charset="2"/>
              </a:rPr>
              <a:t> Pb</a:t>
            </a:r>
            <a:r>
              <a:rPr lang="en-US" sz="3200" b="1" u="none" baseline="30000" dirty="0">
                <a:sym typeface="Wingdings" pitchFamily="2" charset="2"/>
              </a:rPr>
              <a:t>2+</a:t>
            </a:r>
            <a:endParaRPr lang="en-US" sz="3200" b="1" u="none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337050" y="1625024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err="1" smtClean="0">
                <a:solidFill>
                  <a:srgbClr val="0070C0"/>
                </a:solidFill>
              </a:rPr>
              <a:t>Pb</a:t>
            </a:r>
            <a:r>
              <a:rPr lang="en-US" sz="3200" b="1" u="none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3200" b="1" u="none" dirty="0" smtClean="0">
                <a:sym typeface="Wingdings" pitchFamily="2" charset="2"/>
              </a:rPr>
              <a:t> Pb</a:t>
            </a:r>
            <a:r>
              <a:rPr lang="en-US" sz="3200" b="1" baseline="30000" dirty="0" smtClean="0">
                <a:sym typeface="Wingdings" pitchFamily="2" charset="2"/>
              </a:rPr>
              <a:t>2+</a:t>
            </a:r>
            <a:r>
              <a:rPr lang="en-US" sz="3200" b="1" u="none" baseline="30000" dirty="0" smtClean="0">
                <a:sym typeface="Wingdings" pitchFamily="2" charset="2"/>
              </a:rPr>
              <a:t> </a:t>
            </a:r>
            <a:r>
              <a:rPr lang="en-US" sz="3200" b="1" u="none" dirty="0">
                <a:sym typeface="Wingdings" pitchFamily="2" charset="2"/>
              </a:rPr>
              <a:t>+2e</a:t>
            </a:r>
            <a:r>
              <a:rPr lang="en-US" sz="3200" b="1" u="none" baseline="30000" dirty="0">
                <a:sym typeface="Wingdings" pitchFamily="2" charset="2"/>
              </a:rPr>
              <a:t>-</a:t>
            </a:r>
            <a:endParaRPr lang="en-US" sz="3200" b="1" u="none" dirty="0">
              <a:sym typeface="Wingdings" pitchFamily="2" charset="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4762500" cy="42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5800" y="280987"/>
            <a:ext cx="80010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 dirty="0"/>
              <a:t>  </a:t>
            </a:r>
            <a:r>
              <a:rPr lang="en-US" sz="2800" b="1" u="none" dirty="0"/>
              <a:t>exists as PbSO</a:t>
            </a:r>
            <a:r>
              <a:rPr lang="en-US" sz="2800" b="1" u="none" baseline="-25000" dirty="0"/>
              <a:t>4</a:t>
            </a:r>
            <a:r>
              <a:rPr lang="en-US" sz="2800" b="1" u="none" dirty="0"/>
              <a:t> </a:t>
            </a:r>
            <a:r>
              <a:rPr lang="en-US" sz="2800" b="1" u="none" dirty="0" smtClean="0"/>
              <a:t>(white deposit </a:t>
            </a:r>
            <a:r>
              <a:rPr lang="en-US" sz="2800" b="1" u="none" dirty="0" err="1" smtClean="0"/>
              <a:t>oflead</a:t>
            </a:r>
            <a:r>
              <a:rPr lang="en-US" sz="2800" b="1" u="none" dirty="0" smtClean="0"/>
              <a:t>(II</a:t>
            </a:r>
            <a:r>
              <a:rPr lang="en-US" sz="2800" b="1" u="none" dirty="0"/>
              <a:t>)  </a:t>
            </a:r>
            <a:r>
              <a:rPr lang="en-US" sz="2800" b="1" u="none" dirty="0" smtClean="0"/>
              <a:t>sulfate) on </a:t>
            </a:r>
            <a:r>
              <a:rPr lang="en-US" sz="2800" b="1" u="none" dirty="0"/>
              <a:t>surface of plates after discharge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2628901" y="1319741"/>
            <a:ext cx="723899" cy="3945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733800" y="1235094"/>
            <a:ext cx="1676400" cy="4791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2400" y="3352800"/>
            <a:ext cx="259080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/>
              <a:t>Turn on ignition</a:t>
            </a:r>
            <a:r>
              <a:rPr lang="en-US" sz="3600" u="none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590800"/>
            <a:ext cx="236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CAR </a:t>
            </a:r>
            <a:r>
              <a:rPr lang="en-US" sz="3200" b="1" dirty="0" smtClean="0">
                <a:solidFill>
                  <a:srgbClr val="FF0000"/>
                </a:solidFill>
              </a:rPr>
              <a:t>BAT</a:t>
            </a:r>
            <a:r>
              <a:rPr lang="en-US" sz="3200" b="1" dirty="0" smtClean="0">
                <a:solidFill>
                  <a:srgbClr val="0070C0"/>
                </a:solidFill>
              </a:rPr>
              <a:t>TERY</a:t>
            </a:r>
            <a:r>
              <a:rPr lang="en-US" sz="3200" b="1" dirty="0" smtClean="0"/>
              <a:t> EXAMPLE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" y="5812594"/>
            <a:ext cx="29622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Pb</a:t>
            </a:r>
            <a:r>
              <a:rPr lang="en-US" sz="3200" b="1" baseline="30000" dirty="0" smtClean="0"/>
              <a:t>4+ </a:t>
            </a:r>
            <a:r>
              <a:rPr lang="en-US" sz="3200" b="1" dirty="0" smtClean="0"/>
              <a:t>is black PbO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coating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2363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0135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anode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743200"/>
            <a:ext cx="1905000" cy="1447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76800" y="2590800"/>
            <a:ext cx="685800" cy="1219200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13698" y="2254568"/>
            <a:ext cx="3487002" cy="1317307"/>
          </a:xfrm>
          <a:custGeom>
            <a:avLst/>
            <a:gdLst>
              <a:gd name="connsiteX0" fmla="*/ 3487002 w 3487002"/>
              <a:gd name="connsiteY0" fmla="*/ 1117282 h 1317307"/>
              <a:gd name="connsiteX1" fmla="*/ 3358415 w 3487002"/>
              <a:gd name="connsiteY1" fmla="*/ 531495 h 1317307"/>
              <a:gd name="connsiteX2" fmla="*/ 2758340 w 3487002"/>
              <a:gd name="connsiteY2" fmla="*/ 102870 h 1317307"/>
              <a:gd name="connsiteX3" fmla="*/ 1758215 w 3487002"/>
              <a:gd name="connsiteY3" fmla="*/ 2857 h 1317307"/>
              <a:gd name="connsiteX4" fmla="*/ 1129565 w 3487002"/>
              <a:gd name="connsiteY4" fmla="*/ 45720 h 1317307"/>
              <a:gd name="connsiteX5" fmla="*/ 372327 w 3487002"/>
              <a:gd name="connsiteY5" fmla="*/ 231457 h 1317307"/>
              <a:gd name="connsiteX6" fmla="*/ 15140 w 3487002"/>
              <a:gd name="connsiteY6" fmla="*/ 674370 h 1317307"/>
              <a:gd name="connsiteX7" fmla="*/ 100865 w 3487002"/>
              <a:gd name="connsiteY7" fmla="*/ 1102995 h 1317307"/>
              <a:gd name="connsiteX8" fmla="*/ 415190 w 3487002"/>
              <a:gd name="connsiteY8" fmla="*/ 1245870 h 1317307"/>
              <a:gd name="connsiteX9" fmla="*/ 943827 w 3487002"/>
              <a:gd name="connsiteY9" fmla="*/ 1317307 h 131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002" h="1317307">
                <a:moveTo>
                  <a:pt x="3487002" y="1117282"/>
                </a:moveTo>
                <a:cubicBezTo>
                  <a:pt x="3483430" y="908923"/>
                  <a:pt x="3479859" y="700564"/>
                  <a:pt x="3358415" y="531495"/>
                </a:cubicBezTo>
                <a:cubicBezTo>
                  <a:pt x="3236971" y="362426"/>
                  <a:pt x="3025040" y="190976"/>
                  <a:pt x="2758340" y="102870"/>
                </a:cubicBezTo>
                <a:cubicBezTo>
                  <a:pt x="2491640" y="14764"/>
                  <a:pt x="2029677" y="12382"/>
                  <a:pt x="1758215" y="2857"/>
                </a:cubicBezTo>
                <a:cubicBezTo>
                  <a:pt x="1486752" y="-6668"/>
                  <a:pt x="1360546" y="7620"/>
                  <a:pt x="1129565" y="45720"/>
                </a:cubicBezTo>
                <a:cubicBezTo>
                  <a:pt x="898584" y="83820"/>
                  <a:pt x="558064" y="126682"/>
                  <a:pt x="372327" y="231457"/>
                </a:cubicBezTo>
                <a:cubicBezTo>
                  <a:pt x="186590" y="336232"/>
                  <a:pt x="60384" y="529114"/>
                  <a:pt x="15140" y="674370"/>
                </a:cubicBezTo>
                <a:cubicBezTo>
                  <a:pt x="-30104" y="819626"/>
                  <a:pt x="34190" y="1007745"/>
                  <a:pt x="100865" y="1102995"/>
                </a:cubicBezTo>
                <a:cubicBezTo>
                  <a:pt x="167540" y="1198245"/>
                  <a:pt x="274696" y="1210151"/>
                  <a:pt x="415190" y="1245870"/>
                </a:cubicBezTo>
                <a:cubicBezTo>
                  <a:pt x="555684" y="1281589"/>
                  <a:pt x="749755" y="1299448"/>
                  <a:pt x="943827" y="131730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5" grpId="0" animBg="1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481</Words>
  <Application>Microsoft Office PowerPoint</Application>
  <PresentationFormat>On-screen Show (4:3)</PresentationFormat>
  <Paragraphs>93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Packager Shell Object</vt:lpstr>
      <vt:lpstr>Package</vt:lpstr>
      <vt:lpstr>SPECTACULAR REDOX REACTION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 Desk</dc:creator>
  <cp:lastModifiedBy>Fong, Jerry</cp:lastModifiedBy>
  <cp:revision>138</cp:revision>
  <dcterms:created xsi:type="dcterms:W3CDTF">2008-10-09T19:30:32Z</dcterms:created>
  <dcterms:modified xsi:type="dcterms:W3CDTF">2012-11-26T20:00:45Z</dcterms:modified>
</cp:coreProperties>
</file>