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40" r:id="rId2"/>
    <p:sldId id="341" r:id="rId3"/>
    <p:sldId id="342" r:id="rId4"/>
    <p:sldId id="343" r:id="rId5"/>
    <p:sldId id="344" r:id="rId6"/>
    <p:sldId id="345" r:id="rId7"/>
    <p:sldId id="318" r:id="rId8"/>
    <p:sldId id="347" r:id="rId9"/>
    <p:sldId id="319" r:id="rId10"/>
    <p:sldId id="322" r:id="rId11"/>
    <p:sldId id="351" r:id="rId12"/>
    <p:sldId id="330" r:id="rId13"/>
    <p:sldId id="352" r:id="rId14"/>
    <p:sldId id="353" r:id="rId15"/>
    <p:sldId id="349" r:id="rId16"/>
    <p:sldId id="350" r:id="rId17"/>
    <p:sldId id="308" r:id="rId18"/>
    <p:sldId id="339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p Desk" initials="H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0000"/>
    <a:srgbClr val="CCFF99"/>
    <a:srgbClr val="D74229"/>
    <a:srgbClr val="FF3300"/>
    <a:srgbClr val="00FF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1474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D2E5B-CE11-49F3-8862-D45E845C7C2D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FC6E3-7A11-463F-876C-B313C4210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2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1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80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89579-BDE2-4857-A8CF-476F7DE15D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0D99E-9B55-4B0E-93C8-1DC44F28DF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6B24-9655-4A7D-B629-F8D0AF6CC0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E2D1-560C-44B0-94AE-2DB49E075E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8441C-81A3-46CC-9FBE-BBFE4D25D1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EB477-C56D-4729-BE2D-316DF6996C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EADFE-D637-4F96-AED9-087EE62121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7AFB2-D843-4540-9FB7-D61D17E86D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6F679-CC82-4922-9FA5-165A0120A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A24DA-74D4-4710-819B-3F7FBD38C1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47739-BFFB-4BED-B9F6-754B508913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1A4254-683F-468A-B317-3582AFC331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60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OXIDATION</a:t>
            </a:r>
            <a:r>
              <a:rPr lang="en-US" sz="3600" b="1" dirty="0" smtClean="0"/>
              <a:t>-</a:t>
            </a:r>
            <a:r>
              <a:rPr lang="en-US" sz="3600" b="1" dirty="0" smtClean="0">
                <a:solidFill>
                  <a:srgbClr val="FF0000"/>
                </a:solidFill>
              </a:rPr>
              <a:t>REDUCTION</a:t>
            </a:r>
            <a:r>
              <a:rPr lang="en-US" sz="3600" b="1" dirty="0" smtClean="0"/>
              <a:t> (REDOX) REACTIONS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see pages text </a:t>
            </a:r>
            <a:r>
              <a:rPr lang="en-US" b="1" dirty="0" smtClean="0">
                <a:solidFill>
                  <a:srgbClr val="009900"/>
                </a:solidFill>
              </a:rPr>
              <a:t>458-466</a:t>
            </a:r>
            <a:r>
              <a:rPr lang="en-US" sz="2400" b="1" dirty="0">
                <a:solidFill>
                  <a:srgbClr val="009900"/>
                </a:solidFill>
              </a:rPr>
              <a:t/>
            </a:r>
            <a:br>
              <a:rPr lang="en-US" sz="2400" b="1" dirty="0">
                <a:solidFill>
                  <a:srgbClr val="009900"/>
                </a:solidFill>
              </a:rPr>
            </a:br>
            <a:endParaRPr lang="en-US" sz="2200" dirty="0" smtClean="0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685800" y="4876800"/>
            <a:ext cx="510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u="none"/>
          </a:p>
        </p:txBody>
      </p:sp>
      <p:pic>
        <p:nvPicPr>
          <p:cNvPr id="14" name="Picture 25" descr="montypyth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09600"/>
            <a:ext cx="1522412" cy="228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1750255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REDOX REACTIONS ALL INVOLVE CHANGES IN ELECTRON OWNERSHIP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200400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EXAMPLE #1</a:t>
            </a:r>
            <a:r>
              <a:rPr lang="en-US" sz="4000" b="1" dirty="0" smtClean="0">
                <a:solidFill>
                  <a:srgbClr val="002060"/>
                </a:solidFill>
              </a:rPr>
              <a:t>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8862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Mg</a:t>
            </a:r>
            <a:r>
              <a:rPr lang="en-US" sz="3200" b="1" baseline="30000" dirty="0" err="1" smtClean="0">
                <a:solidFill>
                  <a:srgbClr val="0070C0"/>
                </a:solidFill>
              </a:rPr>
              <a:t>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smtClean="0"/>
              <a:t>+ </a:t>
            </a:r>
            <a:r>
              <a:rPr lang="en-US" sz="3200" b="1" dirty="0" smtClean="0">
                <a:solidFill>
                  <a:srgbClr val="FF0000"/>
                </a:solidFill>
              </a:rPr>
              <a:t>2H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 pitchFamily="2" charset="2"/>
              </a:rPr>
              <a:t> </a:t>
            </a:r>
            <a:r>
              <a:rPr lang="en-US" sz="3200" b="1" dirty="0" smtClean="0">
                <a:sym typeface="Wingdings" pitchFamily="2" charset="2"/>
              </a:rPr>
              <a:t>Mg</a:t>
            </a:r>
            <a:r>
              <a:rPr lang="en-US" sz="3200" b="1" baseline="30000" dirty="0" smtClean="0">
                <a:sym typeface="Wingdings" pitchFamily="2" charset="2"/>
              </a:rPr>
              <a:t>2+</a:t>
            </a:r>
            <a:r>
              <a:rPr lang="en-US" sz="3200" baseline="30000" dirty="0" smtClean="0">
                <a:sym typeface="Wingdings" pitchFamily="2" charset="2"/>
              </a:rPr>
              <a:t>  </a:t>
            </a:r>
            <a:r>
              <a:rPr lang="en-US" sz="3200" dirty="0" smtClean="0">
                <a:sym typeface="Wingdings" pitchFamily="2" charset="2"/>
              </a:rPr>
              <a:t>+ </a:t>
            </a:r>
            <a:r>
              <a:rPr lang="en-US" sz="3200" b="1" dirty="0" smtClean="0">
                <a:sym typeface="Wingdings" pitchFamily="2" charset="2"/>
              </a:rPr>
              <a:t>H</a:t>
            </a:r>
            <a:r>
              <a:rPr lang="en-US" sz="3200" b="1" baseline="-25000" dirty="0" smtClean="0">
                <a:sym typeface="Wingdings" pitchFamily="2" charset="2"/>
              </a:rPr>
              <a:t>2</a:t>
            </a:r>
            <a:r>
              <a:rPr lang="en-US" sz="3200" b="1" baseline="30000" dirty="0" smtClean="0"/>
              <a:t> 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447097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0</a:t>
            </a:r>
            <a:endParaRPr lang="en-US" sz="36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76400" y="479414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24300" y="4470975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+2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5410200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+1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53862" y="5751344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9862" y="542817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8668" y="4901861"/>
            <a:ext cx="2717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Mg loses 2 e</a:t>
            </a:r>
            <a:r>
              <a:rPr lang="en-US" sz="3200" b="1" baseline="30000" dirty="0" smtClean="0">
                <a:solidFill>
                  <a:srgbClr val="0070C0"/>
                </a:solidFill>
              </a:rPr>
              <a:t>-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57912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Each H+ gains 1 e-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0600" y="4887534"/>
            <a:ext cx="38873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Losing is oxidation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0600" y="6273225"/>
            <a:ext cx="4343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Gaining is reduction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1" grpId="0"/>
      <p:bldP spid="15" grpId="0"/>
      <p:bldP spid="16" grpId="0"/>
      <p:bldP spid="17" grpId="0"/>
      <p:bldP spid="18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7630" y="3309484"/>
            <a:ext cx="89487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none" dirty="0">
                <a:solidFill>
                  <a:srgbClr val="0070C0"/>
                </a:solidFill>
              </a:rPr>
              <a:t>C</a:t>
            </a:r>
            <a:r>
              <a:rPr lang="en-US" sz="3200" b="1" u="none" baseline="-25000" dirty="0"/>
              <a:t>12</a:t>
            </a:r>
            <a:r>
              <a:rPr lang="en-US" sz="3200" b="1" u="none" dirty="0"/>
              <a:t>H</a:t>
            </a:r>
            <a:r>
              <a:rPr lang="en-US" sz="3200" b="1" u="none" baseline="-25000" dirty="0"/>
              <a:t>22</a:t>
            </a:r>
            <a:r>
              <a:rPr lang="en-US" sz="3200" b="1" u="none" dirty="0"/>
              <a:t>O</a:t>
            </a:r>
            <a:r>
              <a:rPr lang="en-US" sz="3200" b="1" u="none" baseline="-25000" dirty="0"/>
              <a:t>11</a:t>
            </a:r>
            <a:r>
              <a:rPr lang="en-US" sz="3200" b="1" u="none" dirty="0"/>
              <a:t> + </a:t>
            </a:r>
            <a:r>
              <a:rPr lang="en-US" sz="3200" b="1" dirty="0"/>
              <a:t>8</a:t>
            </a:r>
            <a:r>
              <a:rPr lang="en-US" sz="3200" b="1" u="none" dirty="0" smtClean="0"/>
              <a:t>K</a:t>
            </a:r>
            <a:r>
              <a:rPr lang="en-US" sz="3600" b="1" u="none" dirty="0" smtClean="0">
                <a:solidFill>
                  <a:srgbClr val="FF0000"/>
                </a:solidFill>
              </a:rPr>
              <a:t>Cl</a:t>
            </a:r>
            <a:r>
              <a:rPr lang="en-US" sz="3200" b="1" u="none" dirty="0" smtClean="0"/>
              <a:t>O</a:t>
            </a:r>
            <a:r>
              <a:rPr lang="en-US" sz="3200" b="1" baseline="-25000" dirty="0" smtClean="0"/>
              <a:t>3</a:t>
            </a:r>
            <a:r>
              <a:rPr lang="en-US" sz="3200" b="1" u="none" dirty="0" smtClean="0"/>
              <a:t> </a:t>
            </a:r>
            <a:r>
              <a:rPr lang="en-US" sz="3200" b="1" u="none" dirty="0" smtClean="0">
                <a:sym typeface="Wingdings" pitchFamily="2" charset="2"/>
              </a:rPr>
              <a:t></a:t>
            </a:r>
            <a:r>
              <a:rPr lang="en-US" sz="3200" b="1" u="none" dirty="0" smtClean="0"/>
              <a:t> </a:t>
            </a:r>
            <a:r>
              <a:rPr lang="en-US" sz="3200" b="1" u="none" dirty="0"/>
              <a:t>11H</a:t>
            </a:r>
            <a:r>
              <a:rPr lang="en-US" sz="3200" b="1" u="none" baseline="-25000" dirty="0"/>
              <a:t>2</a:t>
            </a:r>
            <a:r>
              <a:rPr lang="en-US" sz="3200" b="1" u="none" dirty="0"/>
              <a:t>O + 12CO</a:t>
            </a:r>
            <a:r>
              <a:rPr lang="en-US" sz="3200" b="1" u="none" baseline="-25000" dirty="0"/>
              <a:t>2</a:t>
            </a:r>
            <a:r>
              <a:rPr lang="en-US" sz="3200" b="1" u="none" dirty="0"/>
              <a:t> + </a:t>
            </a:r>
            <a:r>
              <a:rPr lang="en-US" sz="3200" b="1" dirty="0"/>
              <a:t>8</a:t>
            </a:r>
            <a:r>
              <a:rPr lang="en-US" sz="3200" b="1" u="none" dirty="0" smtClean="0"/>
              <a:t>KCl</a:t>
            </a:r>
            <a:endParaRPr lang="en-US" sz="3200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171448" y="609600"/>
            <a:ext cx="8420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/>
              <a:t>4) Decomposition redox: aka The DEATH TO skittles reaction</a:t>
            </a:r>
            <a:endParaRPr lang="en-US" sz="3200" dirty="0"/>
          </a:p>
        </p:txBody>
      </p:sp>
      <p:pic>
        <p:nvPicPr>
          <p:cNvPr id="31746" name="Picture 2" descr="http://www.istockphoto.com/file_thumbview_approve/772656/2/istockphoto_772656-warning-sign-with-skull-and-crossb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2690" y="1126594"/>
            <a:ext cx="2079836" cy="1614609"/>
          </a:xfrm>
          <a:prstGeom prst="rect">
            <a:avLst/>
          </a:prstGeom>
          <a:noFill/>
        </p:spPr>
      </p:pic>
      <p:pic>
        <p:nvPicPr>
          <p:cNvPr id="31748" name="Picture 4" descr="http://1.bp.blogspot.com/_Frk7rJ3IUrQ/TGgrFPh6CoI/AAAAAAAAAII/djrHtmVve-c/s1600/skittles+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48" y="4267200"/>
            <a:ext cx="2286000" cy="1714500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5262" y="-76200"/>
            <a:ext cx="8753475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 smtClean="0"/>
              <a:t>SPECTACULAR REDOX REACTION BEHAVIOR (continued)</a:t>
            </a:r>
            <a:endParaRPr lang="en-US" sz="2900" dirty="0"/>
          </a:p>
        </p:txBody>
      </p:sp>
      <p:sp>
        <p:nvSpPr>
          <p:cNvPr id="2" name="TextBox 1"/>
          <p:cNvSpPr txBox="1"/>
          <p:nvPr/>
        </p:nvSpPr>
        <p:spPr>
          <a:xfrm>
            <a:off x="97630" y="2741203"/>
            <a:ext cx="866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0   +1 -2     +1 +7 -2        +1 -2     +4 -2     +1 -1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5262" y="4017370"/>
            <a:ext cx="87153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Ox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4017370"/>
            <a:ext cx="1219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Red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5257800"/>
            <a:ext cx="521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class demo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68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One other unique and highly useful feature of </a:t>
            </a:r>
            <a:r>
              <a:rPr lang="en-US" sz="3600" b="1" dirty="0" err="1" smtClean="0">
                <a:solidFill>
                  <a:srgbClr val="FF0000"/>
                </a:solidFill>
              </a:rPr>
              <a:t>red</a:t>
            </a:r>
            <a:r>
              <a:rPr lang="en-US" sz="3600" b="1" dirty="0" err="1" smtClean="0">
                <a:solidFill>
                  <a:srgbClr val="3399FF"/>
                </a:solidFill>
              </a:rPr>
              <a:t>ox</a:t>
            </a:r>
            <a:r>
              <a:rPr lang="en-US" sz="3600" b="1" dirty="0" smtClean="0"/>
              <a:t> reactions</a:t>
            </a:r>
            <a:r>
              <a:rPr lang="en-US" dirty="0" smtClean="0"/>
              <a:t>…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124200"/>
            <a:ext cx="777240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The </a:t>
            </a:r>
            <a:r>
              <a:rPr lang="en-US" sz="4000" b="1" dirty="0" smtClean="0">
                <a:solidFill>
                  <a:srgbClr val="3399FF"/>
                </a:solidFill>
              </a:rPr>
              <a:t>oxidation</a:t>
            </a:r>
            <a:r>
              <a:rPr lang="en-US" sz="4000" b="1" dirty="0" smtClean="0"/>
              <a:t> and</a:t>
            </a:r>
            <a:r>
              <a:rPr lang="en-US" sz="4000" b="1" dirty="0" smtClean="0">
                <a:solidFill>
                  <a:srgbClr val="FF0000"/>
                </a:solidFill>
              </a:rPr>
              <a:t> reduction </a:t>
            </a:r>
            <a:r>
              <a:rPr lang="en-US" sz="4000" b="1" dirty="0" smtClean="0"/>
              <a:t>can be separated in space and you can still run the reaction</a:t>
            </a:r>
          </a:p>
          <a:p>
            <a:r>
              <a:rPr lang="en-US" sz="4000" b="1" dirty="0" smtClean="0"/>
              <a:t>as a </a:t>
            </a:r>
            <a:r>
              <a:rPr lang="en-US" sz="4000" b="1" dirty="0" smtClean="0">
                <a:solidFill>
                  <a:srgbClr val="7030A0"/>
                </a:solidFill>
              </a:rPr>
              <a:t>`cell’ </a:t>
            </a:r>
            <a:r>
              <a:rPr lang="en-US" sz="4000" b="1" dirty="0" smtClean="0"/>
              <a:t>or ‘</a:t>
            </a:r>
            <a:r>
              <a:rPr lang="en-US" sz="4000" b="1" dirty="0" smtClean="0">
                <a:solidFill>
                  <a:srgbClr val="7030A0"/>
                </a:solidFill>
              </a:rPr>
              <a:t>battery’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5590"/>
            <a:ext cx="9144000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Characteristics of </a:t>
            </a:r>
            <a:r>
              <a:rPr lang="en-US" sz="2800" b="1" dirty="0" smtClean="0">
                <a:solidFill>
                  <a:srgbClr val="FF0000"/>
                </a:solidFill>
              </a:rPr>
              <a:t>redox reactions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8042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Heat and light common</a:t>
            </a:r>
          </a:p>
          <a:p>
            <a:endParaRPr lang="en-US" sz="3200" b="1" dirty="0" smtClean="0"/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Reactions are often spectacular (way better than acid base)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Electronic balance altered (of course)</a:t>
            </a:r>
          </a:p>
          <a:p>
            <a:endParaRPr lang="en-US" sz="3200" b="1" dirty="0"/>
          </a:p>
          <a:p>
            <a:r>
              <a:rPr lang="en-US" sz="3200" b="1" dirty="0" smtClean="0"/>
              <a:t>Often accompanied by major decomposition or combination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524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Example:  Cu-Mg cell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057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Cu</a:t>
            </a:r>
            <a:r>
              <a:rPr lang="en-US" sz="4000" baseline="30000" dirty="0" smtClean="0">
                <a:solidFill>
                  <a:srgbClr val="FF0000"/>
                </a:solidFill>
              </a:rPr>
              <a:t>2+</a:t>
            </a:r>
            <a:r>
              <a:rPr lang="en-US" sz="4000" baseline="30000" dirty="0" smtClean="0"/>
              <a:t>  </a:t>
            </a:r>
            <a:r>
              <a:rPr lang="en-US" sz="4000" dirty="0" smtClean="0"/>
              <a:t>+ </a:t>
            </a:r>
            <a:r>
              <a:rPr lang="en-US" sz="4000" dirty="0" err="1" smtClean="0">
                <a:solidFill>
                  <a:srgbClr val="0070C0"/>
                </a:solidFill>
              </a:rPr>
              <a:t>Mg</a:t>
            </a:r>
            <a:r>
              <a:rPr lang="en-US" sz="4000" baseline="30000" dirty="0" err="1" smtClean="0">
                <a:solidFill>
                  <a:srgbClr val="0070C0"/>
                </a:solidFill>
              </a:rPr>
              <a:t>o</a:t>
            </a:r>
            <a:r>
              <a:rPr lang="en-US" sz="4000" dirty="0" smtClean="0"/>
              <a:t> </a:t>
            </a:r>
            <a:r>
              <a:rPr lang="en-US" sz="4000" dirty="0" smtClean="0">
                <a:sym typeface="Wingdings" pitchFamily="2" charset="2"/>
              </a:rPr>
              <a:t> </a:t>
            </a:r>
            <a:r>
              <a:rPr lang="en-US" sz="4000" b="1" dirty="0" err="1" smtClean="0">
                <a:sym typeface="Wingdings" pitchFamily="2" charset="2"/>
              </a:rPr>
              <a:t>Cu</a:t>
            </a:r>
            <a:r>
              <a:rPr lang="en-US" sz="4000" b="1" baseline="30000" dirty="0" err="1" smtClean="0">
                <a:sym typeface="Wingdings" pitchFamily="2" charset="2"/>
              </a:rPr>
              <a:t>o</a:t>
            </a:r>
            <a:r>
              <a:rPr lang="en-US" sz="4000" b="1" dirty="0" smtClean="0">
                <a:sym typeface="Wingdings" pitchFamily="2" charset="2"/>
              </a:rPr>
              <a:t> +Mg</a:t>
            </a:r>
            <a:r>
              <a:rPr lang="en-US" sz="4000" b="1" baseline="30000" dirty="0" smtClean="0">
                <a:sym typeface="Wingdings" pitchFamily="2" charset="2"/>
              </a:rPr>
              <a:t>2+</a:t>
            </a:r>
            <a:endParaRPr lang="en-US" sz="4000" b="1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7620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complete </a:t>
            </a:r>
            <a:r>
              <a:rPr lang="en-US" sz="3600" dirty="0" err="1" smtClean="0"/>
              <a:t>redox</a:t>
            </a:r>
            <a:r>
              <a:rPr lang="en-US" sz="3600" dirty="0" smtClean="0"/>
              <a:t> reaction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5052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Reduction half reaction: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Cu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2+  </a:t>
            </a:r>
            <a:r>
              <a:rPr lang="en-US" sz="3200" b="1" dirty="0" smtClean="0">
                <a:solidFill>
                  <a:srgbClr val="FF0000"/>
                </a:solidFill>
              </a:rPr>
              <a:t>+2e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</a:t>
            </a:r>
            <a:r>
              <a:rPr lang="en-US" sz="3200" dirty="0" smtClean="0">
                <a:sym typeface="Wingdings" pitchFamily="2" charset="2"/>
              </a:rPr>
              <a:t> </a:t>
            </a:r>
            <a:r>
              <a:rPr lang="en-US" sz="3200" b="1" dirty="0" err="1" smtClean="0">
                <a:sym typeface="Wingdings" pitchFamily="2" charset="2"/>
              </a:rPr>
              <a:t>Cu</a:t>
            </a:r>
            <a:r>
              <a:rPr lang="en-US" sz="3200" b="1" baseline="30000" dirty="0" err="1" smtClean="0">
                <a:sym typeface="Wingdings" pitchFamily="2" charset="2"/>
              </a:rPr>
              <a:t>o</a:t>
            </a:r>
            <a:endParaRPr lang="en-US" sz="32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38862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cathode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46482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Oxidation half reaction:</a:t>
            </a:r>
          </a:p>
          <a:p>
            <a:r>
              <a:rPr lang="en-US" sz="3200" b="1" dirty="0" err="1" smtClean="0">
                <a:solidFill>
                  <a:srgbClr val="0070C0"/>
                </a:solidFill>
              </a:rPr>
              <a:t>Mg</a:t>
            </a:r>
            <a:r>
              <a:rPr lang="en-US" sz="3200" b="1" baseline="30000" dirty="0" err="1" smtClean="0">
                <a:solidFill>
                  <a:srgbClr val="0070C0"/>
                </a:solidFill>
              </a:rPr>
              <a:t>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ym typeface="Wingdings" pitchFamily="2" charset="2"/>
              </a:rPr>
              <a:t></a:t>
            </a:r>
            <a:r>
              <a:rPr lang="en-US" sz="32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3200" b="1" dirty="0" smtClean="0">
                <a:sym typeface="Wingdings" pitchFamily="2" charset="2"/>
              </a:rPr>
              <a:t>Mg</a:t>
            </a:r>
            <a:r>
              <a:rPr lang="en-US" sz="3200" b="1" baseline="30000" dirty="0" smtClean="0">
                <a:sym typeface="Wingdings" pitchFamily="2" charset="2"/>
              </a:rPr>
              <a:t>2+ </a:t>
            </a:r>
            <a:r>
              <a:rPr lang="en-US" sz="3200" b="1" dirty="0" smtClean="0">
                <a:sym typeface="Wingdings" pitchFamily="2" charset="2"/>
              </a:rPr>
              <a:t>+</a:t>
            </a:r>
            <a:r>
              <a:rPr lang="en-US" sz="3200" b="1" dirty="0" smtClean="0">
                <a:solidFill>
                  <a:srgbClr val="0070C0"/>
                </a:solidFill>
                <a:sym typeface="Wingdings" pitchFamily="2" charset="2"/>
              </a:rPr>
              <a:t>2e-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47800" y="1905000"/>
            <a:ext cx="0" cy="2286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72000" y="1828800"/>
            <a:ext cx="0" cy="228600"/>
          </a:xfrm>
          <a:prstGeom prst="line">
            <a:avLst/>
          </a:prstGeom>
          <a:ln w="34925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00" y="1828800"/>
            <a:ext cx="31242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57400" y="12954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Gains 2e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971800" y="2667000"/>
            <a:ext cx="0" cy="22860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019800" y="2667000"/>
            <a:ext cx="0" cy="228600"/>
          </a:xfrm>
          <a:prstGeom prst="line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71800" y="2895600"/>
            <a:ext cx="3048000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2800" y="29718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Loses 2e-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49530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anode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38200" y="5867400"/>
            <a:ext cx="723900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3400" y="5943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Cu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2+</a:t>
            </a:r>
            <a:r>
              <a:rPr lang="en-US" sz="4000" b="1" baseline="30000" dirty="0" smtClean="0"/>
              <a:t>  </a:t>
            </a:r>
            <a:r>
              <a:rPr lang="en-US" sz="4000" b="1" dirty="0" smtClean="0"/>
              <a:t>+ </a:t>
            </a:r>
            <a:r>
              <a:rPr lang="en-US" sz="4000" b="1" dirty="0" err="1" smtClean="0">
                <a:solidFill>
                  <a:srgbClr val="0070C0"/>
                </a:solidFill>
              </a:rPr>
              <a:t>Mg</a:t>
            </a:r>
            <a:r>
              <a:rPr lang="en-US" sz="4000" b="1" baseline="30000" dirty="0" err="1" smtClean="0">
                <a:solidFill>
                  <a:srgbClr val="0070C0"/>
                </a:solidFill>
              </a:rPr>
              <a:t>o</a:t>
            </a:r>
            <a:r>
              <a:rPr lang="en-US" sz="4000" b="1" dirty="0" smtClean="0"/>
              <a:t> </a:t>
            </a:r>
            <a:r>
              <a:rPr lang="en-US" sz="4000" dirty="0" smtClean="0">
                <a:sym typeface="Wingdings" pitchFamily="2" charset="2"/>
              </a:rPr>
              <a:t> </a:t>
            </a:r>
            <a:r>
              <a:rPr lang="en-US" sz="4000" b="1" dirty="0" err="1" smtClean="0">
                <a:sym typeface="Wingdings" pitchFamily="2" charset="2"/>
              </a:rPr>
              <a:t>Cu</a:t>
            </a:r>
            <a:r>
              <a:rPr lang="en-US" sz="4000" b="1" baseline="30000" dirty="0" err="1" smtClean="0">
                <a:sym typeface="Wingdings" pitchFamily="2" charset="2"/>
              </a:rPr>
              <a:t>o</a:t>
            </a:r>
            <a:r>
              <a:rPr lang="en-US" sz="4000" b="1" dirty="0" smtClean="0">
                <a:sym typeface="Wingdings" pitchFamily="2" charset="2"/>
              </a:rPr>
              <a:t> +Mg</a:t>
            </a:r>
            <a:r>
              <a:rPr lang="en-US" sz="4000" b="1" baseline="30000" dirty="0" smtClean="0">
                <a:sym typeface="Wingdings" pitchFamily="2" charset="2"/>
              </a:rPr>
              <a:t>2+</a:t>
            </a:r>
            <a:endParaRPr lang="en-US" sz="4000" b="1" baseline="300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209800" y="4191000"/>
            <a:ext cx="609600" cy="304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581400" y="5257800"/>
            <a:ext cx="609600" cy="304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4" grpId="0"/>
      <p:bldP spid="20" grpId="0"/>
      <p:bldP spid="21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906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Demos of Cu-Mg cell (battery)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2438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Potato </a:t>
            </a:r>
            <a:r>
              <a:rPr lang="en-US" sz="4800" dirty="0" smtClean="0"/>
              <a:t>clock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1651575"/>
            <a:ext cx="3352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 dirty="0"/>
              <a:t>2e</a:t>
            </a:r>
            <a:r>
              <a:rPr lang="en-US" sz="3200" b="1" u="none" baseline="30000" dirty="0"/>
              <a:t>- </a:t>
            </a:r>
            <a:r>
              <a:rPr lang="en-US" sz="3200" b="1" u="none" dirty="0"/>
              <a:t>+ </a:t>
            </a:r>
            <a:r>
              <a:rPr lang="en-US" sz="3200" b="1" u="none" dirty="0">
                <a:solidFill>
                  <a:srgbClr val="FF3300"/>
                </a:solidFill>
              </a:rPr>
              <a:t>Pb</a:t>
            </a:r>
            <a:r>
              <a:rPr lang="en-US" sz="3200" b="1" u="none" baseline="30000" dirty="0">
                <a:solidFill>
                  <a:srgbClr val="FF3300"/>
                </a:solidFill>
              </a:rPr>
              <a:t>4+</a:t>
            </a:r>
            <a:r>
              <a:rPr lang="en-US" sz="3200" b="1" u="none" dirty="0">
                <a:sym typeface="Wingdings" pitchFamily="2" charset="2"/>
              </a:rPr>
              <a:t> Pb</a:t>
            </a:r>
            <a:r>
              <a:rPr lang="en-US" sz="3200" b="1" u="none" baseline="30000" dirty="0">
                <a:sym typeface="Wingdings" pitchFamily="2" charset="2"/>
              </a:rPr>
              <a:t>2+</a:t>
            </a:r>
            <a:endParaRPr lang="en-US" sz="3200" b="1" u="none" dirty="0"/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337050" y="1625024"/>
            <a:ext cx="487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 dirty="0" err="1" smtClean="0">
                <a:solidFill>
                  <a:srgbClr val="0070C0"/>
                </a:solidFill>
              </a:rPr>
              <a:t>Pb</a:t>
            </a:r>
            <a:r>
              <a:rPr lang="en-US" sz="3200" b="1" u="none" baseline="30000" dirty="0" err="1" smtClean="0">
                <a:solidFill>
                  <a:srgbClr val="0070C0"/>
                </a:solidFill>
              </a:rPr>
              <a:t>o</a:t>
            </a:r>
            <a:r>
              <a:rPr lang="en-US" sz="3200" b="1" u="none" dirty="0" smtClean="0">
                <a:sym typeface="Wingdings" pitchFamily="2" charset="2"/>
              </a:rPr>
              <a:t> Pb</a:t>
            </a:r>
            <a:r>
              <a:rPr lang="en-US" sz="3200" b="1" baseline="30000" dirty="0" smtClean="0">
                <a:sym typeface="Wingdings" pitchFamily="2" charset="2"/>
              </a:rPr>
              <a:t>2+</a:t>
            </a:r>
            <a:r>
              <a:rPr lang="en-US" sz="3200" b="1" u="none" baseline="30000" dirty="0" smtClean="0">
                <a:sym typeface="Wingdings" pitchFamily="2" charset="2"/>
              </a:rPr>
              <a:t> </a:t>
            </a:r>
            <a:r>
              <a:rPr lang="en-US" sz="3200" b="1" u="none" dirty="0">
                <a:sym typeface="Wingdings" pitchFamily="2" charset="2"/>
              </a:rPr>
              <a:t>+2e</a:t>
            </a:r>
            <a:r>
              <a:rPr lang="en-US" sz="3200" b="1" u="none" baseline="30000" dirty="0">
                <a:sym typeface="Wingdings" pitchFamily="2" charset="2"/>
              </a:rPr>
              <a:t>-</a:t>
            </a:r>
            <a:endParaRPr lang="en-US" sz="3200" b="1" u="none" dirty="0">
              <a:sym typeface="Wingdings" pitchFamily="2" charset="2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09800"/>
            <a:ext cx="4762500" cy="42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685800" y="280987"/>
            <a:ext cx="8001000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 dirty="0"/>
              <a:t>  </a:t>
            </a:r>
            <a:r>
              <a:rPr lang="en-US" sz="2800" b="1" u="none" dirty="0"/>
              <a:t>exists as PbSO</a:t>
            </a:r>
            <a:r>
              <a:rPr lang="en-US" sz="2800" b="1" u="none" baseline="-25000" dirty="0"/>
              <a:t>4</a:t>
            </a:r>
            <a:r>
              <a:rPr lang="en-US" sz="2800" b="1" u="none" dirty="0"/>
              <a:t> </a:t>
            </a:r>
            <a:r>
              <a:rPr lang="en-US" sz="2800" b="1" u="none" dirty="0" smtClean="0"/>
              <a:t>(white deposit </a:t>
            </a:r>
            <a:r>
              <a:rPr lang="en-US" sz="2800" b="1" u="none" dirty="0" err="1" smtClean="0"/>
              <a:t>oflead</a:t>
            </a:r>
            <a:r>
              <a:rPr lang="en-US" sz="2800" b="1" u="none" dirty="0" smtClean="0"/>
              <a:t>(II</a:t>
            </a:r>
            <a:r>
              <a:rPr lang="en-US" sz="2800" b="1" u="none" dirty="0"/>
              <a:t>)  </a:t>
            </a:r>
            <a:r>
              <a:rPr lang="en-US" sz="2800" b="1" u="none" dirty="0" smtClean="0"/>
              <a:t>sulfate) on </a:t>
            </a:r>
            <a:r>
              <a:rPr lang="en-US" sz="2800" b="1" u="none" dirty="0"/>
              <a:t>surface of plates after discharge</a:t>
            </a: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H="1">
            <a:off x="2628901" y="1319741"/>
            <a:ext cx="723899" cy="39451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3733800" y="1235094"/>
            <a:ext cx="1676400" cy="4791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52400" y="3352800"/>
            <a:ext cx="2590800" cy="120032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none" dirty="0"/>
              <a:t>Turn on ignition</a:t>
            </a:r>
            <a:r>
              <a:rPr lang="en-US" sz="3600" u="none" dirty="0"/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2590800"/>
            <a:ext cx="23622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CAR </a:t>
            </a:r>
            <a:r>
              <a:rPr lang="en-US" sz="3200" b="1" dirty="0" smtClean="0">
                <a:solidFill>
                  <a:srgbClr val="FF0000"/>
                </a:solidFill>
              </a:rPr>
              <a:t>BAT</a:t>
            </a:r>
            <a:r>
              <a:rPr lang="en-US" sz="3200" b="1" dirty="0" smtClean="0">
                <a:solidFill>
                  <a:srgbClr val="0070C0"/>
                </a:solidFill>
              </a:rPr>
              <a:t>TERY</a:t>
            </a:r>
            <a:r>
              <a:rPr lang="en-US" sz="3200" b="1" dirty="0" smtClean="0"/>
              <a:t> EXAMPLE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5" y="5812594"/>
            <a:ext cx="296227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Pb</a:t>
            </a:r>
            <a:r>
              <a:rPr lang="en-US" sz="3200" b="1" baseline="30000" dirty="0" smtClean="0"/>
              <a:t>4+ </a:t>
            </a:r>
            <a:r>
              <a:rPr lang="en-US" sz="3200" b="1" dirty="0" smtClean="0"/>
              <a:t>is black PbO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 coating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23635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cathode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20135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anode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28800" y="2743200"/>
            <a:ext cx="1905000" cy="14478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876800" y="2590800"/>
            <a:ext cx="685800" cy="1219200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7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5" grpId="0" animBg="1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524000"/>
            <a:ext cx="3657600" cy="50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3124200"/>
            <a:ext cx="3810000" cy="156966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 dirty="0"/>
              <a:t>Car running on </a:t>
            </a:r>
            <a:r>
              <a:rPr lang="en-US" sz="3200" b="1" u="none" dirty="0" smtClean="0"/>
              <a:t>gas…alternator </a:t>
            </a:r>
            <a:r>
              <a:rPr lang="en-US" sz="3200" b="1" u="none" dirty="0"/>
              <a:t>reverses flow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5410200" y="990600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 dirty="0"/>
              <a:t>Pb</a:t>
            </a:r>
            <a:r>
              <a:rPr lang="en-US" sz="3200" b="1" u="none" baseline="30000" dirty="0"/>
              <a:t>2+ </a:t>
            </a:r>
            <a:r>
              <a:rPr lang="en-US" sz="3200" b="1" u="none" dirty="0"/>
              <a:t>+2e</a:t>
            </a:r>
            <a:r>
              <a:rPr lang="en-US" sz="3200" b="1" u="none" baseline="30000" dirty="0"/>
              <a:t>-</a:t>
            </a:r>
            <a:r>
              <a:rPr lang="en-US" sz="3200" b="1" u="none" baseline="30000" dirty="0">
                <a:sym typeface="Wingdings" pitchFamily="2" charset="2"/>
              </a:rPr>
              <a:t> </a:t>
            </a:r>
            <a:r>
              <a:rPr lang="en-US" sz="3200" b="1" u="none" dirty="0" err="1">
                <a:sym typeface="Wingdings" pitchFamily="2" charset="2"/>
              </a:rPr>
              <a:t>Pb</a:t>
            </a:r>
            <a:r>
              <a:rPr lang="en-US" sz="3200" b="1" u="none" baseline="30000" dirty="0" err="1">
                <a:sym typeface="Wingdings" pitchFamily="2" charset="2"/>
              </a:rPr>
              <a:t>o</a:t>
            </a:r>
            <a:endParaRPr lang="en-US" sz="3200" b="1" u="none" dirty="0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143000" y="990600"/>
            <a:ext cx="342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none" dirty="0"/>
              <a:t>Pb</a:t>
            </a:r>
            <a:r>
              <a:rPr lang="en-US" sz="3200" b="1" u="none" baseline="30000" dirty="0"/>
              <a:t>2</a:t>
            </a:r>
            <a:r>
              <a:rPr lang="en-US" sz="3200" b="1" u="none" dirty="0">
                <a:sym typeface="Wingdings" pitchFamily="2" charset="2"/>
              </a:rPr>
              <a:t>+ </a:t>
            </a:r>
            <a:r>
              <a:rPr lang="en-US" sz="3200" b="1" u="none" dirty="0" err="1">
                <a:sym typeface="Wingdings" pitchFamily="2" charset="2"/>
              </a:rPr>
              <a:t>Pb</a:t>
            </a:r>
            <a:r>
              <a:rPr lang="en-US" sz="3200" b="1" u="none" dirty="0">
                <a:sym typeface="Wingdings" pitchFamily="2" charset="2"/>
              </a:rPr>
              <a:t> </a:t>
            </a:r>
            <a:r>
              <a:rPr lang="en-US" sz="3200" b="1" u="none" baseline="30000" dirty="0">
                <a:sym typeface="Wingdings" pitchFamily="2" charset="2"/>
              </a:rPr>
              <a:t>4+ </a:t>
            </a:r>
            <a:r>
              <a:rPr lang="en-US" sz="3200" b="1" u="none" dirty="0">
                <a:sym typeface="Wingdings" pitchFamily="2" charset="2"/>
              </a:rPr>
              <a:t>+2e</a:t>
            </a:r>
            <a:r>
              <a:rPr lang="en-US" sz="3200" b="1" u="none" baseline="30000" dirty="0">
                <a:sym typeface="Wingdings" pitchFamily="2" charset="2"/>
              </a:rPr>
              <a:t>-</a:t>
            </a:r>
            <a:endParaRPr lang="en-US" sz="3200" b="1" u="none" dirty="0">
              <a:sym typeface="Wingdings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0999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anode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81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cathode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1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Lead-acid-bat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75438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457199"/>
            <a:ext cx="1981200" cy="7016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none" dirty="0"/>
              <a:t>Over charging makes H</a:t>
            </a:r>
            <a:r>
              <a:rPr lang="en-US" sz="2000" b="1" u="none" baseline="-25000" dirty="0"/>
              <a:t>2</a:t>
            </a:r>
          </a:p>
        </p:txBody>
      </p:sp>
      <p:sp>
        <p:nvSpPr>
          <p:cNvPr id="133124" name="Line 4"/>
          <p:cNvSpPr>
            <a:spLocks noChangeShapeType="1"/>
          </p:cNvSpPr>
          <p:nvPr/>
        </p:nvSpPr>
        <p:spPr bwMode="auto">
          <a:xfrm flipV="1">
            <a:off x="3886200" y="3048000"/>
            <a:ext cx="3810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 flipV="1">
            <a:off x="4495800" y="2819400"/>
            <a:ext cx="3810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943600" y="533400"/>
            <a:ext cx="3200400" cy="156966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/>
              <a:t>6 pairs of plates </a:t>
            </a:r>
            <a:r>
              <a:rPr lang="en-US" sz="2400" b="1" u="none" dirty="0">
                <a:solidFill>
                  <a:srgbClr val="FF0000"/>
                </a:solidFill>
              </a:rPr>
              <a:t>connected</a:t>
            </a:r>
            <a:r>
              <a:rPr lang="en-US" sz="2400" b="1" u="none" dirty="0"/>
              <a:t> in series and operating at ~2V each=12V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44196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029200" y="5943600"/>
            <a:ext cx="1447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 smtClean="0"/>
              <a:t>~2 </a:t>
            </a:r>
            <a:r>
              <a:rPr lang="en-US" sz="2400" b="1" u="none" dirty="0"/>
              <a:t>volts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6019800" y="2133600"/>
            <a:ext cx="3124200" cy="82232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none"/>
              <a:t> “cranks”</a:t>
            </a:r>
          </a:p>
          <a:p>
            <a:r>
              <a:rPr lang="en-US" sz="2400" b="1" u="none"/>
              <a:t> ~600-850 amps (A)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5715000" y="3657600"/>
            <a:ext cx="3429000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12 V</a:t>
            </a:r>
            <a:r>
              <a:rPr lang="en-US" sz="2400" b="1" u="none" baseline="-25000"/>
              <a:t>DC</a:t>
            </a:r>
            <a:r>
              <a:rPr lang="en-US" sz="2400" b="1" u="none"/>
              <a:t> * 850 A ~12 kW</a:t>
            </a: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5715000" y="4495800"/>
            <a:ext cx="3200400" cy="8540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none"/>
              <a:t>vs common house main </a:t>
            </a:r>
          </a:p>
          <a:p>
            <a:pPr>
              <a:spcBef>
                <a:spcPct val="50000"/>
              </a:spcBef>
            </a:pPr>
            <a:r>
              <a:rPr lang="en-US" sz="2000" b="1" u="none"/>
              <a:t>70 V</a:t>
            </a:r>
            <a:r>
              <a:rPr lang="en-US" sz="2000" b="1" u="none" baseline="-25000"/>
              <a:t>DC eq</a:t>
            </a:r>
            <a:r>
              <a:rPr lang="en-US" sz="2000" b="1" u="none"/>
              <a:t> *200 A=</a:t>
            </a:r>
            <a:r>
              <a:rPr lang="en-US" sz="2000" b="1"/>
              <a:t> </a:t>
            </a:r>
            <a:r>
              <a:rPr lang="en-US" sz="2000" b="1" u="none"/>
              <a:t>14 kW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981200" y="47952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Some practical notes</a:t>
            </a:r>
          </a:p>
        </p:txBody>
      </p:sp>
      <p:cxnSp>
        <p:nvCxnSpPr>
          <p:cNvPr id="3" name="Straight Arrow Connector 2"/>
          <p:cNvCxnSpPr>
            <a:stCxn id="133126" idx="1"/>
          </p:cNvCxnSpPr>
          <p:nvPr/>
        </p:nvCxnSpPr>
        <p:spPr>
          <a:xfrm flipH="1">
            <a:off x="4686300" y="1318230"/>
            <a:ext cx="1257300" cy="15011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3126" idx="1"/>
          </p:cNvCxnSpPr>
          <p:nvPr/>
        </p:nvCxnSpPr>
        <p:spPr>
          <a:xfrm flipH="1">
            <a:off x="4076700" y="1318230"/>
            <a:ext cx="1866900" cy="1729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133124" grpId="0" animBg="1"/>
      <p:bldP spid="133125" grpId="0" animBg="1"/>
      <p:bldP spid="133126" grpId="0" animBg="1"/>
      <p:bldP spid="133128" grpId="0" animBg="1"/>
      <p:bldP spid="133129" grpId="0" animBg="1"/>
      <p:bldP spid="133130" grpId="0" animBg="1"/>
      <p:bldP spid="1331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56176"/>
              </p:ext>
            </p:extLst>
          </p:nvPr>
        </p:nvGraphicFramePr>
        <p:xfrm>
          <a:off x="3124200" y="2286000"/>
          <a:ext cx="2627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8" name="Packager Shell Object" showAsIcon="1" r:id="rId3" imgW="2627640" imgH="685800" progId="Package">
                  <p:embed/>
                </p:oleObj>
              </mc:Choice>
              <mc:Fallback>
                <p:oleObj name="Packager Shell Object" showAsIcon="1" r:id="rId3" imgW="2627640" imgH="685800" progId="Package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286000"/>
                        <a:ext cx="2627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106680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Short video showing basics of how car battery works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1381542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Leo</a:t>
            </a:r>
            <a:r>
              <a:rPr lang="en-US" sz="4400" dirty="0" smtClean="0"/>
              <a:t>-</a:t>
            </a:r>
            <a:r>
              <a:rPr lang="en-US" sz="4400" b="1" dirty="0" err="1" smtClean="0">
                <a:solidFill>
                  <a:srgbClr val="FF0000"/>
                </a:solidFill>
              </a:rPr>
              <a:t>Ger</a:t>
            </a:r>
            <a:endParaRPr lang="en-US" sz="4400" dirty="0"/>
          </a:p>
          <a:p>
            <a:r>
              <a:rPr lang="en-US" sz="4400" b="1" u="sng" dirty="0" smtClean="0">
                <a:solidFill>
                  <a:srgbClr val="0070C0"/>
                </a:solidFill>
              </a:rPr>
              <a:t>L</a:t>
            </a:r>
            <a:r>
              <a:rPr lang="en-US" sz="4400" b="1" dirty="0" smtClean="0">
                <a:solidFill>
                  <a:srgbClr val="0070C0"/>
                </a:solidFill>
              </a:rPr>
              <a:t>ose </a:t>
            </a:r>
            <a:r>
              <a:rPr lang="en-US" sz="4400" b="1" u="sng" dirty="0" smtClean="0">
                <a:solidFill>
                  <a:srgbClr val="0070C0"/>
                </a:solidFill>
              </a:rPr>
              <a:t>e</a:t>
            </a:r>
            <a:r>
              <a:rPr lang="en-US" sz="4400" b="1" dirty="0" smtClean="0">
                <a:solidFill>
                  <a:srgbClr val="0070C0"/>
                </a:solidFill>
              </a:rPr>
              <a:t>lectrons = </a:t>
            </a:r>
            <a:r>
              <a:rPr lang="en-US" sz="4400" b="1" u="sng" dirty="0" smtClean="0">
                <a:solidFill>
                  <a:srgbClr val="0070C0"/>
                </a:solidFill>
              </a:rPr>
              <a:t>o</a:t>
            </a:r>
            <a:r>
              <a:rPr lang="en-US" sz="4400" b="1" dirty="0" smtClean="0">
                <a:solidFill>
                  <a:srgbClr val="0070C0"/>
                </a:solidFill>
              </a:rPr>
              <a:t>xidation</a:t>
            </a:r>
            <a:endParaRPr lang="en-US" sz="4400" b="1" dirty="0">
              <a:solidFill>
                <a:srgbClr val="0070C0"/>
              </a:solidFill>
            </a:endParaRPr>
          </a:p>
          <a:p>
            <a:r>
              <a:rPr lang="en-US" sz="4400" b="1" u="sng" dirty="0" smtClean="0">
                <a:solidFill>
                  <a:srgbClr val="FF0000"/>
                </a:solidFill>
              </a:rPr>
              <a:t>G</a:t>
            </a:r>
            <a:r>
              <a:rPr lang="en-US" sz="4400" b="1" dirty="0" smtClean="0">
                <a:solidFill>
                  <a:srgbClr val="FF0000"/>
                </a:solidFill>
              </a:rPr>
              <a:t>ain </a:t>
            </a:r>
            <a:r>
              <a:rPr lang="en-US" sz="4400" b="1" u="sng" dirty="0" smtClean="0">
                <a:solidFill>
                  <a:srgbClr val="FF0000"/>
                </a:solidFill>
              </a:rPr>
              <a:t>e</a:t>
            </a:r>
            <a:r>
              <a:rPr lang="en-US" sz="4400" b="1" dirty="0" smtClean="0">
                <a:solidFill>
                  <a:srgbClr val="FF0000"/>
                </a:solidFill>
              </a:rPr>
              <a:t>lectrons  =</a:t>
            </a:r>
            <a:r>
              <a:rPr lang="en-US" sz="4400" b="1" u="sng" dirty="0" smtClean="0">
                <a:solidFill>
                  <a:srgbClr val="FF0000"/>
                </a:solidFill>
              </a:rPr>
              <a:t>r</a:t>
            </a:r>
            <a:r>
              <a:rPr lang="en-US" sz="4400" b="1" dirty="0" smtClean="0">
                <a:solidFill>
                  <a:srgbClr val="FF0000"/>
                </a:solidFill>
              </a:rPr>
              <a:t>eduction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Oxidation</a:t>
            </a:r>
            <a:r>
              <a:rPr lang="en-US" sz="3600" b="1" dirty="0" smtClean="0"/>
              <a:t>-</a:t>
            </a:r>
            <a:r>
              <a:rPr lang="en-US" sz="3600" b="1" dirty="0" smtClean="0">
                <a:solidFill>
                  <a:srgbClr val="FF0000"/>
                </a:solidFill>
              </a:rPr>
              <a:t>Reduction</a:t>
            </a:r>
            <a:r>
              <a:rPr lang="en-US" sz="3600" b="1" dirty="0" smtClean="0"/>
              <a:t>:</a:t>
            </a:r>
            <a:endParaRPr lang="en-US" sz="3600" b="1" dirty="0"/>
          </a:p>
          <a:p>
            <a:r>
              <a:rPr lang="en-US" sz="3600" b="1" dirty="0" smtClean="0"/>
              <a:t>Remembering which is which…..</a:t>
            </a:r>
            <a:endParaRPr lang="en-US" sz="3600" b="1" dirty="0"/>
          </a:p>
        </p:txBody>
      </p:sp>
      <p:pic>
        <p:nvPicPr>
          <p:cNvPr id="64514" name="Picture 2" descr="http://www.djibnet.com/photo/494118044-roaring-l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1381542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Oil</a:t>
            </a:r>
            <a:r>
              <a:rPr lang="en-US" sz="4400" b="1" dirty="0" smtClean="0"/>
              <a:t>-</a:t>
            </a:r>
            <a:r>
              <a:rPr lang="en-US" sz="4400" b="1" dirty="0" smtClean="0">
                <a:solidFill>
                  <a:srgbClr val="FF0000"/>
                </a:solidFill>
              </a:rPr>
              <a:t>Rig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u="sng" dirty="0" smtClean="0">
                <a:solidFill>
                  <a:srgbClr val="0070C0"/>
                </a:solidFill>
              </a:rPr>
              <a:t>O</a:t>
            </a:r>
            <a:r>
              <a:rPr lang="en-US" sz="4400" b="1" dirty="0" smtClean="0">
                <a:solidFill>
                  <a:srgbClr val="0070C0"/>
                </a:solidFill>
              </a:rPr>
              <a:t>xidation </a:t>
            </a:r>
            <a:r>
              <a:rPr lang="en-US" sz="4400" b="1" u="sng" dirty="0" smtClean="0">
                <a:solidFill>
                  <a:srgbClr val="0070C0"/>
                </a:solidFill>
              </a:rPr>
              <a:t>i</a:t>
            </a:r>
            <a:r>
              <a:rPr lang="en-US" sz="4400" b="1" dirty="0" smtClean="0">
                <a:solidFill>
                  <a:srgbClr val="0070C0"/>
                </a:solidFill>
              </a:rPr>
              <a:t>s </a:t>
            </a:r>
            <a:r>
              <a:rPr lang="en-US" sz="4400" b="1" u="sng" dirty="0" smtClean="0">
                <a:solidFill>
                  <a:srgbClr val="0070C0"/>
                </a:solidFill>
              </a:rPr>
              <a:t>l</a:t>
            </a:r>
            <a:r>
              <a:rPr lang="en-US" sz="4400" b="1" dirty="0" smtClean="0">
                <a:solidFill>
                  <a:srgbClr val="0070C0"/>
                </a:solidFill>
              </a:rPr>
              <a:t>osing </a:t>
            </a:r>
          </a:p>
          <a:p>
            <a:r>
              <a:rPr lang="en-US" sz="4400" b="1" u="sng" dirty="0">
                <a:solidFill>
                  <a:srgbClr val="FF0000"/>
                </a:solidFill>
              </a:rPr>
              <a:t>R</a:t>
            </a:r>
            <a:r>
              <a:rPr lang="en-US" sz="4400" b="1" dirty="0" smtClean="0">
                <a:solidFill>
                  <a:srgbClr val="FF0000"/>
                </a:solidFill>
              </a:rPr>
              <a:t>eduction </a:t>
            </a:r>
            <a:r>
              <a:rPr lang="en-US" sz="4400" b="1" u="sng" dirty="0" smtClean="0">
                <a:solidFill>
                  <a:srgbClr val="FF0000"/>
                </a:solidFill>
              </a:rPr>
              <a:t>i</a:t>
            </a:r>
            <a:r>
              <a:rPr lang="en-US" sz="4400" b="1" dirty="0" smtClean="0">
                <a:solidFill>
                  <a:srgbClr val="FF0000"/>
                </a:solidFill>
              </a:rPr>
              <a:t>s </a:t>
            </a:r>
            <a:r>
              <a:rPr lang="en-US" sz="4400" b="1" u="sng" dirty="0" smtClean="0">
                <a:solidFill>
                  <a:srgbClr val="FF0000"/>
                </a:solidFill>
              </a:rPr>
              <a:t>g</a:t>
            </a:r>
            <a:r>
              <a:rPr lang="en-US" sz="4400" b="1" dirty="0" smtClean="0">
                <a:solidFill>
                  <a:srgbClr val="FF0000"/>
                </a:solidFill>
              </a:rPr>
              <a:t>aining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Oxidation</a:t>
            </a:r>
            <a:r>
              <a:rPr lang="en-US" sz="3600" b="1" dirty="0" smtClean="0"/>
              <a:t>-</a:t>
            </a:r>
            <a:r>
              <a:rPr lang="en-US" sz="3600" b="1" dirty="0" smtClean="0">
                <a:solidFill>
                  <a:srgbClr val="FF0000"/>
                </a:solidFill>
              </a:rPr>
              <a:t>Reduction</a:t>
            </a:r>
            <a:r>
              <a:rPr lang="en-US" sz="3600" b="1" dirty="0" smtClean="0"/>
              <a:t>:</a:t>
            </a:r>
            <a:endParaRPr lang="en-US" sz="3600" b="1" dirty="0"/>
          </a:p>
          <a:p>
            <a:r>
              <a:rPr lang="en-US" sz="3600" b="1" dirty="0" smtClean="0"/>
              <a:t>Remembering which is which…..</a:t>
            </a:r>
            <a:endParaRPr lang="en-US" sz="3600" b="1" dirty="0"/>
          </a:p>
        </p:txBody>
      </p:sp>
      <p:pic>
        <p:nvPicPr>
          <p:cNvPr id="65538" name="Picture 2" descr="http://1.bp.blogspot.com/_tNJpBJ1aJdA/RzDk8RR96dI/AAAAAAAAAHc/HHQHb8nc1Ls/s320/oil_well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94" y="3471203"/>
            <a:ext cx="4254305" cy="319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3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7233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How to know if a reaction is a `redox’ reaction: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37397"/>
            <a:ext cx="685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assign OXIDATION NUMBERS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712" y="1283728"/>
            <a:ext cx="825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RULES</a:t>
            </a:r>
            <a:r>
              <a:rPr lang="en-US" sz="3200" b="1" dirty="0" smtClean="0"/>
              <a:t>: (SEE PAGE 460  TABLE 10.2)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3698" y="1868503"/>
            <a:ext cx="8974015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 PURE UNCHARGED ELEMENTS HAVE </a:t>
            </a:r>
            <a:r>
              <a:rPr lang="en-US" sz="2800" b="1" u="sng" dirty="0" smtClean="0"/>
              <a:t>0</a:t>
            </a:r>
            <a:r>
              <a:rPr lang="en-US" sz="2800" b="1" dirty="0" smtClean="0"/>
              <a:t> OXIDATION #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1105" y="3029024"/>
            <a:ext cx="8839200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OXIDATION # OF A CHARGED ATOM IS THE CHARGE ITSELF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6149" y="4191802"/>
            <a:ext cx="8763000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F (AND USUALLY THE OTHER HALOGENS) IS -1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1247" y="4880317"/>
            <a:ext cx="8707902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O IS -2 EXCEPT IN PEROXIDES (X-OO-Y) WHERE IT IS -1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3698" y="5867400"/>
            <a:ext cx="8098302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H IS +1 FOR COVALENT COMPOUNDS (AND MOST IONIC ONES TOO)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5926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54" y="164811"/>
            <a:ext cx="868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PRACTICE ASSIGNING OXIDATION #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2455" y="1061904"/>
            <a:ext cx="2209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</a:t>
            </a:r>
            <a:r>
              <a:rPr lang="en-US" sz="4000" b="1" baseline="-25000" dirty="0" smtClean="0"/>
              <a:t>2</a:t>
            </a:r>
          </a:p>
          <a:p>
            <a:endParaRPr lang="en-US" sz="4000" dirty="0" smtClean="0"/>
          </a:p>
          <a:p>
            <a:r>
              <a:rPr lang="en-US" sz="4000" b="1" dirty="0" smtClean="0"/>
              <a:t>O</a:t>
            </a:r>
            <a:r>
              <a:rPr lang="en-US" sz="4000" b="1" baseline="-25000" dirty="0" smtClean="0"/>
              <a:t>2</a:t>
            </a:r>
            <a:endParaRPr lang="en-US" sz="4000" b="1" dirty="0" smtClean="0"/>
          </a:p>
          <a:p>
            <a:endParaRPr lang="en-US" sz="4000" b="1" dirty="0"/>
          </a:p>
          <a:p>
            <a:r>
              <a:rPr lang="en-US" sz="4000" b="1" dirty="0" smtClean="0"/>
              <a:t>H</a:t>
            </a:r>
            <a:r>
              <a:rPr lang="en-US" sz="4000" b="1" baseline="-25000" dirty="0" smtClean="0"/>
              <a:t>2</a:t>
            </a:r>
            <a:r>
              <a:rPr lang="en-US" sz="4000" b="1" dirty="0" smtClean="0"/>
              <a:t>O</a:t>
            </a:r>
          </a:p>
          <a:p>
            <a:endParaRPr lang="en-US" sz="4000" b="1" dirty="0"/>
          </a:p>
          <a:p>
            <a:r>
              <a:rPr lang="en-US" sz="4000" b="1" dirty="0" smtClean="0"/>
              <a:t>Fe</a:t>
            </a:r>
            <a:r>
              <a:rPr lang="en-US" sz="4000" b="1" baseline="-25000" dirty="0" smtClean="0"/>
              <a:t>2</a:t>
            </a:r>
            <a:r>
              <a:rPr lang="en-US" sz="4000" b="1" dirty="0" smtClean="0"/>
              <a:t>O</a:t>
            </a:r>
            <a:r>
              <a:rPr lang="en-US" sz="4000" b="1" baseline="-25000" dirty="0" smtClean="0"/>
              <a:t>3</a:t>
            </a:r>
          </a:p>
          <a:p>
            <a:endParaRPr lang="en-US" sz="4000" b="1" dirty="0"/>
          </a:p>
          <a:p>
            <a:r>
              <a:rPr lang="en-US" sz="4000" b="1" dirty="0" smtClean="0"/>
              <a:t>H</a:t>
            </a:r>
            <a:r>
              <a:rPr lang="en-US" sz="4000" b="1" baseline="-25000" dirty="0" smtClean="0"/>
              <a:t>2</a:t>
            </a:r>
            <a:r>
              <a:rPr lang="en-US" sz="4000" b="1" dirty="0" smtClean="0"/>
              <a:t>SO</a:t>
            </a:r>
            <a:r>
              <a:rPr lang="en-US" sz="4000" b="1" baseline="-25000" dirty="0" smtClean="0"/>
              <a:t>4</a:t>
            </a:r>
            <a:endParaRPr lang="en-US" sz="4000" b="1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1061904"/>
            <a:ext cx="563880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N=0</a:t>
            </a:r>
          </a:p>
          <a:p>
            <a:endParaRPr lang="en-US" sz="4000" b="1" dirty="0"/>
          </a:p>
          <a:p>
            <a:r>
              <a:rPr lang="en-US" sz="4000" b="1" dirty="0" smtClean="0"/>
              <a:t>O=0</a:t>
            </a:r>
          </a:p>
          <a:p>
            <a:endParaRPr lang="en-US" sz="4000" b="1" dirty="0"/>
          </a:p>
          <a:p>
            <a:r>
              <a:rPr lang="en-US" sz="4000" b="1" dirty="0" smtClean="0"/>
              <a:t>H=+1 	O= -2</a:t>
            </a:r>
          </a:p>
          <a:p>
            <a:endParaRPr lang="en-US" sz="4000" b="1" dirty="0"/>
          </a:p>
          <a:p>
            <a:r>
              <a:rPr lang="en-US" sz="4000" b="1" dirty="0" smtClean="0"/>
              <a:t>Fe=+3	O= -2</a:t>
            </a:r>
          </a:p>
          <a:p>
            <a:endParaRPr lang="en-US" sz="4000" b="1" dirty="0"/>
          </a:p>
          <a:p>
            <a:r>
              <a:rPr lang="en-US" sz="4000" b="1" dirty="0" smtClean="0"/>
              <a:t>H= +1  O= -2   S=+6</a:t>
            </a:r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325" y="1742495"/>
            <a:ext cx="8458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/>
              <a:t>Mg(s)  + 2HCl(</a:t>
            </a:r>
            <a:r>
              <a:rPr lang="en-US" sz="3600" b="1" dirty="0" err="1"/>
              <a:t>aq</a:t>
            </a:r>
            <a:r>
              <a:rPr lang="en-US" sz="3600" b="1" dirty="0"/>
              <a:t>) </a:t>
            </a:r>
            <a:r>
              <a:rPr lang="en-US" sz="3600" b="1" dirty="0">
                <a:sym typeface="Wingdings" pitchFamily="2" charset="2"/>
              </a:rPr>
              <a:t> MgCl</a:t>
            </a:r>
            <a:r>
              <a:rPr lang="en-US" sz="3600" b="1" baseline="-25000" dirty="0">
                <a:sym typeface="Wingdings" pitchFamily="2" charset="2"/>
              </a:rPr>
              <a:t>2</a:t>
            </a:r>
            <a:r>
              <a:rPr lang="en-US" sz="3600" b="1" dirty="0">
                <a:sym typeface="Wingdings" pitchFamily="2" charset="2"/>
              </a:rPr>
              <a:t>(</a:t>
            </a:r>
            <a:r>
              <a:rPr lang="en-US" sz="3600" b="1" dirty="0" err="1">
                <a:sym typeface="Wingdings" pitchFamily="2" charset="2"/>
              </a:rPr>
              <a:t>aq</a:t>
            </a:r>
            <a:r>
              <a:rPr lang="en-US" sz="3600" b="1" dirty="0">
                <a:sym typeface="Wingdings" pitchFamily="2" charset="2"/>
              </a:rPr>
              <a:t>) + H</a:t>
            </a:r>
            <a:r>
              <a:rPr lang="en-US" sz="3600" b="1" baseline="-25000" dirty="0">
                <a:sym typeface="Wingdings" pitchFamily="2" charset="2"/>
              </a:rPr>
              <a:t>2</a:t>
            </a:r>
            <a:r>
              <a:rPr lang="en-US" sz="3600" b="1" dirty="0">
                <a:sym typeface="Wingdings" pitchFamily="2" charset="2"/>
              </a:rPr>
              <a:t>(g)</a:t>
            </a:r>
            <a:endParaRPr lang="en-US" sz="3600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432155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2Al(s)  + 3CuSO</a:t>
            </a:r>
            <a:r>
              <a:rPr lang="en-US" sz="3200" b="1" baseline="-25000" dirty="0"/>
              <a:t>4</a:t>
            </a:r>
            <a:r>
              <a:rPr lang="en-US" sz="3200" b="1" dirty="0"/>
              <a:t>(</a:t>
            </a:r>
            <a:r>
              <a:rPr lang="en-US" sz="3200" b="1" dirty="0" err="1"/>
              <a:t>aq</a:t>
            </a:r>
            <a:r>
              <a:rPr lang="en-US" sz="3200" b="1" dirty="0"/>
              <a:t>)</a:t>
            </a:r>
            <a:r>
              <a:rPr lang="en-US" sz="3200" b="1" dirty="0">
                <a:sym typeface="Wingdings" pitchFamily="2" charset="2"/>
              </a:rPr>
              <a:t> </a:t>
            </a:r>
            <a:r>
              <a:rPr lang="en-US" sz="3200" b="1" dirty="0" smtClean="0">
                <a:sym typeface="Wingdings" pitchFamily="2" charset="2"/>
              </a:rPr>
              <a:t>Al</a:t>
            </a:r>
            <a:r>
              <a:rPr lang="en-US" sz="3200" b="1" baseline="-25000" dirty="0" smtClean="0">
                <a:sym typeface="Wingdings" pitchFamily="2" charset="2"/>
              </a:rPr>
              <a:t>2</a:t>
            </a:r>
            <a:r>
              <a:rPr lang="en-US" sz="3200" b="1" dirty="0" smtClean="0">
                <a:sym typeface="Wingdings" pitchFamily="2" charset="2"/>
              </a:rPr>
              <a:t>(SO</a:t>
            </a:r>
            <a:r>
              <a:rPr lang="en-US" sz="3200" b="1" baseline="-25000" dirty="0" smtClean="0">
                <a:sym typeface="Wingdings" pitchFamily="2" charset="2"/>
              </a:rPr>
              <a:t>4</a:t>
            </a:r>
            <a:r>
              <a:rPr lang="en-US" sz="3200" b="1" dirty="0" smtClean="0">
                <a:sym typeface="Wingdings" pitchFamily="2" charset="2"/>
              </a:rPr>
              <a:t>)</a:t>
            </a:r>
            <a:r>
              <a:rPr lang="en-US" sz="3200" b="1" baseline="-25000" dirty="0" smtClean="0">
                <a:sym typeface="Wingdings" pitchFamily="2" charset="2"/>
              </a:rPr>
              <a:t>3</a:t>
            </a:r>
            <a:r>
              <a:rPr lang="en-US" sz="3200" b="1" dirty="0" smtClean="0">
                <a:sym typeface="Wingdings" pitchFamily="2" charset="2"/>
              </a:rPr>
              <a:t>(</a:t>
            </a:r>
            <a:r>
              <a:rPr lang="en-US" sz="3200" b="1" dirty="0" err="1" smtClean="0">
                <a:sym typeface="Wingdings" pitchFamily="2" charset="2"/>
              </a:rPr>
              <a:t>aq</a:t>
            </a:r>
            <a:r>
              <a:rPr lang="en-US" sz="3200" b="1" dirty="0" smtClean="0">
                <a:sym typeface="Wingdings" pitchFamily="2" charset="2"/>
              </a:rPr>
              <a:t>) + </a:t>
            </a:r>
            <a:r>
              <a:rPr lang="en-US" sz="3200" b="1" dirty="0">
                <a:sym typeface="Wingdings" pitchFamily="2" charset="2"/>
              </a:rPr>
              <a:t>3 Cu(s)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9842" y="2590800"/>
            <a:ext cx="466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Which element oxidized 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987" y="3101624"/>
            <a:ext cx="466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Which element reduced 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91" y="5022473"/>
            <a:ext cx="466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Which element oxidized 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991" y="5545693"/>
            <a:ext cx="466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Which element reduced 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3987" y="1143000"/>
            <a:ext cx="8396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0	       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+1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-1	       +2 -1		      0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9592" y="3973116"/>
            <a:ext cx="8237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0           +2 +6 -2	    +3  +6 -2                0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2454" y="164811"/>
            <a:ext cx="868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PRACTICE ASSIGNING OXIDATION #(cont.)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62660" y="2495378"/>
            <a:ext cx="1273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Mg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1523" y="3114020"/>
            <a:ext cx="582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7026" y="5016930"/>
            <a:ext cx="829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6275" y="5514915"/>
            <a:ext cx="7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Cu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-63910" y="34413"/>
            <a:ext cx="8753475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SPECTACULAR REDOX REACTION BEHAVIOR</a:t>
            </a:r>
            <a:endParaRPr lang="en-US" sz="4000" dirty="0"/>
          </a:p>
        </p:txBody>
      </p:sp>
      <p:graphicFrame>
        <p:nvGraphicFramePr>
          <p:cNvPr id="111620" name="Object 4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133318"/>
              </p:ext>
            </p:extLst>
          </p:nvPr>
        </p:nvGraphicFramePr>
        <p:xfrm>
          <a:off x="3200400" y="5334000"/>
          <a:ext cx="1028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ackage" showAsIcon="1" r:id="rId4" imgW="1030320" imgH="682560" progId="Package">
                  <p:embed/>
                </p:oleObj>
              </mc:Choice>
              <mc:Fallback>
                <p:oleObj name="Package" showAsIcon="1" r:id="rId4" imgW="1030320" imgH="682560" progId="Package">
                  <p:embed/>
                  <p:pic>
                    <p:nvPicPr>
                      <p:cNvPr id="0" name="Picture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334000"/>
                        <a:ext cx="10287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0" y="2514600"/>
            <a:ext cx="914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 dirty="0" smtClean="0"/>
              <a:t>2Al</a:t>
            </a:r>
            <a:r>
              <a:rPr lang="en-US" sz="3800" b="1" baseline="30000" dirty="0" smtClean="0"/>
              <a:t>o</a:t>
            </a:r>
            <a:r>
              <a:rPr lang="en-US" sz="3800" b="1" dirty="0" smtClean="0"/>
              <a:t>(s) </a:t>
            </a:r>
            <a:r>
              <a:rPr lang="en-US" sz="3800" b="1" dirty="0"/>
              <a:t>+ Fe</a:t>
            </a:r>
            <a:r>
              <a:rPr lang="en-US" sz="3800" b="1" baseline="-25000" dirty="0"/>
              <a:t>2</a:t>
            </a:r>
            <a:r>
              <a:rPr lang="en-US" sz="3800" b="1" dirty="0"/>
              <a:t>O</a:t>
            </a:r>
            <a:r>
              <a:rPr lang="en-US" sz="3800" b="1" baseline="-25000" dirty="0"/>
              <a:t>3</a:t>
            </a:r>
            <a:r>
              <a:rPr lang="en-US" sz="3800" b="1" dirty="0"/>
              <a:t> </a:t>
            </a:r>
            <a:r>
              <a:rPr lang="en-US" sz="3800" b="1" dirty="0" smtClean="0"/>
              <a:t>(s)</a:t>
            </a:r>
            <a:r>
              <a:rPr lang="en-US" sz="3800" b="1" dirty="0" smtClean="0">
                <a:sym typeface="Wingdings" pitchFamily="2" charset="2"/>
              </a:rPr>
              <a:t>2Fe</a:t>
            </a:r>
            <a:r>
              <a:rPr lang="en-US" sz="3800" b="1" baseline="30000" dirty="0" smtClean="0">
                <a:sym typeface="Wingdings" pitchFamily="2" charset="2"/>
              </a:rPr>
              <a:t>0</a:t>
            </a:r>
            <a:r>
              <a:rPr lang="en-US" sz="3800" b="1" dirty="0" smtClean="0">
                <a:sym typeface="Wingdings" pitchFamily="2" charset="2"/>
              </a:rPr>
              <a:t> (</a:t>
            </a:r>
            <a:r>
              <a:rPr lang="en-US" sz="3800" b="1" dirty="0" err="1" smtClean="0">
                <a:sym typeface="Wingdings" pitchFamily="2" charset="2"/>
              </a:rPr>
              <a:t>liq</a:t>
            </a:r>
            <a:r>
              <a:rPr lang="en-US" sz="3800" b="1" dirty="0" smtClean="0">
                <a:sym typeface="Wingdings" pitchFamily="2" charset="2"/>
              </a:rPr>
              <a:t>)+Al</a:t>
            </a:r>
            <a:r>
              <a:rPr lang="en-US" sz="3800" b="1" baseline="-25000" dirty="0" smtClean="0">
                <a:sym typeface="Wingdings" pitchFamily="2" charset="2"/>
              </a:rPr>
              <a:t>2</a:t>
            </a:r>
            <a:r>
              <a:rPr lang="en-US" sz="3800" b="1" dirty="0" smtClean="0">
                <a:sym typeface="Wingdings" pitchFamily="2" charset="2"/>
              </a:rPr>
              <a:t>O</a:t>
            </a:r>
            <a:r>
              <a:rPr lang="en-US" sz="3800" b="1" baseline="-25000" dirty="0" smtClean="0">
                <a:sym typeface="Wingdings" pitchFamily="2" charset="2"/>
              </a:rPr>
              <a:t>3</a:t>
            </a:r>
            <a:r>
              <a:rPr lang="en-US" sz="3800" b="1" dirty="0" smtClean="0">
                <a:sym typeface="Wingdings" pitchFamily="2" charset="2"/>
              </a:rPr>
              <a:t>(s)</a:t>
            </a:r>
            <a:r>
              <a:rPr lang="en-US" sz="3800" dirty="0" smtClean="0">
                <a:sym typeface="Wingdings" pitchFamily="2" charset="2"/>
              </a:rPr>
              <a:t> </a:t>
            </a:r>
            <a:endParaRPr lang="en-US" sz="3800" dirty="0">
              <a:sym typeface="Wingdings" pitchFamily="2" charset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3698" y="6019800"/>
            <a:ext cx="8458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3600" b="1" dirty="0" smtClean="0"/>
              <a:t>3)let’s see the reaction in the `flesh</a:t>
            </a:r>
            <a:r>
              <a:rPr lang="en-US" sz="3600" dirty="0" smtClean="0"/>
              <a:t>’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9812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0		  +3	-2		  0	  	    +3  -2</a:t>
            </a:r>
            <a:endParaRPr lang="en-US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50166" y="4048780"/>
            <a:ext cx="466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Which element oxidized 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6649" y="4572000"/>
            <a:ext cx="466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Which element reduced 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323" y="3997161"/>
            <a:ext cx="1049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Al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7946" y="4606139"/>
            <a:ext cx="668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393686"/>
            <a:ext cx="4648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1)assign </a:t>
            </a:r>
            <a:r>
              <a:rPr lang="en-US" sz="3600" b="1" dirty="0"/>
              <a:t>oxidation #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559" y="3412386"/>
            <a:ext cx="49911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2) Who does what?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09736" y="685800"/>
            <a:ext cx="6138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1) Thermite reaction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/>
      <p:bldP spid="38" grpId="0" animBg="1"/>
      <p:bldP spid="2" grpId="0"/>
      <p:bldP spid="25" grpId="0"/>
      <p:bldP spid="27" grpId="0"/>
      <p:bldP spid="3" grpId="0"/>
      <p:bldP spid="4" grpId="0"/>
      <p:bldP spid="5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63910" y="34413"/>
            <a:ext cx="8753475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 smtClean="0">
                <a:solidFill>
                  <a:srgbClr val="D74229"/>
                </a:solidFill>
              </a:rPr>
              <a:t> </a:t>
            </a:r>
            <a:r>
              <a:rPr lang="en-US" sz="2900" b="1" dirty="0" smtClean="0"/>
              <a:t>SPECTACULAR REDOX REACTION BEHAVIOR (continued)</a:t>
            </a:r>
            <a:endParaRPr lang="en-US" sz="2900" dirty="0"/>
          </a:p>
        </p:txBody>
      </p:sp>
      <p:sp>
        <p:nvSpPr>
          <p:cNvPr id="2" name="TextBox 1"/>
          <p:cNvSpPr txBox="1"/>
          <p:nvPr/>
        </p:nvSpPr>
        <p:spPr>
          <a:xfrm>
            <a:off x="236127" y="838200"/>
            <a:ext cx="6012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Example 2: Combustion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4827" y="253296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</a:t>
            </a:r>
            <a:r>
              <a:rPr lang="en-US" sz="3600" b="1" baseline="-25000" dirty="0" smtClean="0"/>
              <a:t>4</a:t>
            </a:r>
            <a:r>
              <a:rPr lang="en-US" sz="3600" b="1" dirty="0" smtClean="0"/>
              <a:t> +2O</a:t>
            </a:r>
            <a:r>
              <a:rPr lang="en-US" sz="3600" b="1" baseline="-25000" dirty="0" smtClean="0"/>
              <a:t>2</a:t>
            </a:r>
            <a:r>
              <a:rPr lang="en-US" sz="3600" b="1" dirty="0" smtClean="0"/>
              <a:t> </a:t>
            </a:r>
            <a:r>
              <a:rPr lang="en-US" sz="3600" b="1" dirty="0" smtClean="0">
                <a:sym typeface="Wingdings" pitchFamily="2" charset="2"/>
              </a:rPr>
              <a:t> CO</a:t>
            </a:r>
            <a:r>
              <a:rPr lang="en-US" sz="3600" b="1" baseline="-25000" dirty="0" smtClean="0">
                <a:sym typeface="Wingdings" pitchFamily="2" charset="2"/>
              </a:rPr>
              <a:t>2</a:t>
            </a:r>
            <a:r>
              <a:rPr lang="en-US" sz="3600" b="1" dirty="0" smtClean="0">
                <a:sym typeface="Wingdings" pitchFamily="2" charset="2"/>
              </a:rPr>
              <a:t> +2H</a:t>
            </a:r>
            <a:r>
              <a:rPr lang="en-US" sz="3600" b="1" baseline="-25000" dirty="0" smtClean="0">
                <a:sym typeface="Wingdings" pitchFamily="2" charset="2"/>
              </a:rPr>
              <a:t>2</a:t>
            </a:r>
            <a:r>
              <a:rPr lang="en-US" sz="3600" b="1" dirty="0" smtClean="0">
                <a:sym typeface="Wingdings" pitchFamily="2" charset="2"/>
              </a:rPr>
              <a:t>O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68419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1) Assign Oxidation #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2207418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-4  +1        0       +4 -2      +1   -2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0166" y="4048780"/>
            <a:ext cx="466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Which element oxidized 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649" y="4572000"/>
            <a:ext cx="466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Which element reduced 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3179296"/>
            <a:ext cx="49911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2) Who does what?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3987224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0" y="45720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64827" y="5410200"/>
            <a:ext cx="566937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3) BURN BABY, BURN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/>
      <p:bldP spid="13" grpId="0"/>
      <p:bldP spid="14" grpId="0"/>
      <p:bldP spid="15" grpId="0" animBg="1"/>
      <p:bldP spid="16" grpId="0"/>
      <p:bldP spid="1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612" y="259080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</a:t>
            </a:r>
          </a:p>
          <a:p>
            <a:r>
              <a:rPr lang="en-US" sz="3200" dirty="0" smtClean="0"/>
              <a:t>	</a:t>
            </a:r>
            <a:r>
              <a:rPr lang="en-US" sz="3600" b="1" dirty="0" smtClean="0"/>
              <a:t>2Na + Cl</a:t>
            </a:r>
            <a:r>
              <a:rPr lang="en-US" sz="3600" b="1" baseline="-25000" dirty="0" smtClean="0"/>
              <a:t>2</a:t>
            </a:r>
            <a:r>
              <a:rPr lang="en-US" sz="3600" b="1" baseline="30000" dirty="0" smtClean="0"/>
              <a:t> </a:t>
            </a:r>
            <a:r>
              <a:rPr lang="en-US" sz="3600" b="1" dirty="0" smtClean="0"/>
              <a:t> </a:t>
            </a:r>
            <a:r>
              <a:rPr lang="en-US" sz="3600" b="1" dirty="0" smtClean="0">
                <a:sym typeface="Wingdings" pitchFamily="2" charset="2"/>
              </a:rPr>
              <a:t> </a:t>
            </a:r>
            <a:r>
              <a:rPr lang="en-US" sz="3600" b="1" dirty="0" err="1" smtClean="0">
                <a:sym typeface="Wingdings" pitchFamily="2" charset="2"/>
              </a:rPr>
              <a:t>NaCl</a:t>
            </a:r>
            <a:r>
              <a:rPr lang="en-US" sz="3600" b="1" dirty="0" smtClean="0">
                <a:sym typeface="Wingdings" pitchFamily="2" charset="2"/>
              </a:rPr>
              <a:t> (table salt)</a:t>
            </a:r>
            <a:endParaRPr lang="en-US" sz="3600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63910" y="34413"/>
            <a:ext cx="8753475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 smtClean="0">
                <a:solidFill>
                  <a:srgbClr val="D74229"/>
                </a:solidFill>
              </a:rPr>
              <a:t> </a:t>
            </a:r>
            <a:r>
              <a:rPr lang="en-US" sz="2900" b="1" dirty="0" smtClean="0"/>
              <a:t>SPECTACULARF REDOX REACTION BEHAVIOR (continued)</a:t>
            </a:r>
            <a:endParaRPr lang="en-US" sz="29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02501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Example 3: Combination redox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44514288"/>
              </p:ext>
            </p:extLst>
          </p:nvPr>
        </p:nvGraphicFramePr>
        <p:xfrm>
          <a:off x="1600200" y="5181600"/>
          <a:ext cx="7013575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5" name="Packager Shell Object" showAsIcon="1" r:id="rId4" imgW="3251160" imgH="673200" progId="Package">
                  <p:embed/>
                </p:oleObj>
              </mc:Choice>
              <mc:Fallback>
                <p:oleObj name="Packager Shell Object" showAsIcon="1" r:id="rId4" imgW="3251160" imgH="673200" progId="Package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181600"/>
                        <a:ext cx="7013575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1684198"/>
            <a:ext cx="4572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1) Assign Oxidation #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406134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0         0       +1 -1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717" y="4335334"/>
            <a:ext cx="466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Which element oxidized 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858554"/>
            <a:ext cx="466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Which element reduced 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751" y="3465850"/>
            <a:ext cx="49911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2) Who does what?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5467350"/>
            <a:ext cx="37719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3) Let’s see it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4" grpId="0"/>
      <p:bldP spid="11" grpId="0"/>
      <p:bldP spid="12" grpId="0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1649</TotalTime>
  <Words>713</Words>
  <Application>Microsoft Office PowerPoint</Application>
  <PresentationFormat>On-screen Show (4:3)</PresentationFormat>
  <Paragraphs>158</Paragraphs>
  <Slides>18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Package</vt:lpstr>
      <vt:lpstr>Packager Shell Object</vt:lpstr>
      <vt:lpstr>OXIDATION-REDUCTION (REDOX) REACTIONS see pages text 458-466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SPECTACULAR REDOX REACTION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Alfred State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Help Desk</dc:creator>
  <cp:lastModifiedBy>Fong, Jerry</cp:lastModifiedBy>
  <cp:revision>135</cp:revision>
  <dcterms:created xsi:type="dcterms:W3CDTF">2008-10-09T19:30:32Z</dcterms:created>
  <dcterms:modified xsi:type="dcterms:W3CDTF">2012-11-26T14:21:29Z</dcterms:modified>
</cp:coreProperties>
</file>