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13" r:id="rId2"/>
    <p:sldId id="314" r:id="rId3"/>
    <p:sldId id="332" r:id="rId4"/>
    <p:sldId id="329" r:id="rId5"/>
    <p:sldId id="330" r:id="rId6"/>
    <p:sldId id="331" r:id="rId7"/>
    <p:sldId id="315" r:id="rId8"/>
    <p:sldId id="316" r:id="rId9"/>
    <p:sldId id="317" r:id="rId10"/>
    <p:sldId id="318" r:id="rId11"/>
    <p:sldId id="319" r:id="rId12"/>
    <p:sldId id="320" r:id="rId13"/>
    <p:sldId id="322" r:id="rId14"/>
    <p:sldId id="321" r:id="rId15"/>
    <p:sldId id="323" r:id="rId16"/>
    <p:sldId id="324" r:id="rId17"/>
    <p:sldId id="325" r:id="rId18"/>
    <p:sldId id="326" r:id="rId19"/>
    <p:sldId id="327" r:id="rId20"/>
    <p:sldId id="328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80B85E3-EFA5-40D6-8925-26800EB995FB}">
          <p14:sldIdLst/>
        </p14:section>
        <p14:section name="Untitled Section" id="{866B8856-C311-48F9-96D7-936401FCB6C2}">
          <p14:sldIdLst>
            <p14:sldId id="313"/>
            <p14:sldId id="314"/>
            <p14:sldId id="332"/>
            <p14:sldId id="329"/>
            <p14:sldId id="330"/>
            <p14:sldId id="331"/>
            <p14:sldId id="315"/>
            <p14:sldId id="316"/>
            <p14:sldId id="317"/>
            <p14:sldId id="318"/>
            <p14:sldId id="319"/>
            <p14:sldId id="320"/>
            <p14:sldId id="322"/>
            <p14:sldId id="321"/>
            <p14:sldId id="323"/>
            <p14:sldId id="324"/>
            <p14:sldId id="325"/>
            <p14:sldId id="326"/>
            <p14:sldId id="327"/>
            <p14:sldId id="32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lp Desk" initials="H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A6E157"/>
    <a:srgbClr val="72F444"/>
    <a:srgbClr val="D74229"/>
    <a:srgbClr val="3399FF"/>
    <a:srgbClr val="00FF00"/>
    <a:srgbClr val="FF66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C40308-064C-400E-B229-05FA7A0359F3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1851D-42A2-4467-89FB-C7C7E769E1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649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1851D-42A2-4467-89FB-C7C7E769E1E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2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59A40-EE49-462B-86AF-EE880F81B7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199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FC6E3-7A11-463F-876C-B313C421033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644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59A40-EE49-462B-86AF-EE880F81B74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226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59A40-EE49-462B-86AF-EE880F81B74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30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43B46-A2D6-4D15-B1FB-CD50596AFD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F9EF4-A3A6-41B4-B738-5366104E3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E437A-414C-4B7B-89E1-D4E1BF455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C85DB-5FDD-4593-A082-16220080E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F84FA-7F0A-4A8C-82DF-39DD57107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5A5FC-EA38-42D0-BB21-A847D5583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18881-2D26-40F3-B317-14AF69010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30F01-94A2-4418-B566-61F90FA29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B57CD-7BD9-47FD-92AB-05A3C79E0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81AA9-9406-405A-AB7E-2AD0087CF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14D44-AE6D-424F-8A4E-ACE8237A1F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BF216A7-23C0-4B79-8F8B-9161D19ABD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5" descr="montypyth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44297" y="969816"/>
            <a:ext cx="3427412" cy="550874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168853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And now (after many weeks of &amp;^%!! Moles and Lewis)….</a:t>
            </a:r>
          </a:p>
          <a:p>
            <a:r>
              <a:rPr lang="en-US" sz="3600" b="1" dirty="0" smtClean="0"/>
              <a:t>…..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7788" y="1539102"/>
            <a:ext cx="5638800" cy="144655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b="1" dirty="0"/>
              <a:t>….</a:t>
            </a:r>
            <a:r>
              <a:rPr lang="en-US" sz="4400" b="1" dirty="0">
                <a:solidFill>
                  <a:srgbClr val="9933FF"/>
                </a:solidFill>
                <a:latin typeface="Matura MT Script Capitals" pitchFamily="66" charset="0"/>
              </a:rPr>
              <a:t>for something completely different….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561107" y="2971800"/>
            <a:ext cx="5382491" cy="138499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>
                <a:latin typeface="Algerian" pitchFamily="82" charset="0"/>
              </a:rPr>
              <a:t>4) </a:t>
            </a:r>
            <a:r>
              <a:rPr lang="en-US" sz="2800" b="1" dirty="0">
                <a:latin typeface="Algerian" pitchFamily="82" charset="0"/>
              </a:rPr>
              <a:t>CLASSICAL </a:t>
            </a:r>
            <a:r>
              <a:rPr lang="en-US" sz="2800" b="1" dirty="0" smtClean="0">
                <a:latin typeface="Algerian" pitchFamily="82" charset="0"/>
              </a:rPr>
              <a:t> </a:t>
            </a:r>
            <a:r>
              <a:rPr lang="en-US" sz="2800" b="1" dirty="0">
                <a:latin typeface="Algerian" pitchFamily="82" charset="0"/>
              </a:rPr>
              <a:t>REACTIONs- </a:t>
            </a:r>
            <a:r>
              <a:rPr lang="en-US" sz="2800" b="1" dirty="0">
                <a:solidFill>
                  <a:srgbClr val="FF0000"/>
                </a:solidFill>
                <a:latin typeface="Algerian" pitchFamily="82" charset="0"/>
              </a:rPr>
              <a:t>chapter </a:t>
            </a:r>
            <a:r>
              <a:rPr lang="en-US" sz="2800" b="1" dirty="0" smtClean="0">
                <a:solidFill>
                  <a:srgbClr val="FF0000"/>
                </a:solidFill>
                <a:latin typeface="Algerian" pitchFamily="82" charset="0"/>
              </a:rPr>
              <a:t>10 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( + tiny bit of 14)</a:t>
            </a:r>
            <a:endParaRPr lang="en-US" sz="2800" b="1" dirty="0">
              <a:solidFill>
                <a:srgbClr val="FF0000"/>
              </a:solidFill>
              <a:latin typeface="+mj-lt"/>
            </a:endParaRPr>
          </a:p>
          <a:p>
            <a:r>
              <a:rPr lang="en-US" sz="2800" b="1" dirty="0">
                <a:latin typeface="Algerian" pitchFamily="82" charset="0"/>
              </a:rPr>
              <a:t>(where the fun begins)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152400" y="4416457"/>
            <a:ext cx="61722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3200" b="1" dirty="0" smtClean="0">
                <a:solidFill>
                  <a:srgbClr val="FF0000"/>
                </a:solidFill>
              </a:rPr>
              <a:t>Metatheses 443-452</a:t>
            </a:r>
            <a:endParaRPr lang="en-US" sz="3200" b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3200" b="1" dirty="0" smtClean="0">
                <a:solidFill>
                  <a:srgbClr val="0066CC"/>
                </a:solidFill>
              </a:rPr>
              <a:t>Acid-base 452-458;623-625</a:t>
            </a:r>
            <a:endParaRPr lang="en-US" sz="3200" b="1" dirty="0">
              <a:solidFill>
                <a:srgbClr val="0066CC"/>
              </a:solidFill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3200" b="1" dirty="0" smtClean="0">
                <a:solidFill>
                  <a:srgbClr val="009900"/>
                </a:solidFill>
              </a:rPr>
              <a:t>Oxidation-reduction 458-466</a:t>
            </a:r>
            <a:endParaRPr lang="en-US" sz="3200" b="1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953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build="allAtOnce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3600" dirty="0"/>
              <a:t>Acid-Base Theories (pp </a:t>
            </a:r>
            <a:r>
              <a:rPr lang="en-US" sz="3600" dirty="0" smtClean="0"/>
              <a:t>136-44,</a:t>
            </a:r>
            <a:r>
              <a:rPr lang="en-US" sz="3600" b="1" dirty="0" smtClean="0">
                <a:solidFill>
                  <a:srgbClr val="0066CC"/>
                </a:solidFill>
              </a:rPr>
              <a:t> 625-8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pic>
        <p:nvPicPr>
          <p:cNvPr id="60420" name="Picture 4" descr="yinya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009" y="3810000"/>
            <a:ext cx="2971800" cy="2831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304800" y="1066800"/>
            <a:ext cx="876300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0</a:t>
            </a:r>
            <a:r>
              <a:rPr lang="en-US" sz="2400" b="1" dirty="0"/>
              <a:t>) Pre-science</a:t>
            </a:r>
            <a:r>
              <a:rPr lang="en-US" sz="2400" b="1" dirty="0" smtClean="0"/>
              <a:t>: </a:t>
            </a:r>
            <a:r>
              <a:rPr lang="en-US" sz="2400" b="1" dirty="0"/>
              <a:t>acids and bases are eternal opposites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1524000" y="1600200"/>
            <a:ext cx="5486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</a:rPr>
              <a:t>ACID</a:t>
            </a:r>
            <a:r>
              <a:rPr lang="en-US" sz="3200" b="1" dirty="0">
                <a:solidFill>
                  <a:srgbClr val="FF0066"/>
                </a:solidFill>
              </a:rPr>
              <a:t> </a:t>
            </a:r>
            <a:r>
              <a:rPr lang="en-US" sz="3200" b="1" dirty="0"/>
              <a:t>+</a:t>
            </a:r>
            <a:r>
              <a:rPr lang="en-US" sz="3200" dirty="0"/>
              <a:t> </a:t>
            </a:r>
            <a:r>
              <a:rPr lang="en-US" sz="3200" b="1" dirty="0">
                <a:solidFill>
                  <a:srgbClr val="0000FF"/>
                </a:solidFill>
              </a:rPr>
              <a:t>BASE</a:t>
            </a:r>
            <a:r>
              <a:rPr lang="en-US" sz="3200" dirty="0"/>
              <a:t> </a:t>
            </a:r>
            <a:r>
              <a:rPr lang="en-US" sz="3200" b="1" dirty="0"/>
              <a:t>= `BALANCE’</a:t>
            </a:r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1593273" y="2242810"/>
            <a:ext cx="5486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66"/>
                </a:solidFill>
              </a:rPr>
              <a:t>Positive</a:t>
            </a:r>
            <a:r>
              <a:rPr lang="en-US" sz="2800" b="1" dirty="0"/>
              <a:t> + </a:t>
            </a:r>
            <a:r>
              <a:rPr lang="en-US" sz="2800" b="1" dirty="0">
                <a:solidFill>
                  <a:srgbClr val="0000FF"/>
                </a:solidFill>
              </a:rPr>
              <a:t>negative </a:t>
            </a:r>
            <a:r>
              <a:rPr lang="en-US" sz="2800" b="1" dirty="0"/>
              <a:t> = null</a:t>
            </a:r>
          </a:p>
        </p:txBody>
      </p: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1524000" y="2971800"/>
            <a:ext cx="6553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66"/>
                </a:solidFill>
              </a:rPr>
              <a:t>Hot 	  </a:t>
            </a:r>
            <a:r>
              <a:rPr lang="en-US" sz="3200" b="1" dirty="0"/>
              <a:t>+ </a:t>
            </a:r>
            <a:r>
              <a:rPr lang="en-US" sz="3200" b="1" dirty="0">
                <a:solidFill>
                  <a:srgbClr val="0000FF"/>
                </a:solidFill>
              </a:rPr>
              <a:t>cold         </a:t>
            </a:r>
            <a:r>
              <a:rPr lang="en-US" sz="3200" b="1" dirty="0"/>
              <a:t>= just right</a:t>
            </a:r>
          </a:p>
        </p:txBody>
      </p:sp>
      <p:sp>
        <p:nvSpPr>
          <p:cNvPr id="60435" name="Text Box 19"/>
          <p:cNvSpPr txBox="1">
            <a:spLocks noChangeArrowheads="1"/>
          </p:cNvSpPr>
          <p:nvPr/>
        </p:nvSpPr>
        <p:spPr bwMode="auto">
          <a:xfrm>
            <a:off x="990600" y="4186237"/>
            <a:ext cx="2590800" cy="1200329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/>
              <a:t> </a:t>
            </a:r>
            <a:r>
              <a:rPr lang="en-US" sz="3600" b="1" dirty="0"/>
              <a:t>Taoist version</a:t>
            </a:r>
          </a:p>
        </p:txBody>
      </p:sp>
    </p:spTree>
    <p:extLst>
      <p:ext uri="{BB962C8B-B14F-4D97-AF65-F5344CB8AC3E}">
        <p14:creationId xmlns:p14="http://schemas.microsoft.com/office/powerpoint/2010/main" val="2643451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0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1" grpId="0" animBg="1"/>
      <p:bldP spid="60422" grpId="0"/>
      <p:bldP spid="60423" grpId="0"/>
      <p:bldP spid="60424" grpId="0"/>
      <p:bldP spid="604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3600" dirty="0"/>
              <a:t>Acid-Base Theories (</a:t>
            </a:r>
            <a:r>
              <a:rPr lang="en-US" sz="3600" dirty="0" err="1" smtClean="0"/>
              <a:t>pp</a:t>
            </a:r>
            <a:r>
              <a:rPr lang="en-US" sz="3600" dirty="0"/>
              <a:t> </a:t>
            </a:r>
            <a:r>
              <a:rPr lang="en-US" sz="3600" dirty="0" smtClean="0"/>
              <a:t>623-625)</a:t>
            </a:r>
            <a:endParaRPr lang="en-US" sz="3600" dirty="0"/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571500" y="914400"/>
            <a:ext cx="8153400" cy="138499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/>
              <a:t>Modern Theory: Try #1</a:t>
            </a:r>
            <a:endParaRPr lang="en-US" sz="2400" b="1" dirty="0"/>
          </a:p>
          <a:p>
            <a:pPr>
              <a:spcBef>
                <a:spcPct val="50000"/>
              </a:spcBef>
            </a:pPr>
            <a:r>
              <a:rPr lang="en-US" sz="2400" b="1" dirty="0" err="1" smtClean="0"/>
              <a:t>Svante</a:t>
            </a:r>
            <a:r>
              <a:rPr lang="en-US" sz="2400" b="1" dirty="0" smtClean="0"/>
              <a:t> </a:t>
            </a:r>
            <a:r>
              <a:rPr lang="en-US" sz="2400" b="1" dirty="0"/>
              <a:t>Arrhenius: Father of the first modern </a:t>
            </a:r>
            <a:r>
              <a:rPr lang="en-US" sz="2400" b="1" dirty="0">
                <a:solidFill>
                  <a:srgbClr val="FF0066"/>
                </a:solidFill>
              </a:rPr>
              <a:t>acid</a:t>
            </a:r>
            <a:r>
              <a:rPr lang="en-US" sz="2400" b="1" dirty="0"/>
              <a:t>/</a:t>
            </a:r>
            <a:r>
              <a:rPr lang="en-US" sz="2400" b="1" dirty="0">
                <a:solidFill>
                  <a:srgbClr val="0000FF"/>
                </a:solidFill>
              </a:rPr>
              <a:t>base </a:t>
            </a:r>
            <a:r>
              <a:rPr lang="en-US" sz="2400" b="1" dirty="0"/>
              <a:t>theory</a:t>
            </a:r>
          </a:p>
        </p:txBody>
      </p:sp>
      <p:pic>
        <p:nvPicPr>
          <p:cNvPr id="60425" name="Picture 9" descr="Arrheniu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4663" y="2561235"/>
            <a:ext cx="1617663" cy="2544165"/>
          </a:xfrm>
          <a:prstGeom prst="rect">
            <a:avLst/>
          </a:prstGeom>
          <a:noFill/>
        </p:spPr>
      </p:pic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242454" y="5158770"/>
            <a:ext cx="2133600" cy="156966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/>
              <a:t>Young Arrhenius</a:t>
            </a:r>
          </a:p>
          <a:p>
            <a:r>
              <a:rPr lang="en-US" sz="2400" dirty="0"/>
              <a:t>(dimwitted “loser”)</a:t>
            </a:r>
          </a:p>
        </p:txBody>
      </p:sp>
      <p:pic>
        <p:nvPicPr>
          <p:cNvPr id="60427" name="Picture 11" descr="arrhenius old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2561235"/>
            <a:ext cx="1733550" cy="2721986"/>
          </a:xfrm>
          <a:prstGeom prst="rect">
            <a:avLst/>
          </a:prstGeom>
          <a:noFill/>
        </p:spPr>
      </p:pic>
      <p:sp>
        <p:nvSpPr>
          <p:cNvPr id="60428" name="Text Box 12"/>
          <p:cNvSpPr txBox="1">
            <a:spLocks noChangeArrowheads="1"/>
          </p:cNvSpPr>
          <p:nvPr/>
        </p:nvSpPr>
        <p:spPr bwMode="auto">
          <a:xfrm>
            <a:off x="4689908" y="5528101"/>
            <a:ext cx="4034992" cy="120032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/>
              <a:t>Old Arrhenius</a:t>
            </a:r>
          </a:p>
          <a:p>
            <a:r>
              <a:rPr lang="en-US" sz="2400" dirty="0" smtClean="0"/>
              <a:t>(wins Nobel prize </a:t>
            </a:r>
            <a:r>
              <a:rPr lang="en-US" sz="2400" dirty="0"/>
              <a:t>for acid base theory)</a:t>
            </a:r>
          </a:p>
        </p:txBody>
      </p:sp>
      <p:sp>
        <p:nvSpPr>
          <p:cNvPr id="60429" name="Text Box 13"/>
          <p:cNvSpPr txBox="1">
            <a:spLocks noChangeArrowheads="1"/>
          </p:cNvSpPr>
          <p:nvPr/>
        </p:nvSpPr>
        <p:spPr bwMode="auto">
          <a:xfrm>
            <a:off x="2106181" y="2847541"/>
            <a:ext cx="376121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Thesis on </a:t>
            </a:r>
            <a:r>
              <a:rPr lang="en-US" sz="2400" b="1" dirty="0">
                <a:solidFill>
                  <a:srgbClr val="FF0066"/>
                </a:solidFill>
              </a:rPr>
              <a:t>Acids</a:t>
            </a:r>
            <a:r>
              <a:rPr lang="en-US" sz="2400" b="1" dirty="0"/>
              <a:t> &amp; </a:t>
            </a:r>
            <a:r>
              <a:rPr lang="en-US" sz="2400" b="1" dirty="0">
                <a:solidFill>
                  <a:srgbClr val="0000FF"/>
                </a:solidFill>
              </a:rPr>
              <a:t>Bases </a:t>
            </a:r>
            <a:r>
              <a:rPr lang="en-US" sz="2400" b="1" dirty="0"/>
              <a:t>derided by his research committee…</a:t>
            </a:r>
          </a:p>
        </p:txBody>
      </p:sp>
      <p:sp>
        <p:nvSpPr>
          <p:cNvPr id="60432" name="Text Box 16"/>
          <p:cNvSpPr txBox="1">
            <a:spLocks noChangeArrowheads="1"/>
          </p:cNvSpPr>
          <p:nvPr/>
        </p:nvSpPr>
        <p:spPr bwMode="auto">
          <a:xfrm>
            <a:off x="2514600" y="4082892"/>
            <a:ext cx="2555874" cy="1200329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/>
              <a:t>Graduates with </a:t>
            </a:r>
            <a:r>
              <a:rPr lang="en-US" sz="2400" b="1" dirty="0" err="1"/>
              <a:t>Ph.D</a:t>
            </a:r>
            <a:r>
              <a:rPr lang="en-US" sz="2400" b="1" dirty="0"/>
              <a:t> </a:t>
            </a:r>
            <a:r>
              <a:rPr lang="en-US" sz="2400" b="1" i="1" dirty="0" err="1" smtClean="0"/>
              <a:t>ordinare</a:t>
            </a:r>
            <a:endParaRPr lang="en-US" sz="2400" b="1" i="1" dirty="0" smtClean="0"/>
          </a:p>
          <a:p>
            <a:r>
              <a:rPr lang="en-US" sz="2400" b="1" dirty="0" smtClean="0"/>
              <a:t>(</a:t>
            </a:r>
            <a:r>
              <a:rPr lang="en-US" sz="2400" b="1" dirty="0"/>
              <a:t>no distinction)</a:t>
            </a:r>
          </a:p>
        </p:txBody>
      </p:sp>
    </p:spTree>
    <p:extLst>
      <p:ext uri="{BB962C8B-B14F-4D97-AF65-F5344CB8AC3E}">
        <p14:creationId xmlns:p14="http://schemas.microsoft.com/office/powerpoint/2010/main" val="54252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0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0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0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0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0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animBg="1"/>
      <p:bldP spid="60426" grpId="0" animBg="1"/>
      <p:bldP spid="60428" grpId="0" animBg="1"/>
      <p:bldP spid="60429" grpId="0"/>
      <p:bldP spid="604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304800" y="1676400"/>
            <a:ext cx="8305800" cy="646331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Revenge is a dish best served cold</a:t>
            </a:r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5410200" y="706582"/>
            <a:ext cx="3200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Moral #1</a:t>
            </a:r>
          </a:p>
        </p:txBody>
      </p:sp>
      <p:pic>
        <p:nvPicPr>
          <p:cNvPr id="1026" name="Picture 2" descr="http://www.frugal-cafe.com/public_html/frugal-blog/frugal-cafe-blogzone/wp-content/uploads/2010/11/star-trek-ii-wrath-of-khan-pos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423272"/>
            <a:ext cx="5219700" cy="4196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1" descr="arrhenius old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1025" y="2667000"/>
            <a:ext cx="2377944" cy="3733800"/>
          </a:xfrm>
          <a:prstGeom prst="rect">
            <a:avLst/>
          </a:prstGeom>
          <a:noFill/>
        </p:spPr>
      </p:pic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221673" y="152400"/>
            <a:ext cx="4959927" cy="156966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Becomes distinguished </a:t>
            </a:r>
            <a:r>
              <a:rPr lang="en-US" sz="3200" b="1" dirty="0" smtClean="0"/>
              <a:t>scholar and chair </a:t>
            </a:r>
            <a:r>
              <a:rPr lang="en-US" sz="3200" b="1" dirty="0"/>
              <a:t>of his old </a:t>
            </a:r>
            <a:r>
              <a:rPr lang="en-US" sz="3200" b="1" dirty="0" smtClean="0"/>
              <a:t>alma mater school</a:t>
            </a:r>
            <a:r>
              <a:rPr lang="en-US" sz="2400" b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09536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 measure of this Ph.D `ordinaire’’s brilliance…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76200" y="1524000"/>
            <a:ext cx="9067800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In </a:t>
            </a:r>
            <a:r>
              <a:rPr lang="en-US" sz="2400" b="1" dirty="0">
                <a:solidFill>
                  <a:srgbClr val="FF0000"/>
                </a:solidFill>
              </a:rPr>
              <a:t>1896 </a:t>
            </a:r>
            <a:r>
              <a:rPr lang="en-US" sz="2400" b="1" dirty="0"/>
              <a:t>Arrhenius predicted that green house gas (CO</a:t>
            </a:r>
            <a:r>
              <a:rPr lang="en-US" sz="2400" b="1" baseline="-25000" dirty="0"/>
              <a:t>2</a:t>
            </a:r>
            <a:r>
              <a:rPr lang="en-US" sz="2400" b="1" dirty="0"/>
              <a:t>) from profligate burning of the </a:t>
            </a:r>
            <a:r>
              <a:rPr lang="en-US" sz="2400" b="1" dirty="0" err="1"/>
              <a:t>the</a:t>
            </a:r>
            <a:r>
              <a:rPr lang="en-US" sz="2400" b="1" dirty="0"/>
              <a:t> newly popular fuel source …</a:t>
            </a:r>
            <a:r>
              <a:rPr lang="en-US" sz="3600" b="1" dirty="0">
                <a:solidFill>
                  <a:schemeClr val="accent2"/>
                </a:solidFill>
              </a:rPr>
              <a:t>petroleum oil</a:t>
            </a:r>
            <a:r>
              <a:rPr lang="en-US" sz="3600" b="1" dirty="0"/>
              <a:t>…</a:t>
            </a:r>
          </a:p>
          <a:p>
            <a:r>
              <a:rPr lang="en-US" sz="3200" b="1" dirty="0"/>
              <a:t>would cause (gasp !) </a:t>
            </a:r>
            <a:r>
              <a:rPr lang="en-US" sz="3200" b="1" dirty="0" smtClean="0"/>
              <a:t>measurable  and </a:t>
            </a:r>
            <a:r>
              <a:rPr lang="en-US" sz="3200" b="1" dirty="0" smtClean="0">
                <a:solidFill>
                  <a:srgbClr val="FF0000"/>
                </a:solidFill>
              </a:rPr>
              <a:t>catastrophic </a:t>
            </a:r>
            <a:r>
              <a:rPr lang="en-US" sz="3200" b="1" dirty="0">
                <a:solidFill>
                  <a:srgbClr val="FF0000"/>
                </a:solidFill>
              </a:rPr>
              <a:t>global warming…</a:t>
            </a:r>
          </a:p>
          <a:p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2286000" y="3810000"/>
            <a:ext cx="6019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…</a:t>
            </a:r>
            <a:r>
              <a:rPr lang="en-US" sz="3600" b="1" dirty="0" smtClean="0">
                <a:solidFill>
                  <a:srgbClr val="0000FF"/>
                </a:solidFill>
              </a:rPr>
              <a:t>starting in 1990-2000 AD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76200" y="4576465"/>
            <a:ext cx="9102436" cy="193899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/>
              <a:t>…the entire scientific </a:t>
            </a:r>
            <a:r>
              <a:rPr lang="en-US" sz="4000" dirty="0" smtClean="0"/>
              <a:t>establishment (and Standard Oil)  </a:t>
            </a:r>
            <a:r>
              <a:rPr lang="en-US" sz="4000" dirty="0"/>
              <a:t>laughed at him (again)</a:t>
            </a:r>
          </a:p>
        </p:txBody>
      </p:sp>
    </p:spTree>
    <p:extLst>
      <p:ext uri="{BB962C8B-B14F-4D97-AF65-F5344CB8AC3E}">
        <p14:creationId xmlns:p14="http://schemas.microsoft.com/office/powerpoint/2010/main" val="2024675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/>
      <p:bldP spid="61444" grpId="0"/>
      <p:bldP spid="6144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371600" y="1295400"/>
            <a:ext cx="3048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</a:rPr>
              <a:t>Moral #2: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76200" y="2588567"/>
            <a:ext cx="8991600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/>
              <a:t>Trust </a:t>
            </a:r>
            <a:r>
              <a:rPr lang="en-US" sz="4800" b="1" dirty="0" smtClean="0"/>
              <a:t>your </a:t>
            </a:r>
            <a:r>
              <a:rPr lang="en-US" sz="4800" b="1" dirty="0"/>
              <a:t>dreams and </a:t>
            </a:r>
            <a:r>
              <a:rPr lang="en-US" sz="4800" b="1" dirty="0" smtClean="0"/>
              <a:t>ideas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983588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533400" y="223391"/>
            <a:ext cx="7391400" cy="58477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1)	Arrhenius </a:t>
            </a:r>
            <a:r>
              <a:rPr lang="en-US" sz="3200" b="1" dirty="0" smtClean="0"/>
              <a:t>Model</a:t>
            </a:r>
            <a:endParaRPr lang="en-US" sz="3200" b="1" dirty="0"/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628650" y="1672720"/>
            <a:ext cx="2705100" cy="5432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0066"/>
                </a:solidFill>
              </a:rPr>
              <a:t>H</a:t>
            </a:r>
            <a:r>
              <a:rPr lang="en-US" sz="4000" b="1" dirty="0" smtClean="0"/>
              <a:t>F</a:t>
            </a:r>
            <a:r>
              <a:rPr lang="en-US" sz="4000" b="1" dirty="0" smtClean="0">
                <a:solidFill>
                  <a:srgbClr val="FF0066"/>
                </a:solidFill>
              </a:rPr>
              <a:t> </a:t>
            </a:r>
          </a:p>
          <a:p>
            <a:r>
              <a:rPr lang="en-US" sz="4000" b="1" dirty="0" err="1" smtClean="0">
                <a:solidFill>
                  <a:srgbClr val="FF0066"/>
                </a:solidFill>
              </a:rPr>
              <a:t>H</a:t>
            </a:r>
            <a:r>
              <a:rPr lang="en-US" sz="4000" b="1" dirty="0" err="1" smtClean="0"/>
              <a:t>Cl</a:t>
            </a:r>
            <a:endParaRPr lang="en-US" sz="4000" b="1" dirty="0">
              <a:solidFill>
                <a:srgbClr val="FF0066"/>
              </a:solidFill>
            </a:endParaRPr>
          </a:p>
          <a:p>
            <a:r>
              <a:rPr lang="en-US" sz="4000" b="1" dirty="0" smtClean="0">
                <a:solidFill>
                  <a:srgbClr val="FF0066"/>
                </a:solidFill>
              </a:rPr>
              <a:t> </a:t>
            </a:r>
            <a:r>
              <a:rPr lang="en-US" sz="4000" b="1" dirty="0" err="1">
                <a:solidFill>
                  <a:srgbClr val="FF0066"/>
                </a:solidFill>
              </a:rPr>
              <a:t>H</a:t>
            </a:r>
            <a:r>
              <a:rPr lang="en-US" sz="4000" b="1" dirty="0" err="1"/>
              <a:t>Br</a:t>
            </a:r>
            <a:endParaRPr lang="en-US" sz="4000" b="1" dirty="0"/>
          </a:p>
          <a:p>
            <a:r>
              <a:rPr lang="en-US" sz="4000" b="1" dirty="0">
                <a:solidFill>
                  <a:srgbClr val="FF0066"/>
                </a:solidFill>
              </a:rPr>
              <a:t>H</a:t>
            </a:r>
            <a:r>
              <a:rPr lang="en-US" sz="4000" b="1" dirty="0"/>
              <a:t>NO</a:t>
            </a:r>
            <a:r>
              <a:rPr lang="en-US" sz="4000" b="1" baseline="-25000" dirty="0"/>
              <a:t>3</a:t>
            </a:r>
            <a:r>
              <a:rPr lang="en-US" sz="4000" b="1" dirty="0">
                <a:solidFill>
                  <a:srgbClr val="FF0066"/>
                </a:solidFill>
              </a:rPr>
              <a:t>  H</a:t>
            </a:r>
            <a:r>
              <a:rPr lang="en-US" sz="4000" b="1" dirty="0"/>
              <a:t>ClO</a:t>
            </a:r>
            <a:r>
              <a:rPr lang="en-US" sz="4000" b="1" baseline="-25000" dirty="0"/>
              <a:t>4</a:t>
            </a:r>
            <a:r>
              <a:rPr lang="en-US" sz="4000" b="1" dirty="0">
                <a:solidFill>
                  <a:srgbClr val="FF0066"/>
                </a:solidFill>
              </a:rPr>
              <a:t>  </a:t>
            </a:r>
          </a:p>
          <a:p>
            <a:r>
              <a:rPr lang="en-US" sz="4000" b="1" dirty="0">
                <a:solidFill>
                  <a:srgbClr val="FF0066"/>
                </a:solidFill>
              </a:rPr>
              <a:t>H</a:t>
            </a:r>
            <a:r>
              <a:rPr lang="en-US" sz="4000" b="1" baseline="-25000" dirty="0">
                <a:solidFill>
                  <a:srgbClr val="FF0066"/>
                </a:solidFill>
              </a:rPr>
              <a:t>2</a:t>
            </a:r>
            <a:r>
              <a:rPr lang="en-US" sz="4000" b="1" dirty="0"/>
              <a:t>SO</a:t>
            </a:r>
            <a:r>
              <a:rPr lang="en-US" sz="4000" b="1" baseline="-25000" dirty="0"/>
              <a:t>4</a:t>
            </a:r>
            <a:r>
              <a:rPr lang="en-US" sz="4000" b="1" baseline="-25000" dirty="0">
                <a:solidFill>
                  <a:srgbClr val="FF0066"/>
                </a:solidFill>
              </a:rPr>
              <a:t>  </a:t>
            </a:r>
            <a:r>
              <a:rPr lang="en-US" sz="4000" b="1" dirty="0">
                <a:solidFill>
                  <a:srgbClr val="FF0066"/>
                </a:solidFill>
              </a:rPr>
              <a:t>H</a:t>
            </a:r>
            <a:r>
              <a:rPr lang="en-US" sz="4000" b="1" baseline="-25000" dirty="0">
                <a:solidFill>
                  <a:srgbClr val="FF0066"/>
                </a:solidFill>
              </a:rPr>
              <a:t>2</a:t>
            </a:r>
            <a:r>
              <a:rPr lang="en-US" sz="4000" b="1" dirty="0"/>
              <a:t>CO</a:t>
            </a:r>
            <a:r>
              <a:rPr lang="en-US" sz="4000" b="1" baseline="-25000" dirty="0"/>
              <a:t>3</a:t>
            </a:r>
            <a:r>
              <a:rPr lang="en-US" sz="4000" b="1" baseline="-25000" dirty="0">
                <a:solidFill>
                  <a:srgbClr val="FF0066"/>
                </a:solidFill>
              </a:rPr>
              <a:t> </a:t>
            </a:r>
          </a:p>
          <a:p>
            <a:r>
              <a:rPr lang="en-US" sz="4000" b="1" dirty="0">
                <a:solidFill>
                  <a:srgbClr val="FF0066"/>
                </a:solidFill>
              </a:rPr>
              <a:t>H</a:t>
            </a:r>
            <a:r>
              <a:rPr lang="en-US" sz="4000" b="1" baseline="-25000" dirty="0">
                <a:solidFill>
                  <a:srgbClr val="FF0066"/>
                </a:solidFill>
              </a:rPr>
              <a:t>3</a:t>
            </a:r>
            <a:r>
              <a:rPr lang="en-US" sz="4000" b="1" dirty="0">
                <a:solidFill>
                  <a:srgbClr val="FF0066"/>
                </a:solidFill>
              </a:rPr>
              <a:t>P</a:t>
            </a:r>
            <a:r>
              <a:rPr lang="en-US" sz="4000" b="1" dirty="0"/>
              <a:t>O</a:t>
            </a:r>
            <a:r>
              <a:rPr lang="en-US" sz="4000" b="1" baseline="-25000" dirty="0"/>
              <a:t>4</a:t>
            </a:r>
          </a:p>
          <a:p>
            <a:pPr>
              <a:spcBef>
                <a:spcPct val="50000"/>
              </a:spcBef>
            </a:pPr>
            <a:endParaRPr lang="en-US" b="1" dirty="0">
              <a:solidFill>
                <a:srgbClr val="FF0066"/>
              </a:solidFill>
            </a:endParaRP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4724400" y="1117688"/>
            <a:ext cx="1676400" cy="646331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0000FF"/>
                </a:solidFill>
              </a:rPr>
              <a:t>BASE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5715000" y="2188245"/>
            <a:ext cx="28194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 b="1" dirty="0" err="1" smtClean="0"/>
              <a:t>Na</a:t>
            </a:r>
            <a:r>
              <a:rPr lang="en-US" sz="4000" b="1" dirty="0" err="1" smtClean="0">
                <a:solidFill>
                  <a:srgbClr val="0000FF"/>
                </a:solidFill>
              </a:rPr>
              <a:t>OH</a:t>
            </a:r>
            <a:r>
              <a:rPr lang="en-US" sz="4000" b="1" dirty="0" smtClean="0">
                <a:solidFill>
                  <a:srgbClr val="0000FF"/>
                </a:solidFill>
              </a:rPr>
              <a:t> </a:t>
            </a:r>
            <a:r>
              <a:rPr lang="en-US" sz="4000" b="1" dirty="0" smtClean="0"/>
              <a:t>K</a:t>
            </a:r>
            <a:r>
              <a:rPr lang="en-US" sz="4000" b="1" dirty="0" smtClean="0">
                <a:solidFill>
                  <a:srgbClr val="0000FF"/>
                </a:solidFill>
              </a:rPr>
              <a:t>OH </a:t>
            </a:r>
            <a:r>
              <a:rPr lang="en-US" sz="4000" b="1" dirty="0"/>
              <a:t>NH</a:t>
            </a:r>
            <a:r>
              <a:rPr lang="en-US" sz="4000" b="1" baseline="-25000" dirty="0"/>
              <a:t>4</a:t>
            </a:r>
            <a:r>
              <a:rPr lang="en-US" sz="4000" b="1" dirty="0">
                <a:solidFill>
                  <a:srgbClr val="0000FF"/>
                </a:solidFill>
              </a:rPr>
              <a:t>OH  </a:t>
            </a:r>
            <a:r>
              <a:rPr lang="en-US" sz="4000" b="1" dirty="0" err="1"/>
              <a:t>Ca</a:t>
            </a:r>
            <a:r>
              <a:rPr lang="en-US" sz="4000" b="1" dirty="0">
                <a:solidFill>
                  <a:srgbClr val="0000FF"/>
                </a:solidFill>
              </a:rPr>
              <a:t>(OH)</a:t>
            </a:r>
            <a:r>
              <a:rPr lang="en-US" sz="4000" b="1" baseline="-25000" dirty="0">
                <a:solidFill>
                  <a:srgbClr val="0000FF"/>
                </a:solidFill>
              </a:rPr>
              <a:t>2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smtClean="0">
                <a:solidFill>
                  <a:srgbClr val="0000FF"/>
                </a:solidFill>
              </a:rPr>
              <a:t> </a:t>
            </a:r>
            <a:r>
              <a:rPr lang="en-US" sz="4000" b="1" dirty="0" smtClean="0"/>
              <a:t>Mg</a:t>
            </a:r>
            <a:r>
              <a:rPr lang="en-US" sz="4000" b="1" dirty="0" smtClean="0">
                <a:solidFill>
                  <a:srgbClr val="0000FF"/>
                </a:solidFill>
              </a:rPr>
              <a:t>(OH)</a:t>
            </a:r>
            <a:r>
              <a:rPr lang="en-US" sz="4000" b="1" baseline="-25000" dirty="0" smtClean="0">
                <a:solidFill>
                  <a:srgbClr val="0000FF"/>
                </a:solidFill>
              </a:rPr>
              <a:t>2</a:t>
            </a:r>
            <a:endParaRPr lang="en-US" sz="4000" b="1" baseline="-25000" dirty="0">
              <a:solidFill>
                <a:srgbClr val="0000FF"/>
              </a:solidFill>
            </a:endParaRPr>
          </a:p>
          <a:p>
            <a:r>
              <a:rPr lang="en-US" sz="4000" b="1" dirty="0"/>
              <a:t>Al</a:t>
            </a:r>
            <a:r>
              <a:rPr lang="en-US" sz="4000" b="1" dirty="0">
                <a:solidFill>
                  <a:srgbClr val="0000FF"/>
                </a:solidFill>
              </a:rPr>
              <a:t>(OH)</a:t>
            </a:r>
            <a:r>
              <a:rPr lang="en-US" sz="4000" b="1" baseline="-25000" dirty="0">
                <a:solidFill>
                  <a:srgbClr val="0000FF"/>
                </a:solidFill>
              </a:rPr>
              <a:t>3     </a:t>
            </a:r>
            <a:r>
              <a:rPr lang="en-US" sz="4000" b="1" dirty="0"/>
              <a:t>Fe</a:t>
            </a:r>
            <a:r>
              <a:rPr lang="en-US" sz="4000" b="1" dirty="0">
                <a:solidFill>
                  <a:srgbClr val="0000FF"/>
                </a:solidFill>
              </a:rPr>
              <a:t>(OH)</a:t>
            </a:r>
            <a:r>
              <a:rPr lang="en-US" sz="4000" b="1" baseline="-25000" dirty="0">
                <a:solidFill>
                  <a:srgbClr val="0000FF"/>
                </a:solidFill>
              </a:rPr>
              <a:t>3</a:t>
            </a:r>
            <a:endParaRPr lang="en-US" sz="4000" b="1" dirty="0">
              <a:solidFill>
                <a:srgbClr val="0000FF"/>
              </a:solidFill>
            </a:endParaRPr>
          </a:p>
        </p:txBody>
      </p:sp>
      <p:sp>
        <p:nvSpPr>
          <p:cNvPr id="62475" name="Text Box 11"/>
          <p:cNvSpPr txBox="1">
            <a:spLocks noChangeArrowheads="1"/>
          </p:cNvSpPr>
          <p:nvPr/>
        </p:nvSpPr>
        <p:spPr bwMode="auto">
          <a:xfrm>
            <a:off x="0" y="1155118"/>
            <a:ext cx="1981200" cy="707886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</a:rPr>
              <a:t>ACID </a:t>
            </a:r>
          </a:p>
        </p:txBody>
      </p:sp>
      <p:sp>
        <p:nvSpPr>
          <p:cNvPr id="62476" name="Text Box 12"/>
          <p:cNvSpPr txBox="1">
            <a:spLocks noChangeArrowheads="1"/>
          </p:cNvSpPr>
          <p:nvPr/>
        </p:nvSpPr>
        <p:spPr bwMode="auto">
          <a:xfrm>
            <a:off x="2514600" y="1127124"/>
            <a:ext cx="1905000" cy="1200329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</a:rPr>
              <a:t>=H</a:t>
            </a:r>
            <a:r>
              <a:rPr lang="en-US" sz="3600" b="1" dirty="0">
                <a:solidFill>
                  <a:srgbClr val="FF0000"/>
                </a:solidFill>
              </a:rPr>
              <a:t>+</a:t>
            </a:r>
            <a:r>
              <a:rPr lang="en-US" sz="3600" b="1" dirty="0"/>
              <a:t> donor</a:t>
            </a:r>
          </a:p>
        </p:txBody>
      </p:sp>
      <p:sp>
        <p:nvSpPr>
          <p:cNvPr id="62477" name="Text Box 13"/>
          <p:cNvSpPr txBox="1">
            <a:spLocks noChangeArrowheads="1"/>
          </p:cNvSpPr>
          <p:nvPr/>
        </p:nvSpPr>
        <p:spPr bwMode="auto">
          <a:xfrm>
            <a:off x="6702136" y="987916"/>
            <a:ext cx="1676400" cy="120032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0000FF"/>
                </a:solidFill>
              </a:rPr>
              <a:t>=OH- </a:t>
            </a:r>
            <a:r>
              <a:rPr lang="en-US" sz="3600" b="1" dirty="0"/>
              <a:t>donor</a:t>
            </a:r>
          </a:p>
        </p:txBody>
      </p:sp>
    </p:spTree>
    <p:extLst>
      <p:ext uri="{BB962C8B-B14F-4D97-AF65-F5344CB8AC3E}">
        <p14:creationId xmlns:p14="http://schemas.microsoft.com/office/powerpoint/2010/main" val="28085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2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2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2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2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 animBg="1"/>
      <p:bldP spid="62467" grpId="0"/>
      <p:bldP spid="62468" grpId="0" animBg="1"/>
      <p:bldP spid="62469" grpId="0"/>
      <p:bldP spid="62475" grpId="0" animBg="1"/>
      <p:bldP spid="62476" grpId="0" animBg="1"/>
      <p:bldP spid="6247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228600" y="2133600"/>
            <a:ext cx="891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err="1">
                <a:solidFill>
                  <a:srgbClr val="FF0066"/>
                </a:solidFill>
              </a:rPr>
              <a:t>HCl</a:t>
            </a:r>
            <a:r>
              <a:rPr lang="en-US" sz="3600" b="1" dirty="0">
                <a:solidFill>
                  <a:srgbClr val="FF0066"/>
                </a:solidFill>
              </a:rPr>
              <a:t>(</a:t>
            </a:r>
            <a:r>
              <a:rPr lang="en-US" sz="3600" b="1" dirty="0" err="1">
                <a:solidFill>
                  <a:srgbClr val="FF0066"/>
                </a:solidFill>
              </a:rPr>
              <a:t>aq</a:t>
            </a:r>
            <a:r>
              <a:rPr lang="en-US" sz="3600" b="1" dirty="0">
                <a:solidFill>
                  <a:srgbClr val="FF0066"/>
                </a:solidFill>
              </a:rPr>
              <a:t>)</a:t>
            </a:r>
            <a:r>
              <a:rPr lang="en-US" sz="3600" b="1" dirty="0"/>
              <a:t> + </a:t>
            </a:r>
            <a:r>
              <a:rPr lang="en-US" sz="3600" b="1" dirty="0" err="1">
                <a:solidFill>
                  <a:srgbClr val="0000FF"/>
                </a:solidFill>
              </a:rPr>
              <a:t>NaOH</a:t>
            </a:r>
            <a:r>
              <a:rPr lang="en-US" sz="3600" b="1" dirty="0">
                <a:solidFill>
                  <a:srgbClr val="0000FF"/>
                </a:solidFill>
              </a:rPr>
              <a:t>(</a:t>
            </a:r>
            <a:r>
              <a:rPr lang="en-US" sz="3600" b="1" dirty="0" err="1">
                <a:solidFill>
                  <a:srgbClr val="0000FF"/>
                </a:solidFill>
              </a:rPr>
              <a:t>aq</a:t>
            </a:r>
            <a:r>
              <a:rPr lang="en-US" sz="3600" b="1" dirty="0">
                <a:solidFill>
                  <a:srgbClr val="0000FF"/>
                </a:solidFill>
              </a:rPr>
              <a:t>)</a:t>
            </a:r>
            <a:r>
              <a:rPr lang="en-US" sz="3600" b="1" dirty="0"/>
              <a:t> </a:t>
            </a:r>
            <a:r>
              <a:rPr lang="en-US" sz="3600" b="1" dirty="0">
                <a:sym typeface="Wingdings" pitchFamily="2" charset="2"/>
              </a:rPr>
              <a:t> </a:t>
            </a:r>
            <a:r>
              <a:rPr lang="en-US" sz="3600" b="1" dirty="0" err="1">
                <a:solidFill>
                  <a:srgbClr val="339966"/>
                </a:solidFill>
                <a:sym typeface="Wingdings" pitchFamily="2" charset="2"/>
              </a:rPr>
              <a:t>NaCl</a:t>
            </a:r>
            <a:r>
              <a:rPr lang="en-US" sz="3600" b="1" dirty="0">
                <a:solidFill>
                  <a:srgbClr val="339966"/>
                </a:solidFill>
                <a:sym typeface="Wingdings" pitchFamily="2" charset="2"/>
              </a:rPr>
              <a:t>(</a:t>
            </a:r>
            <a:r>
              <a:rPr lang="en-US" sz="3600" b="1" dirty="0" err="1">
                <a:solidFill>
                  <a:srgbClr val="339966"/>
                </a:solidFill>
                <a:sym typeface="Wingdings" pitchFamily="2" charset="2"/>
              </a:rPr>
              <a:t>aq</a:t>
            </a:r>
            <a:r>
              <a:rPr lang="en-US" sz="3600" b="1" dirty="0">
                <a:solidFill>
                  <a:srgbClr val="339966"/>
                </a:solidFill>
                <a:sym typeface="Wingdings" pitchFamily="2" charset="2"/>
              </a:rPr>
              <a:t>)</a:t>
            </a:r>
            <a:r>
              <a:rPr lang="en-US" sz="3600" b="1" dirty="0">
                <a:sym typeface="Wingdings" pitchFamily="2" charset="2"/>
              </a:rPr>
              <a:t> + H</a:t>
            </a:r>
            <a:r>
              <a:rPr lang="en-US" sz="3600" b="1" baseline="-25000" dirty="0">
                <a:sym typeface="Wingdings" pitchFamily="2" charset="2"/>
              </a:rPr>
              <a:t>2</a:t>
            </a:r>
            <a:r>
              <a:rPr lang="en-US" sz="3600" b="1" dirty="0">
                <a:sym typeface="Wingdings" pitchFamily="2" charset="2"/>
              </a:rPr>
              <a:t>O</a:t>
            </a:r>
            <a:endParaRPr lang="en-US" sz="3600" b="1" dirty="0"/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76200" y="5562600"/>
            <a:ext cx="9601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</a:rPr>
              <a:t>ACID</a:t>
            </a:r>
            <a:r>
              <a:rPr lang="en-US" sz="4000" b="1" dirty="0">
                <a:solidFill>
                  <a:srgbClr val="FF0066"/>
                </a:solidFill>
              </a:rPr>
              <a:t> </a:t>
            </a:r>
            <a:r>
              <a:rPr lang="en-US" sz="4000" b="1" dirty="0"/>
              <a:t>+</a:t>
            </a:r>
            <a:r>
              <a:rPr lang="en-US" sz="4000" dirty="0"/>
              <a:t> </a:t>
            </a:r>
            <a:r>
              <a:rPr lang="en-US" sz="4000" b="1" dirty="0">
                <a:solidFill>
                  <a:srgbClr val="0000FF"/>
                </a:solidFill>
              </a:rPr>
              <a:t>BASE</a:t>
            </a:r>
            <a:r>
              <a:rPr lang="en-US" sz="4000" dirty="0"/>
              <a:t> </a:t>
            </a:r>
            <a:r>
              <a:rPr lang="en-US" sz="4000" b="1" dirty="0"/>
              <a:t>= </a:t>
            </a:r>
            <a:r>
              <a:rPr lang="en-US" sz="4000" b="1" dirty="0">
                <a:solidFill>
                  <a:srgbClr val="339966"/>
                </a:solidFill>
              </a:rPr>
              <a:t>SALT</a:t>
            </a:r>
            <a:r>
              <a:rPr lang="en-US" sz="4000" b="1" dirty="0"/>
              <a:t> + WATER</a:t>
            </a:r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76200" y="990600"/>
            <a:ext cx="9067800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Acid-Base reactions </a:t>
            </a:r>
            <a:r>
              <a:rPr lang="en-US" sz="2800" b="1" dirty="0" err="1"/>
              <a:t>ala</a:t>
            </a:r>
            <a:r>
              <a:rPr lang="en-US" sz="2800" b="1" dirty="0"/>
              <a:t>’ Arrhenius: </a:t>
            </a:r>
            <a:r>
              <a:rPr lang="en-US" sz="2800" b="1" dirty="0">
                <a:solidFill>
                  <a:srgbClr val="FF0066"/>
                </a:solidFill>
              </a:rPr>
              <a:t>A</a:t>
            </a:r>
            <a:r>
              <a:rPr lang="en-US" sz="2800" b="1" dirty="0"/>
              <a:t>+</a:t>
            </a:r>
            <a:r>
              <a:rPr lang="en-US" sz="2800" b="1" dirty="0">
                <a:solidFill>
                  <a:srgbClr val="0000FF"/>
                </a:solidFill>
              </a:rPr>
              <a:t>B</a:t>
            </a:r>
            <a:r>
              <a:rPr lang="en-US" sz="2800" b="1" dirty="0"/>
              <a:t>= </a:t>
            </a:r>
            <a:r>
              <a:rPr lang="en-US" sz="2800" b="1" dirty="0">
                <a:solidFill>
                  <a:srgbClr val="33CC33"/>
                </a:solidFill>
              </a:rPr>
              <a:t>neutral</a:t>
            </a:r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457200" y="3276600"/>
            <a:ext cx="86868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66"/>
                </a:solidFill>
              </a:rPr>
              <a:t>H</a:t>
            </a:r>
            <a:r>
              <a:rPr lang="en-US" sz="3600" b="1" baseline="-25000" dirty="0">
                <a:solidFill>
                  <a:srgbClr val="FF0066"/>
                </a:solidFill>
              </a:rPr>
              <a:t>2</a:t>
            </a:r>
            <a:r>
              <a:rPr lang="en-US" sz="3600" b="1" dirty="0">
                <a:solidFill>
                  <a:srgbClr val="FF0066"/>
                </a:solidFill>
              </a:rPr>
              <a:t>SO</a:t>
            </a:r>
            <a:r>
              <a:rPr lang="en-US" sz="3600" b="1" baseline="-25000" dirty="0">
                <a:solidFill>
                  <a:srgbClr val="FF0066"/>
                </a:solidFill>
              </a:rPr>
              <a:t>4</a:t>
            </a:r>
            <a:r>
              <a:rPr lang="en-US" sz="3600" b="1" dirty="0"/>
              <a:t> + </a:t>
            </a:r>
            <a:r>
              <a:rPr lang="en-US" sz="3600" b="1" dirty="0">
                <a:solidFill>
                  <a:srgbClr val="0000FF"/>
                </a:solidFill>
              </a:rPr>
              <a:t>Mg(OH)</a:t>
            </a:r>
            <a:r>
              <a:rPr lang="en-US" sz="3600" b="1" baseline="-25000" dirty="0"/>
              <a:t>2</a:t>
            </a:r>
            <a:r>
              <a:rPr lang="en-US" sz="3600" b="1" dirty="0">
                <a:sym typeface="Wingdings" pitchFamily="2" charset="2"/>
              </a:rPr>
              <a:t> </a:t>
            </a:r>
            <a:r>
              <a:rPr lang="en-US" sz="3600" b="1" dirty="0">
                <a:solidFill>
                  <a:srgbClr val="339966"/>
                </a:solidFill>
                <a:sym typeface="Wingdings" pitchFamily="2" charset="2"/>
              </a:rPr>
              <a:t>MgSO</a:t>
            </a:r>
            <a:r>
              <a:rPr lang="en-US" sz="3600" b="1" baseline="-25000" dirty="0">
                <a:solidFill>
                  <a:srgbClr val="339966"/>
                </a:solidFill>
                <a:sym typeface="Wingdings" pitchFamily="2" charset="2"/>
              </a:rPr>
              <a:t>4</a:t>
            </a:r>
            <a:r>
              <a:rPr lang="en-US" sz="3600" b="1" dirty="0">
                <a:solidFill>
                  <a:srgbClr val="339966"/>
                </a:solidFill>
                <a:sym typeface="Wingdings" pitchFamily="2" charset="2"/>
              </a:rPr>
              <a:t>(</a:t>
            </a:r>
            <a:r>
              <a:rPr lang="en-US" sz="3600" b="1" dirty="0" err="1">
                <a:solidFill>
                  <a:srgbClr val="339966"/>
                </a:solidFill>
                <a:sym typeface="Wingdings" pitchFamily="2" charset="2"/>
              </a:rPr>
              <a:t>aq</a:t>
            </a:r>
            <a:r>
              <a:rPr lang="en-US" sz="3600" b="1" dirty="0">
                <a:solidFill>
                  <a:srgbClr val="339966"/>
                </a:solidFill>
                <a:sym typeface="Wingdings" pitchFamily="2" charset="2"/>
              </a:rPr>
              <a:t>)</a:t>
            </a:r>
            <a:r>
              <a:rPr lang="en-US" sz="3600" b="1" dirty="0">
                <a:sym typeface="Wingdings" pitchFamily="2" charset="2"/>
              </a:rPr>
              <a:t> + 2H</a:t>
            </a:r>
            <a:r>
              <a:rPr lang="en-US" sz="3600" b="1" baseline="-25000" dirty="0">
                <a:sym typeface="Wingdings" pitchFamily="2" charset="2"/>
              </a:rPr>
              <a:t>2</a:t>
            </a:r>
            <a:r>
              <a:rPr lang="en-US" sz="3600" b="1" dirty="0">
                <a:sym typeface="Wingdings" pitchFamily="2" charset="2"/>
              </a:rPr>
              <a:t>O</a:t>
            </a:r>
            <a:r>
              <a:rPr lang="en-US" sz="3600" dirty="0">
                <a:sym typeface="Wingdings" pitchFamily="2" charset="2"/>
              </a:rPr>
              <a:t> </a:t>
            </a:r>
            <a:r>
              <a:rPr lang="en-US" baseline="-25000" dirty="0"/>
              <a:t>	</a:t>
            </a:r>
            <a:endParaRPr lang="en-US" dirty="0"/>
          </a:p>
        </p:txBody>
      </p:sp>
      <p:sp>
        <p:nvSpPr>
          <p:cNvPr id="62474" name="Text Box 10"/>
          <p:cNvSpPr txBox="1">
            <a:spLocks noChangeArrowheads="1"/>
          </p:cNvSpPr>
          <p:nvPr/>
        </p:nvSpPr>
        <p:spPr bwMode="auto">
          <a:xfrm>
            <a:off x="76200" y="4419600"/>
            <a:ext cx="8382000" cy="646331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General </a:t>
            </a:r>
            <a:r>
              <a:rPr lang="en-US" sz="3600" b="1" dirty="0" smtClean="0"/>
              <a:t>rule for Arrhenius acid-base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53547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2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0" grpId="0"/>
      <p:bldP spid="62471" grpId="0"/>
      <p:bldP spid="62472" grpId="0" animBg="1"/>
      <p:bldP spid="62473" grpId="0"/>
      <p:bldP spid="6247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The `Inconvenient Truth’ about the Arrhenius model: </a:t>
            </a:r>
            <a:r>
              <a:rPr lang="en-US" sz="3200" b="1">
                <a:solidFill>
                  <a:srgbClr val="0000FF"/>
                </a:solidFill>
              </a:rPr>
              <a:t>basic </a:t>
            </a:r>
            <a:r>
              <a:rPr lang="en-US" sz="3200" b="1"/>
              <a:t>salts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1524000" y="1600200"/>
            <a:ext cx="5562600" cy="132343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/>
              <a:t>EXAMPLE:   </a:t>
            </a:r>
            <a:r>
              <a:rPr lang="en-US" sz="4000" b="1" dirty="0">
                <a:solidFill>
                  <a:srgbClr val="0000FF"/>
                </a:solidFill>
              </a:rPr>
              <a:t>Na</a:t>
            </a:r>
            <a:r>
              <a:rPr lang="en-US" sz="4000" b="1" baseline="-25000" dirty="0">
                <a:solidFill>
                  <a:srgbClr val="0000FF"/>
                </a:solidFill>
              </a:rPr>
              <a:t>2</a:t>
            </a:r>
            <a:r>
              <a:rPr lang="en-US" sz="4000" b="1" dirty="0">
                <a:solidFill>
                  <a:srgbClr val="0000FF"/>
                </a:solidFill>
              </a:rPr>
              <a:t>CO</a:t>
            </a:r>
            <a:r>
              <a:rPr lang="en-US" sz="4000" b="1" baseline="-25000" dirty="0">
                <a:solidFill>
                  <a:srgbClr val="0000FF"/>
                </a:solidFill>
              </a:rPr>
              <a:t>3 </a:t>
            </a:r>
            <a:r>
              <a:rPr lang="en-US" sz="4000" b="1" baseline="-25000" dirty="0"/>
              <a:t> </a:t>
            </a:r>
            <a:r>
              <a:rPr lang="en-US" sz="4000" b="1" dirty="0"/>
              <a:t>(sodium carbonate</a:t>
            </a:r>
            <a:r>
              <a:rPr lang="en-US" sz="3600" b="1" dirty="0"/>
              <a:t>)</a:t>
            </a: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381000" y="3352800"/>
            <a:ext cx="6477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No </a:t>
            </a:r>
            <a:r>
              <a:rPr lang="en-US" sz="3600" b="1" dirty="0">
                <a:solidFill>
                  <a:srgbClr val="FF0066"/>
                </a:solidFill>
              </a:rPr>
              <a:t>H</a:t>
            </a:r>
            <a:r>
              <a:rPr lang="en-US" sz="3600" b="1" baseline="30000" dirty="0">
                <a:solidFill>
                  <a:srgbClr val="FF0066"/>
                </a:solidFill>
              </a:rPr>
              <a:t>+</a:t>
            </a:r>
            <a:r>
              <a:rPr lang="en-US" sz="3600" b="1" dirty="0"/>
              <a:t> or </a:t>
            </a:r>
            <a:r>
              <a:rPr lang="en-US" sz="3600" b="1" dirty="0">
                <a:solidFill>
                  <a:srgbClr val="0000FF"/>
                </a:solidFill>
              </a:rPr>
              <a:t>OH</a:t>
            </a:r>
            <a:r>
              <a:rPr lang="en-US" sz="3600" b="1" baseline="30000" dirty="0">
                <a:solidFill>
                  <a:srgbClr val="0000FF"/>
                </a:solidFill>
              </a:rPr>
              <a:t>-</a:t>
            </a:r>
            <a:r>
              <a:rPr lang="en-US" sz="3600" b="1" dirty="0"/>
              <a:t>….=&gt; salt only</a:t>
            </a:r>
          </a:p>
        </p:txBody>
      </p:sp>
    </p:spTree>
    <p:extLst>
      <p:ext uri="{BB962C8B-B14F-4D97-AF65-F5344CB8AC3E}">
        <p14:creationId xmlns:p14="http://schemas.microsoft.com/office/powerpoint/2010/main" val="491287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animBg="1"/>
      <p:bldP spid="6349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The `Inconvenient Truth’ about the Arrhenius model: </a:t>
            </a:r>
            <a:r>
              <a:rPr lang="en-US" sz="3200" b="1" dirty="0">
                <a:solidFill>
                  <a:srgbClr val="0000FF"/>
                </a:solidFill>
              </a:rPr>
              <a:t>basic </a:t>
            </a:r>
            <a:r>
              <a:rPr lang="en-US" sz="3200" b="1" dirty="0" smtClean="0"/>
              <a:t>salts (continued)</a:t>
            </a:r>
            <a:endParaRPr lang="en-US" sz="3200" b="1" dirty="0"/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304800" y="3276600"/>
            <a:ext cx="8686800" cy="5847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200" b="1" dirty="0"/>
              <a:t>Turns pink in presence of phenolphthalein</a:t>
            </a: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457200" y="4191000"/>
            <a:ext cx="7696200" cy="1077218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200" b="1" dirty="0"/>
              <a:t> gas-forming reaction with </a:t>
            </a:r>
            <a:r>
              <a:rPr lang="en-US" sz="3200" b="1" dirty="0" err="1">
                <a:solidFill>
                  <a:srgbClr val="FF0066"/>
                </a:solidFill>
              </a:rPr>
              <a:t>HCl</a:t>
            </a:r>
            <a:r>
              <a:rPr lang="en-US" sz="3200" b="1" dirty="0">
                <a:solidFill>
                  <a:srgbClr val="FF0066"/>
                </a:solidFill>
              </a:rPr>
              <a:t>,</a:t>
            </a:r>
            <a:r>
              <a:rPr lang="en-US" sz="3200" b="1" dirty="0"/>
              <a:t> pink disappears</a:t>
            </a: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457200" y="2438400"/>
            <a:ext cx="807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</a:rPr>
              <a:t>experimental results of adding to water: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76200" y="1600200"/>
            <a:ext cx="701040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EXAMPLE:   </a:t>
            </a:r>
            <a:r>
              <a:rPr lang="en-US" sz="2800" b="1" dirty="0">
                <a:solidFill>
                  <a:srgbClr val="0000FF"/>
                </a:solidFill>
              </a:rPr>
              <a:t>Na</a:t>
            </a:r>
            <a:r>
              <a:rPr lang="en-US" sz="2800" b="1" baseline="-25000" dirty="0">
                <a:solidFill>
                  <a:srgbClr val="0000FF"/>
                </a:solidFill>
              </a:rPr>
              <a:t>2</a:t>
            </a:r>
            <a:r>
              <a:rPr lang="en-US" sz="2800" b="1" dirty="0">
                <a:solidFill>
                  <a:srgbClr val="0000FF"/>
                </a:solidFill>
              </a:rPr>
              <a:t>CO</a:t>
            </a:r>
            <a:r>
              <a:rPr lang="en-US" sz="2800" b="1" baseline="-25000" dirty="0">
                <a:solidFill>
                  <a:srgbClr val="0000FF"/>
                </a:solidFill>
              </a:rPr>
              <a:t>3 </a:t>
            </a:r>
            <a:r>
              <a:rPr lang="en-US" sz="2800" b="1" baseline="-25000" dirty="0"/>
              <a:t> </a:t>
            </a:r>
            <a:r>
              <a:rPr lang="en-US" sz="2800" b="1" dirty="0"/>
              <a:t>(sodium carbonate)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5527964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=&gt; A base !!!!?????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5715000" y="5410200"/>
            <a:ext cx="2819400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Where’s </a:t>
            </a:r>
            <a:r>
              <a:rPr lang="en-US" sz="4000" b="1" dirty="0" smtClean="0">
                <a:solidFill>
                  <a:srgbClr val="0070C0"/>
                </a:solidFill>
              </a:rPr>
              <a:t>OH</a:t>
            </a:r>
            <a:r>
              <a:rPr lang="en-US" sz="4000" dirty="0" smtClean="0"/>
              <a:t> ???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8600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 animBg="1"/>
      <p:bldP spid="63493" grpId="0" animBg="1"/>
      <p:bldP spid="63495" grpId="0"/>
      <p:bldP spid="13" grpId="0" animBg="1"/>
      <p:bldP spid="2" grpId="0"/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The `Inconvenient Truth’ about the Arrhenius model: </a:t>
            </a:r>
            <a:r>
              <a:rPr lang="en-US" sz="3200" b="1" dirty="0">
                <a:solidFill>
                  <a:srgbClr val="0000FF"/>
                </a:solidFill>
              </a:rPr>
              <a:t>basic </a:t>
            </a:r>
            <a:r>
              <a:rPr lang="en-US" sz="3200" b="1" dirty="0" smtClean="0"/>
              <a:t>salts (continued)</a:t>
            </a:r>
            <a:endParaRPr lang="en-US" sz="3200" b="1" dirty="0"/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838200" y="2362200"/>
            <a:ext cx="4648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Other examples of `</a:t>
            </a:r>
            <a:r>
              <a:rPr lang="en-US" sz="3600" b="1" dirty="0">
                <a:solidFill>
                  <a:srgbClr val="0000FF"/>
                </a:solidFill>
              </a:rPr>
              <a:t>basic’</a:t>
            </a:r>
            <a:r>
              <a:rPr lang="en-US" sz="3600" b="1" dirty="0"/>
              <a:t> salts</a:t>
            </a:r>
            <a:endParaRPr lang="en-US" sz="3600" dirty="0"/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1524000" y="4114800"/>
            <a:ext cx="6705600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0000FF"/>
                </a:solidFill>
              </a:rPr>
              <a:t>Na</a:t>
            </a:r>
            <a:r>
              <a:rPr lang="en-US" sz="3600" b="1" baseline="-25000" dirty="0">
                <a:solidFill>
                  <a:srgbClr val="0000FF"/>
                </a:solidFill>
              </a:rPr>
              <a:t>3</a:t>
            </a:r>
            <a:r>
              <a:rPr lang="en-US" sz="3600" b="1" dirty="0">
                <a:solidFill>
                  <a:srgbClr val="0000FF"/>
                </a:solidFill>
              </a:rPr>
              <a:t>PO</a:t>
            </a:r>
            <a:r>
              <a:rPr lang="en-US" sz="3600" b="1" baseline="-25000" dirty="0">
                <a:solidFill>
                  <a:srgbClr val="0000FF"/>
                </a:solidFill>
              </a:rPr>
              <a:t>4</a:t>
            </a:r>
            <a:r>
              <a:rPr lang="en-US" sz="3600" b="1" dirty="0">
                <a:solidFill>
                  <a:srgbClr val="0000FF"/>
                </a:solidFill>
              </a:rPr>
              <a:t>	  K</a:t>
            </a:r>
            <a:r>
              <a:rPr lang="en-US" sz="3600" b="1" baseline="-25000" dirty="0">
                <a:solidFill>
                  <a:srgbClr val="0000FF"/>
                </a:solidFill>
              </a:rPr>
              <a:t>2</a:t>
            </a:r>
            <a:r>
              <a:rPr lang="en-US" sz="3600" b="1" dirty="0">
                <a:solidFill>
                  <a:srgbClr val="0000FF"/>
                </a:solidFill>
              </a:rPr>
              <a:t>SiO</a:t>
            </a:r>
            <a:r>
              <a:rPr lang="en-US" sz="3600" b="1" baseline="-25000" dirty="0">
                <a:solidFill>
                  <a:srgbClr val="0000FF"/>
                </a:solidFill>
              </a:rPr>
              <a:t>3</a:t>
            </a:r>
            <a:r>
              <a:rPr lang="en-US" sz="3600" b="1" dirty="0">
                <a:solidFill>
                  <a:srgbClr val="0000FF"/>
                </a:solidFill>
              </a:rPr>
              <a:t>    NaC</a:t>
            </a:r>
            <a:r>
              <a:rPr lang="en-US" sz="3600" b="1" baseline="-25000" dirty="0">
                <a:solidFill>
                  <a:srgbClr val="0000FF"/>
                </a:solidFill>
              </a:rPr>
              <a:t>2</a:t>
            </a:r>
            <a:r>
              <a:rPr lang="en-US" sz="3600" b="1" dirty="0">
                <a:solidFill>
                  <a:srgbClr val="0000FF"/>
                </a:solidFill>
              </a:rPr>
              <a:t>H</a:t>
            </a:r>
            <a:r>
              <a:rPr lang="en-US" sz="3600" b="1" baseline="-25000" dirty="0">
                <a:solidFill>
                  <a:srgbClr val="0000FF"/>
                </a:solidFill>
              </a:rPr>
              <a:t>3</a:t>
            </a:r>
            <a:r>
              <a:rPr lang="en-US" sz="3600" b="1" dirty="0">
                <a:solidFill>
                  <a:srgbClr val="0000FF"/>
                </a:solidFill>
              </a:rPr>
              <a:t>O</a:t>
            </a:r>
            <a:r>
              <a:rPr lang="en-US" sz="3600" b="1" baseline="-2500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2514600" y="5181600"/>
            <a:ext cx="6096000" cy="107721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A </a:t>
            </a:r>
            <a:r>
              <a:rPr lang="en-US" sz="3200" dirty="0" smtClean="0"/>
              <a:t>phenomenon not </a:t>
            </a:r>
            <a:r>
              <a:rPr lang="en-US" sz="3200" dirty="0"/>
              <a:t>rationalized by Arrhenius</a:t>
            </a:r>
          </a:p>
        </p:txBody>
      </p:sp>
    </p:spTree>
    <p:extLst>
      <p:ext uri="{BB962C8B-B14F-4D97-AF65-F5344CB8AC3E}">
        <p14:creationId xmlns:p14="http://schemas.microsoft.com/office/powerpoint/2010/main" val="1109289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7" grpId="0"/>
      <p:bldP spid="63498" grpId="0" animBg="1"/>
      <p:bldP spid="6350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229600" cy="1143000"/>
          </a:xfrm>
        </p:spPr>
        <p:txBody>
          <a:bodyPr/>
          <a:lstStyle/>
          <a:p>
            <a:r>
              <a:rPr lang="en-US" sz="4000" dirty="0"/>
              <a:t>Classical Reactions Classified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-72738" y="966933"/>
            <a:ext cx="8302338" cy="646331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2"/>
            <a:r>
              <a:rPr lang="en-US" sz="3600" b="1" dirty="0">
                <a:solidFill>
                  <a:srgbClr val="FF0000"/>
                </a:solidFill>
              </a:rPr>
              <a:t>1) </a:t>
            </a:r>
            <a:r>
              <a:rPr lang="en-US" sz="3200" b="1" dirty="0">
                <a:solidFill>
                  <a:srgbClr val="FF0000"/>
                </a:solidFill>
              </a:rPr>
              <a:t>Metathesis (double replacement</a:t>
            </a:r>
            <a:r>
              <a:rPr lang="en-US" sz="2400" b="1" dirty="0">
                <a:solidFill>
                  <a:srgbClr val="FF0000"/>
                </a:solidFill>
              </a:rPr>
              <a:t>)</a:t>
            </a:r>
            <a:endParaRPr lang="en-US" sz="2400" b="1" dirty="0">
              <a:solidFill>
                <a:srgbClr val="0066CC"/>
              </a:solidFill>
            </a:endParaRP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33400" y="2438400"/>
            <a:ext cx="44958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</a:rPr>
              <a:t>Pb</a:t>
            </a:r>
            <a:r>
              <a:rPr lang="en-US" sz="2800" b="1" dirty="0">
                <a:solidFill>
                  <a:srgbClr val="FF0000"/>
                </a:solidFill>
              </a:rPr>
              <a:t>(NO</a:t>
            </a:r>
            <a:r>
              <a:rPr lang="en-US" sz="2800" b="1" baseline="-25000" dirty="0">
                <a:solidFill>
                  <a:srgbClr val="FF0000"/>
                </a:solidFill>
              </a:rPr>
              <a:t>3</a:t>
            </a:r>
            <a:r>
              <a:rPr lang="en-US" sz="2800" b="1" dirty="0">
                <a:solidFill>
                  <a:srgbClr val="FF0000"/>
                </a:solidFill>
              </a:rPr>
              <a:t>)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FF0000"/>
                </a:solidFill>
              </a:rPr>
              <a:t> (</a:t>
            </a:r>
            <a:r>
              <a:rPr lang="en-US" sz="2800" b="1" dirty="0" err="1">
                <a:solidFill>
                  <a:srgbClr val="FF0000"/>
                </a:solidFill>
              </a:rPr>
              <a:t>aq</a:t>
            </a:r>
            <a:r>
              <a:rPr lang="en-US" sz="2800" b="1" dirty="0">
                <a:solidFill>
                  <a:srgbClr val="FF0000"/>
                </a:solidFill>
              </a:rPr>
              <a:t>)</a:t>
            </a:r>
            <a:r>
              <a:rPr lang="en-US" sz="2800" dirty="0"/>
              <a:t> + </a:t>
            </a:r>
            <a:r>
              <a:rPr lang="en-US" sz="2800" b="1" dirty="0">
                <a:solidFill>
                  <a:schemeClr val="accent2"/>
                </a:solidFill>
              </a:rPr>
              <a:t>2KI(</a:t>
            </a:r>
            <a:r>
              <a:rPr lang="en-US" sz="2800" b="1" dirty="0" err="1">
                <a:solidFill>
                  <a:schemeClr val="accent2"/>
                </a:solidFill>
              </a:rPr>
              <a:t>aq</a:t>
            </a:r>
            <a:r>
              <a:rPr lang="en-US" sz="2800" b="1" dirty="0">
                <a:solidFill>
                  <a:schemeClr val="accent2"/>
                </a:solidFill>
              </a:rPr>
              <a:t>)</a:t>
            </a:r>
            <a:endParaRPr lang="en-US" sz="2800" b="1" baseline="-25000" dirty="0">
              <a:solidFill>
                <a:srgbClr val="009900"/>
              </a:solidFill>
              <a:sym typeface="Wingdings" pitchFamily="2" charset="2"/>
            </a:endParaRPr>
          </a:p>
          <a:p>
            <a:pPr>
              <a:spcBef>
                <a:spcPct val="50000"/>
              </a:spcBef>
            </a:pPr>
            <a:endParaRPr lang="en-US" sz="2800" baseline="-25000" dirty="0"/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 flipV="1">
            <a:off x="838200" y="2286000"/>
            <a:ext cx="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74" name="Line 6"/>
          <p:cNvSpPr>
            <a:spLocks noChangeShapeType="1"/>
          </p:cNvSpPr>
          <p:nvPr/>
        </p:nvSpPr>
        <p:spPr bwMode="auto">
          <a:xfrm>
            <a:off x="838200" y="2286000"/>
            <a:ext cx="2819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75" name="Line 7"/>
          <p:cNvSpPr>
            <a:spLocks noChangeShapeType="1"/>
          </p:cNvSpPr>
          <p:nvPr/>
        </p:nvSpPr>
        <p:spPr bwMode="auto">
          <a:xfrm>
            <a:off x="3657600" y="2286000"/>
            <a:ext cx="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76" name="Line 8"/>
          <p:cNvSpPr>
            <a:spLocks noChangeShapeType="1"/>
          </p:cNvSpPr>
          <p:nvPr/>
        </p:nvSpPr>
        <p:spPr bwMode="auto">
          <a:xfrm flipH="1">
            <a:off x="3581400" y="29718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 flipH="1">
            <a:off x="838200" y="3276600"/>
            <a:ext cx="274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 flipV="1">
            <a:off x="838200" y="30480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79" name="Rectangle 11"/>
          <p:cNvSpPr>
            <a:spLocks noChangeArrowheads="1"/>
          </p:cNvSpPr>
          <p:nvPr/>
        </p:nvSpPr>
        <p:spPr bwMode="auto">
          <a:xfrm>
            <a:off x="4953000" y="2438400"/>
            <a:ext cx="419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ym typeface="Wingdings" pitchFamily="2" charset="2"/>
              </a:rPr>
              <a:t> </a:t>
            </a:r>
            <a:r>
              <a:rPr lang="en-US" sz="2800" b="1">
                <a:sym typeface="Wingdings" pitchFamily="2" charset="2"/>
              </a:rPr>
              <a:t>PbI</a:t>
            </a:r>
            <a:r>
              <a:rPr lang="en-US" sz="2800" b="1" baseline="-25000">
                <a:sym typeface="Wingdings" pitchFamily="2" charset="2"/>
              </a:rPr>
              <a:t>2</a:t>
            </a:r>
            <a:r>
              <a:rPr lang="en-US" sz="2800" b="1">
                <a:sym typeface="Wingdings" pitchFamily="2" charset="2"/>
              </a:rPr>
              <a:t>(s)</a:t>
            </a:r>
            <a:r>
              <a:rPr lang="en-US" sz="2800">
                <a:sym typeface="Wingdings" pitchFamily="2" charset="2"/>
              </a:rPr>
              <a:t> + </a:t>
            </a:r>
            <a:r>
              <a:rPr lang="en-US" sz="2800" b="1">
                <a:solidFill>
                  <a:srgbClr val="009900"/>
                </a:solidFill>
                <a:sym typeface="Wingdings" pitchFamily="2" charset="2"/>
              </a:rPr>
              <a:t>2KNO</a:t>
            </a:r>
            <a:r>
              <a:rPr lang="en-US" sz="2800" b="1" baseline="-25000">
                <a:solidFill>
                  <a:srgbClr val="009900"/>
                </a:solidFill>
                <a:sym typeface="Wingdings" pitchFamily="2" charset="2"/>
              </a:rPr>
              <a:t>3</a:t>
            </a:r>
            <a:r>
              <a:rPr lang="en-US" sz="2800" b="1">
                <a:solidFill>
                  <a:srgbClr val="009900"/>
                </a:solidFill>
                <a:sym typeface="Wingdings" pitchFamily="2" charset="2"/>
              </a:rPr>
              <a:t>(aq)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228600" y="1587787"/>
            <a:ext cx="6934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/>
              <a:t>Complete Molecular reaction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2971800" y="5320145"/>
            <a:ext cx="3810000" cy="51911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</a:rPr>
              <a:t>Pb</a:t>
            </a:r>
            <a:r>
              <a:rPr lang="en-US" sz="2800" b="1" baseline="30000" dirty="0">
                <a:solidFill>
                  <a:srgbClr val="FF0000"/>
                </a:solidFill>
              </a:rPr>
              <a:t>2+</a:t>
            </a:r>
            <a:r>
              <a:rPr lang="en-US" sz="2800" b="1" dirty="0">
                <a:solidFill>
                  <a:srgbClr val="FF0000"/>
                </a:solidFill>
              </a:rPr>
              <a:t>  + </a:t>
            </a:r>
            <a:r>
              <a:rPr lang="en-US" sz="2800" b="1" dirty="0">
                <a:solidFill>
                  <a:schemeClr val="accent2"/>
                </a:solidFill>
              </a:rPr>
              <a:t>2I</a:t>
            </a:r>
            <a:r>
              <a:rPr lang="en-US" sz="2800" b="1" baseline="30000" dirty="0">
                <a:solidFill>
                  <a:schemeClr val="accent2"/>
                </a:solidFill>
              </a:rPr>
              <a:t>-</a:t>
            </a:r>
            <a:r>
              <a:rPr lang="en-US" sz="2800" b="1" baseline="30000" dirty="0">
                <a:solidFill>
                  <a:srgbClr val="FF0000"/>
                </a:solidFill>
              </a:rPr>
              <a:t> </a:t>
            </a:r>
            <a:r>
              <a:rPr lang="en-US" sz="2800" baseline="30000" dirty="0">
                <a:solidFill>
                  <a:schemeClr val="accent2"/>
                </a:solidFill>
                <a:sym typeface="Wingdings" pitchFamily="2" charset="2"/>
              </a:rPr>
              <a:t></a:t>
            </a:r>
            <a:r>
              <a:rPr lang="en-US" sz="2800" b="1" dirty="0">
                <a:solidFill>
                  <a:srgbClr val="FF0000"/>
                </a:solidFill>
              </a:rPr>
              <a:t>  </a:t>
            </a:r>
            <a:r>
              <a:rPr lang="en-US" sz="2800" b="1" dirty="0">
                <a:sym typeface="Wingdings" pitchFamily="2" charset="2"/>
              </a:rPr>
              <a:t>PbI</a:t>
            </a:r>
            <a:r>
              <a:rPr lang="en-US" sz="2800" b="1" baseline="-25000" dirty="0">
                <a:sym typeface="Wingdings" pitchFamily="2" charset="2"/>
              </a:rPr>
              <a:t>2</a:t>
            </a:r>
            <a:r>
              <a:rPr lang="en-US" sz="2800" b="1" dirty="0">
                <a:sym typeface="Wingdings" pitchFamily="2" charset="2"/>
              </a:rPr>
              <a:t>(s)</a:t>
            </a:r>
            <a:r>
              <a:rPr lang="en-US" sz="2800" dirty="0">
                <a:sym typeface="Wingdings" pitchFamily="2" charset="2"/>
              </a:rPr>
              <a:t> 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540326" y="4648200"/>
            <a:ext cx="4260274" cy="58477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/>
              <a:t>Net </a:t>
            </a:r>
            <a:r>
              <a:rPr lang="en-US" sz="3200" b="1" u="sng" dirty="0" smtClean="0"/>
              <a:t>Ionic Reaction</a:t>
            </a:r>
            <a:endParaRPr lang="en-US" sz="3200" b="1" u="sng" dirty="0"/>
          </a:p>
        </p:txBody>
      </p:sp>
      <p:pic>
        <p:nvPicPr>
          <p:cNvPr id="18" name="Picture 25" descr="montypyth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1588" y="0"/>
            <a:ext cx="1522412" cy="2286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74073" y="4002337"/>
            <a:ext cx="8305800" cy="52322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Pb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2+  </a:t>
            </a:r>
            <a:r>
              <a:rPr lang="en-US" sz="2800" b="1" dirty="0" smtClean="0">
                <a:solidFill>
                  <a:srgbClr val="FF0000"/>
                </a:solidFill>
              </a:rPr>
              <a:t>+2NO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  </a:t>
            </a:r>
            <a:r>
              <a:rPr lang="en-US" sz="2800" dirty="0" smtClean="0"/>
              <a:t>+</a:t>
            </a:r>
            <a:r>
              <a:rPr lang="en-US" sz="2800" b="1" dirty="0" smtClean="0">
                <a:solidFill>
                  <a:srgbClr val="002060"/>
                </a:solidFill>
              </a:rPr>
              <a:t>2K</a:t>
            </a:r>
            <a:r>
              <a:rPr lang="en-US" sz="2800" b="1" baseline="30000" dirty="0" smtClean="0">
                <a:solidFill>
                  <a:srgbClr val="002060"/>
                </a:solidFill>
              </a:rPr>
              <a:t>+</a:t>
            </a:r>
            <a:r>
              <a:rPr lang="en-US" sz="2800" b="1" dirty="0" smtClean="0">
                <a:solidFill>
                  <a:srgbClr val="002060"/>
                </a:solidFill>
              </a:rPr>
              <a:t> +2I</a:t>
            </a:r>
            <a:r>
              <a:rPr lang="en-US" sz="2800" b="1" baseline="30000" dirty="0" smtClean="0">
                <a:solidFill>
                  <a:srgbClr val="002060"/>
                </a:solidFill>
              </a:rPr>
              <a:t>-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b="1" dirty="0" smtClean="0">
                <a:solidFill>
                  <a:srgbClr val="002060"/>
                </a:solidFill>
                <a:sym typeface="Wingdings" pitchFamily="2" charset="2"/>
              </a:rPr>
              <a:t>PbI</a:t>
            </a:r>
            <a:r>
              <a:rPr lang="en-US" sz="2800" b="1" baseline="-25000" dirty="0" smtClean="0">
                <a:solidFill>
                  <a:srgbClr val="002060"/>
                </a:solidFill>
                <a:sym typeface="Wingdings" pitchFamily="2" charset="2"/>
              </a:rPr>
              <a:t>2</a:t>
            </a:r>
            <a:r>
              <a:rPr lang="en-US" sz="2800" b="1" dirty="0" smtClean="0">
                <a:solidFill>
                  <a:srgbClr val="002060"/>
                </a:solidFill>
                <a:sym typeface="Wingdings" pitchFamily="2" charset="2"/>
              </a:rPr>
              <a:t>(s)</a:t>
            </a:r>
            <a:r>
              <a:rPr lang="en-US" sz="2800" dirty="0" smtClean="0">
                <a:sym typeface="Wingdings" pitchFamily="2" charset="2"/>
              </a:rPr>
              <a:t> +  </a:t>
            </a:r>
            <a:r>
              <a:rPr lang="en-US" sz="2800" b="1" dirty="0" smtClean="0">
                <a:solidFill>
                  <a:srgbClr val="00B050"/>
                </a:solidFill>
                <a:sym typeface="Wingdings" pitchFamily="2" charset="2"/>
              </a:rPr>
              <a:t>2K</a:t>
            </a:r>
            <a:r>
              <a:rPr lang="en-US" sz="2800" b="1" baseline="30000" dirty="0" smtClean="0">
                <a:solidFill>
                  <a:srgbClr val="00B050"/>
                </a:solidFill>
                <a:sym typeface="Wingdings" pitchFamily="2" charset="2"/>
              </a:rPr>
              <a:t>+</a:t>
            </a:r>
            <a:r>
              <a:rPr lang="en-US" sz="2800" b="1" dirty="0" smtClean="0">
                <a:solidFill>
                  <a:srgbClr val="00B050"/>
                </a:solidFill>
                <a:sym typeface="Wingdings" pitchFamily="2" charset="2"/>
              </a:rPr>
              <a:t> +2NO</a:t>
            </a:r>
            <a:r>
              <a:rPr lang="en-US" sz="2800" b="1" baseline="-25000" dirty="0" smtClean="0">
                <a:solidFill>
                  <a:srgbClr val="00B050"/>
                </a:solidFill>
                <a:sym typeface="Wingdings" pitchFamily="2" charset="2"/>
              </a:rPr>
              <a:t>3</a:t>
            </a:r>
            <a:r>
              <a:rPr lang="en-US" sz="2800" b="1" baseline="30000" dirty="0" smtClean="0">
                <a:solidFill>
                  <a:srgbClr val="00B050"/>
                </a:solidFill>
                <a:sym typeface="Wingdings" pitchFamily="2" charset="2"/>
              </a:rPr>
              <a:t>-</a:t>
            </a:r>
            <a:endParaRPr lang="en-US" sz="2800" b="1" baseline="30000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3390900"/>
            <a:ext cx="632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Complete Ionic Reaction</a:t>
            </a:r>
            <a:endParaRPr lang="en-US" sz="3200" b="1" u="sng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801091" y="4058568"/>
            <a:ext cx="609600" cy="41075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7316788" y="4058568"/>
            <a:ext cx="609600" cy="41075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971800" y="4058568"/>
            <a:ext cx="419100" cy="43887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289964" y="4086684"/>
            <a:ext cx="419100" cy="43887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74073" y="5943600"/>
            <a:ext cx="7877104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Practice a few on board…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412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/>
      <p:bldP spid="58373" grpId="0" animBg="1"/>
      <p:bldP spid="58374" grpId="0" animBg="1"/>
      <p:bldP spid="58375" grpId="0" animBg="1"/>
      <p:bldP spid="58376" grpId="0" animBg="1"/>
      <p:bldP spid="58377" grpId="0" animBg="1"/>
      <p:bldP spid="58378" grpId="0" animBg="1"/>
      <p:bldP spid="58379" grpId="0"/>
      <p:bldP spid="58382" grpId="0"/>
      <p:bldP spid="58383" grpId="0" animBg="1"/>
      <p:bldP spid="58384" grpId="0" animBg="1"/>
      <p:bldP spid="3" grpId="0"/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Bronsted to the rescue…</a:t>
            </a:r>
          </a:p>
        </p:txBody>
      </p:sp>
      <p:pic>
        <p:nvPicPr>
          <p:cNvPr id="64515" name="Picture 3" descr="bronstedyou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76400"/>
            <a:ext cx="2168525" cy="2743200"/>
          </a:xfrm>
          <a:prstGeom prst="rect">
            <a:avLst/>
          </a:prstGeom>
          <a:noFill/>
        </p:spPr>
      </p:pic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533400" y="4495800"/>
            <a:ext cx="3124200" cy="13287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Young Bronsted…Swedish chemist circa 1910…</a:t>
            </a:r>
          </a:p>
          <a:p>
            <a:pPr>
              <a:spcBef>
                <a:spcPct val="50000"/>
              </a:spcBef>
            </a:pPr>
            <a:r>
              <a:rPr lang="en-US" b="1"/>
              <a:t>A Scandinavian ‘emo’ kind of guy</a:t>
            </a:r>
          </a:p>
        </p:txBody>
      </p:sp>
      <p:pic>
        <p:nvPicPr>
          <p:cNvPr id="64517" name="Picture 5" descr="James%20De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905000"/>
            <a:ext cx="2305050" cy="2514600"/>
          </a:xfrm>
          <a:prstGeom prst="rect">
            <a:avLst/>
          </a:prstGeom>
          <a:noFill/>
        </p:spPr>
      </p:pic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3810000" y="4495800"/>
            <a:ext cx="2971800" cy="20923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Young James Dean…American actor circa 1955</a:t>
            </a:r>
            <a:r>
              <a:rPr lang="en-US" sz="1600" b="1"/>
              <a:t>…(“Rebel Without a Cause,”“East of Eden”,  )</a:t>
            </a:r>
          </a:p>
          <a:p>
            <a:pPr>
              <a:spcBef>
                <a:spcPct val="50000"/>
              </a:spcBef>
            </a:pPr>
            <a:r>
              <a:rPr lang="en-US" b="1"/>
              <a:t>America’s first  ‘emo’ kind of guy</a:t>
            </a:r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3581400" y="1219200"/>
            <a:ext cx="3048000" cy="6413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Winner of the Bronsted look alike contest….</a:t>
            </a:r>
          </a:p>
        </p:txBody>
      </p:sp>
      <p:pic>
        <p:nvPicPr>
          <p:cNvPr id="64520" name="Picture 8" descr="bronste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2057400"/>
            <a:ext cx="1552575" cy="2286000"/>
          </a:xfrm>
          <a:prstGeom prst="rect">
            <a:avLst/>
          </a:prstGeom>
          <a:noFill/>
        </p:spPr>
      </p:pic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6858000" y="4572000"/>
            <a:ext cx="1981200" cy="119062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Bronsted a few years after marriage and kids</a:t>
            </a:r>
          </a:p>
        </p:txBody>
      </p:sp>
    </p:spTree>
    <p:extLst>
      <p:ext uri="{BB962C8B-B14F-4D97-AF65-F5344CB8AC3E}">
        <p14:creationId xmlns:p14="http://schemas.microsoft.com/office/powerpoint/2010/main" val="318560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animBg="1"/>
      <p:bldP spid="64518" grpId="0" animBg="1"/>
      <p:bldP spid="64519" grpId="0" animBg="1"/>
      <p:bldP spid="645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39636" y="876925"/>
            <a:ext cx="4572000" cy="144655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Thinking Like a Chemist (TLC)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2819400"/>
            <a:ext cx="76962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What if anything can we learn from metathesis reactions (beyond how to balance and write the *%&amp;^$ things…)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2729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457200" y="0"/>
            <a:ext cx="8382000" cy="427038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rgbClr val="0066CC"/>
                </a:solidFill>
              </a:rPr>
              <a:t>Thinking like a chemist...</a:t>
            </a:r>
            <a:r>
              <a:rPr lang="en-US" sz="2200" b="1" dirty="0">
                <a:solidFill>
                  <a:srgbClr val="FF0000"/>
                </a:solidFill>
              </a:rPr>
              <a:t>organizing metathesis reactions</a:t>
            </a:r>
          </a:p>
        </p:txBody>
      </p:sp>
      <p:graphicFrame>
        <p:nvGraphicFramePr>
          <p:cNvPr id="81266" name="Group 370"/>
          <p:cNvGraphicFramePr>
            <a:graphicFrameLocks noGrp="1"/>
          </p:cNvGraphicFramePr>
          <p:nvPr/>
        </p:nvGraphicFramePr>
        <p:xfrm>
          <a:off x="1371600" y="1219200"/>
          <a:ext cx="990600" cy="5181600"/>
        </p:xfrm>
        <a:graphic>
          <a:graphicData uri="http://schemas.openxmlformats.org/drawingml/2006/table">
            <a:tbl>
              <a:tblPr/>
              <a:tblGrid>
                <a:gridCol w="9906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Mg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Ag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Pb</a:t>
                      </a:r>
                      <a:r>
                        <a:rPr kumimoji="0" lang="en-US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2+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1258" name="Group 362"/>
          <p:cNvGraphicFramePr>
            <a:graphicFrameLocks noGrp="1"/>
          </p:cNvGraphicFramePr>
          <p:nvPr/>
        </p:nvGraphicFramePr>
        <p:xfrm>
          <a:off x="2286000" y="381000"/>
          <a:ext cx="6096000" cy="822960"/>
        </p:xfrm>
        <a:graphic>
          <a:graphicData uri="http://schemas.openxmlformats.org/drawingml/2006/table">
            <a:tbl>
              <a:tblPr/>
              <a:tblGrid>
                <a:gridCol w="990600"/>
                <a:gridCol w="1066800"/>
                <a:gridCol w="990600"/>
                <a:gridCol w="990600"/>
                <a:gridCol w="1066800"/>
                <a:gridCol w="9906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(VI)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(VII)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(IV)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(V)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(V)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(VI)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1257" name="Group 361"/>
          <p:cNvGraphicFramePr>
            <a:graphicFrameLocks noGrp="1"/>
          </p:cNvGraphicFramePr>
          <p:nvPr/>
        </p:nvGraphicFramePr>
        <p:xfrm>
          <a:off x="2286000" y="1219200"/>
          <a:ext cx="6096000" cy="5181600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</a:tr>
            </a:tbl>
          </a:graphicData>
        </a:graphic>
      </p:graphicFrame>
      <p:sp>
        <p:nvSpPr>
          <p:cNvPr id="81235" name="Text Box 339"/>
          <p:cNvSpPr txBox="1">
            <a:spLocks noChangeArrowheads="1"/>
          </p:cNvSpPr>
          <p:nvPr/>
        </p:nvSpPr>
        <p:spPr bwMode="auto">
          <a:xfrm>
            <a:off x="381000" y="1371600"/>
            <a:ext cx="609600" cy="4968875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I</a:t>
            </a:r>
          </a:p>
          <a:p>
            <a:pPr>
              <a:spcBef>
                <a:spcPct val="5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II</a:t>
            </a:r>
          </a:p>
          <a:p>
            <a:pPr>
              <a:spcBef>
                <a:spcPct val="5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TM</a:t>
            </a:r>
          </a:p>
          <a:p>
            <a:pPr>
              <a:spcBef>
                <a:spcPct val="5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PM</a:t>
            </a:r>
          </a:p>
        </p:txBody>
      </p:sp>
      <p:sp>
        <p:nvSpPr>
          <p:cNvPr id="81237" name="Text Box 341"/>
          <p:cNvSpPr txBox="1">
            <a:spLocks noChangeArrowheads="1"/>
          </p:cNvSpPr>
          <p:nvPr/>
        </p:nvSpPr>
        <p:spPr bwMode="auto">
          <a:xfrm>
            <a:off x="228600" y="381000"/>
            <a:ext cx="167640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SOLUBILITY PATTERNS</a:t>
            </a:r>
          </a:p>
        </p:txBody>
      </p:sp>
      <p:sp>
        <p:nvSpPr>
          <p:cNvPr id="81264" name="Line 368"/>
          <p:cNvSpPr>
            <a:spLocks noChangeShapeType="1"/>
          </p:cNvSpPr>
          <p:nvPr/>
        </p:nvSpPr>
        <p:spPr bwMode="auto">
          <a:xfrm>
            <a:off x="1143000" y="5410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265" name="Text Box 369"/>
          <p:cNvSpPr txBox="1">
            <a:spLocks noChangeArrowheads="1"/>
          </p:cNvSpPr>
          <p:nvPr/>
        </p:nvSpPr>
        <p:spPr bwMode="auto">
          <a:xfrm>
            <a:off x="990600" y="3124200"/>
            <a:ext cx="320675" cy="201453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heavier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228600" y="1066800"/>
            <a:ext cx="838200" cy="369332"/>
          </a:xfrm>
          <a:prstGeom prst="rect">
            <a:avLst/>
          </a:prstGeom>
          <a:solidFill>
            <a:srgbClr val="FF6699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9" name="TextBox 128"/>
          <p:cNvSpPr txBox="1"/>
          <p:nvPr/>
        </p:nvSpPr>
        <p:spPr>
          <a:xfrm>
            <a:off x="304799" y="1066800"/>
            <a:ext cx="10064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solid</a:t>
            </a:r>
            <a:endParaRPr lang="en-US" sz="2000" b="1" dirty="0"/>
          </a:p>
        </p:txBody>
      </p:sp>
      <p:sp>
        <p:nvSpPr>
          <p:cNvPr id="130" name="TextBox 129"/>
          <p:cNvSpPr txBox="1"/>
          <p:nvPr/>
        </p:nvSpPr>
        <p:spPr>
          <a:xfrm>
            <a:off x="228600" y="1524000"/>
            <a:ext cx="838200" cy="369332"/>
          </a:xfrm>
          <a:prstGeom prst="rect">
            <a:avLst/>
          </a:prstGeom>
          <a:solidFill>
            <a:srgbClr val="91E85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1" name="TextBox 130"/>
          <p:cNvSpPr txBox="1"/>
          <p:nvPr/>
        </p:nvSpPr>
        <p:spPr>
          <a:xfrm>
            <a:off x="0" y="1524000"/>
            <a:ext cx="1295400" cy="400110"/>
          </a:xfrm>
          <a:prstGeom prst="rect">
            <a:avLst/>
          </a:prstGeom>
          <a:solidFill>
            <a:srgbClr val="A6E157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aqueous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436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1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1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1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235" grpId="0" animBg="1"/>
      <p:bldP spid="81264" grpId="0" animBg="1"/>
      <p:bldP spid="8126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396" name="Group 140"/>
          <p:cNvGraphicFramePr>
            <a:graphicFrameLocks noGrp="1"/>
          </p:cNvGraphicFramePr>
          <p:nvPr/>
        </p:nvGraphicFramePr>
        <p:xfrm>
          <a:off x="1371600" y="1447800"/>
          <a:ext cx="990600" cy="5181600"/>
        </p:xfrm>
        <a:graphic>
          <a:graphicData uri="http://schemas.openxmlformats.org/drawingml/2006/table">
            <a:tbl>
              <a:tblPr/>
              <a:tblGrid>
                <a:gridCol w="990600"/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</a:t>
                      </a:r>
                      <a:r>
                        <a:rPr kumimoji="0" lang="en-US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Mg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Ag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Pb</a:t>
                      </a:r>
                      <a:r>
                        <a:rPr kumimoji="0" lang="en-US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2+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6283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702269"/>
              </p:ext>
            </p:extLst>
          </p:nvPr>
        </p:nvGraphicFramePr>
        <p:xfrm>
          <a:off x="2438400" y="533400"/>
          <a:ext cx="6096000" cy="822960"/>
        </p:xfrm>
        <a:graphic>
          <a:graphicData uri="http://schemas.openxmlformats.org/drawingml/2006/table">
            <a:tbl>
              <a:tblPr/>
              <a:tblGrid>
                <a:gridCol w="990600"/>
                <a:gridCol w="1066800"/>
                <a:gridCol w="990600"/>
                <a:gridCol w="990600"/>
                <a:gridCol w="1066800"/>
                <a:gridCol w="9906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(VI)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(VII)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(IV)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(V)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(V)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(VI)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6299" name="Group 43"/>
          <p:cNvGraphicFramePr>
            <a:graphicFrameLocks noGrp="1"/>
          </p:cNvGraphicFramePr>
          <p:nvPr/>
        </p:nvGraphicFramePr>
        <p:xfrm>
          <a:off x="2362200" y="1447800"/>
          <a:ext cx="6096000" cy="5181600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</a:tr>
            </a:tbl>
          </a:graphicData>
        </a:graphic>
      </p:graphicFrame>
      <p:sp>
        <p:nvSpPr>
          <p:cNvPr id="96378" name="Text Box 122"/>
          <p:cNvSpPr txBox="1">
            <a:spLocks noChangeArrowheads="1"/>
          </p:cNvSpPr>
          <p:nvPr/>
        </p:nvSpPr>
        <p:spPr bwMode="auto">
          <a:xfrm>
            <a:off x="304800" y="1889125"/>
            <a:ext cx="6096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I</a:t>
            </a:r>
          </a:p>
          <a:p>
            <a:pPr>
              <a:spcBef>
                <a:spcPct val="5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II</a:t>
            </a:r>
          </a:p>
          <a:p>
            <a:pPr>
              <a:spcBef>
                <a:spcPct val="5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TM</a:t>
            </a:r>
          </a:p>
          <a:p>
            <a:pPr>
              <a:spcBef>
                <a:spcPct val="5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PM</a:t>
            </a:r>
          </a:p>
        </p:txBody>
      </p:sp>
      <p:sp>
        <p:nvSpPr>
          <p:cNvPr id="96379" name="Text Box 123"/>
          <p:cNvSpPr txBox="1">
            <a:spLocks noChangeArrowheads="1"/>
          </p:cNvSpPr>
          <p:nvPr/>
        </p:nvSpPr>
        <p:spPr bwMode="auto">
          <a:xfrm>
            <a:off x="228600" y="533400"/>
            <a:ext cx="167640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SOLUBILITY PATTERNS</a:t>
            </a:r>
          </a:p>
        </p:txBody>
      </p:sp>
      <p:sp>
        <p:nvSpPr>
          <p:cNvPr id="96380" name="Line 124"/>
          <p:cNvSpPr>
            <a:spLocks noChangeShapeType="1"/>
          </p:cNvSpPr>
          <p:nvPr/>
        </p:nvSpPr>
        <p:spPr bwMode="auto">
          <a:xfrm flipH="1">
            <a:off x="5181600" y="3505200"/>
            <a:ext cx="685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381" name="Line 125"/>
          <p:cNvSpPr>
            <a:spLocks noChangeShapeType="1"/>
          </p:cNvSpPr>
          <p:nvPr/>
        </p:nvSpPr>
        <p:spPr bwMode="auto">
          <a:xfrm flipH="1">
            <a:off x="7162800" y="3505200"/>
            <a:ext cx="8382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382" name="Line 126"/>
          <p:cNvSpPr>
            <a:spLocks noChangeShapeType="1"/>
          </p:cNvSpPr>
          <p:nvPr/>
        </p:nvSpPr>
        <p:spPr bwMode="auto">
          <a:xfrm>
            <a:off x="3962400" y="54864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383" name="Line 127"/>
          <p:cNvSpPr>
            <a:spLocks noChangeShapeType="1"/>
          </p:cNvSpPr>
          <p:nvPr/>
        </p:nvSpPr>
        <p:spPr bwMode="auto">
          <a:xfrm>
            <a:off x="7924800" y="60198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384" name="Line 128"/>
          <p:cNvSpPr>
            <a:spLocks noChangeShapeType="1"/>
          </p:cNvSpPr>
          <p:nvPr/>
        </p:nvSpPr>
        <p:spPr bwMode="auto">
          <a:xfrm>
            <a:off x="1143000" y="5410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385" name="Text Box 129"/>
          <p:cNvSpPr txBox="1">
            <a:spLocks noChangeArrowheads="1"/>
          </p:cNvSpPr>
          <p:nvPr/>
        </p:nvSpPr>
        <p:spPr bwMode="auto">
          <a:xfrm>
            <a:off x="990600" y="3124200"/>
            <a:ext cx="320675" cy="201453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heavier</a:t>
            </a:r>
          </a:p>
        </p:txBody>
      </p:sp>
      <p:sp>
        <p:nvSpPr>
          <p:cNvPr id="96386" name="Line 130"/>
          <p:cNvSpPr>
            <a:spLocks noChangeShapeType="1"/>
          </p:cNvSpPr>
          <p:nvPr/>
        </p:nvSpPr>
        <p:spPr bwMode="auto">
          <a:xfrm flipH="1" flipV="1">
            <a:off x="3124200" y="3505200"/>
            <a:ext cx="609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387" name="Text Box 131"/>
          <p:cNvSpPr txBox="1">
            <a:spLocks noChangeArrowheads="1"/>
          </p:cNvSpPr>
          <p:nvPr/>
        </p:nvSpPr>
        <p:spPr bwMode="auto">
          <a:xfrm>
            <a:off x="2438400" y="1371600"/>
            <a:ext cx="6248400" cy="107721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 i="1" dirty="0">
                <a:solidFill>
                  <a:srgbClr val="0066CC"/>
                </a:solidFill>
              </a:rPr>
              <a:t>TLC</a:t>
            </a:r>
            <a:r>
              <a:rPr lang="en-US" sz="2000" b="1" i="1" dirty="0">
                <a:solidFill>
                  <a:srgbClr val="FF0000"/>
                </a:solidFill>
              </a:rPr>
              <a:t>  </a:t>
            </a:r>
            <a:r>
              <a:rPr lang="en-US" sz="2000" b="1" i="1" dirty="0">
                <a:solidFill>
                  <a:srgbClr val="0033CC"/>
                </a:solidFill>
              </a:rPr>
              <a:t>anion solubility tends to decrease </a:t>
            </a:r>
            <a:r>
              <a:rPr lang="en-US" sz="2000" b="1" i="1" dirty="0" smtClean="0">
                <a:solidFill>
                  <a:srgbClr val="0033CC"/>
                </a:solidFill>
              </a:rPr>
              <a:t>with size of anion and as </a:t>
            </a:r>
            <a:r>
              <a:rPr lang="en-US" sz="2000" b="1" i="1" dirty="0">
                <a:solidFill>
                  <a:srgbClr val="0033CC"/>
                </a:solidFill>
              </a:rPr>
              <a:t>central atom moves left towards </a:t>
            </a:r>
            <a:r>
              <a:rPr lang="en-US" sz="2000" b="1" i="1" dirty="0" err="1">
                <a:solidFill>
                  <a:srgbClr val="0033CC"/>
                </a:solidFill>
              </a:rPr>
              <a:t>cations</a:t>
            </a:r>
            <a:r>
              <a:rPr lang="en-US" sz="2000" b="1" i="1" dirty="0">
                <a:solidFill>
                  <a:srgbClr val="0033CC"/>
                </a:solidFill>
              </a:rPr>
              <a:t> on Periodic table for a given row</a:t>
            </a:r>
          </a:p>
        </p:txBody>
      </p:sp>
      <p:sp>
        <p:nvSpPr>
          <p:cNvPr id="96388" name="Line 132"/>
          <p:cNvSpPr>
            <a:spLocks noChangeShapeType="1"/>
          </p:cNvSpPr>
          <p:nvPr/>
        </p:nvSpPr>
        <p:spPr bwMode="auto">
          <a:xfrm>
            <a:off x="2819400" y="44196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389" name="Line 133"/>
          <p:cNvSpPr>
            <a:spLocks noChangeShapeType="1"/>
          </p:cNvSpPr>
          <p:nvPr/>
        </p:nvSpPr>
        <p:spPr bwMode="auto">
          <a:xfrm>
            <a:off x="6934200" y="29718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390" name="Line 134"/>
          <p:cNvSpPr>
            <a:spLocks noChangeShapeType="1"/>
          </p:cNvSpPr>
          <p:nvPr/>
        </p:nvSpPr>
        <p:spPr bwMode="auto">
          <a:xfrm>
            <a:off x="4724400" y="29718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394" name="Text Box 138"/>
          <p:cNvSpPr txBox="1">
            <a:spLocks noChangeArrowheads="1"/>
          </p:cNvSpPr>
          <p:nvPr/>
        </p:nvSpPr>
        <p:spPr bwMode="auto">
          <a:xfrm>
            <a:off x="2819400" y="4123075"/>
            <a:ext cx="6705600" cy="101566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dirty="0"/>
              <a:t>TLC –</a:t>
            </a:r>
            <a:r>
              <a:rPr lang="en-US" sz="2000" b="1" i="1" dirty="0" err="1"/>
              <a:t>cation</a:t>
            </a:r>
            <a:r>
              <a:rPr lang="en-US" sz="2000" b="1" i="1" dirty="0"/>
              <a:t> solubility (except to alkaline earths, tends to decrease as electronic cloud becomes more diffuse, bigger and `puffy’ (also called `softness</a:t>
            </a:r>
            <a:r>
              <a:rPr lang="en-US" sz="2000" b="1" i="1" dirty="0" smtClean="0"/>
              <a:t>’)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3508664" y="337111"/>
            <a:ext cx="2854036" cy="0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71719" y="5086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Smaller anions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6362700" y="50861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Larger anions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58760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6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6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6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96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9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380" grpId="0" animBg="1"/>
      <p:bldP spid="96380" grpId="1" animBg="1"/>
      <p:bldP spid="96381" grpId="0" animBg="1"/>
      <p:bldP spid="96381" grpId="1" animBg="1"/>
      <p:bldP spid="96382" grpId="0" animBg="1"/>
      <p:bldP spid="96383" grpId="0" animBg="1"/>
      <p:bldP spid="96386" grpId="0" animBg="1"/>
      <p:bldP spid="96386" grpId="1" animBg="1"/>
      <p:bldP spid="96387" grpId="0" animBg="1"/>
      <p:bldP spid="96387" grpId="1" animBg="1"/>
      <p:bldP spid="96388" grpId="0" animBg="1"/>
      <p:bldP spid="96389" grpId="0" animBg="1"/>
      <p:bldP spid="96390" grpId="0" animBg="1"/>
      <p:bldP spid="9639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Oval 4"/>
          <p:cNvSpPr>
            <a:spLocks noChangeArrowheads="1"/>
          </p:cNvSpPr>
          <p:nvPr/>
        </p:nvSpPr>
        <p:spPr bwMode="auto">
          <a:xfrm>
            <a:off x="304800" y="2209800"/>
            <a:ext cx="1600200" cy="15240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285" name="Text Box 5"/>
          <p:cNvSpPr txBox="1">
            <a:spLocks noChangeArrowheads="1"/>
          </p:cNvSpPr>
          <p:nvPr/>
        </p:nvSpPr>
        <p:spPr bwMode="auto">
          <a:xfrm>
            <a:off x="457200" y="25908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Fe</a:t>
            </a:r>
            <a:r>
              <a:rPr lang="en-US" b="1" baseline="30000">
                <a:solidFill>
                  <a:srgbClr val="FF0000"/>
                </a:solidFill>
              </a:rPr>
              <a:t>2+  </a:t>
            </a:r>
            <a:r>
              <a:rPr lang="en-US" b="1">
                <a:solidFill>
                  <a:srgbClr val="FF0000"/>
                </a:solidFill>
              </a:rPr>
              <a:t>24 e</a:t>
            </a:r>
          </a:p>
        </p:txBody>
      </p:sp>
      <p:sp>
        <p:nvSpPr>
          <p:cNvPr id="97286" name="Oval 6" descr="Large confetti"/>
          <p:cNvSpPr>
            <a:spLocks noChangeArrowheads="1"/>
          </p:cNvSpPr>
          <p:nvPr/>
        </p:nvSpPr>
        <p:spPr bwMode="auto">
          <a:xfrm>
            <a:off x="0" y="3733800"/>
            <a:ext cx="2057400" cy="2209800"/>
          </a:xfrm>
          <a:prstGeom prst="ellipse">
            <a:avLst/>
          </a:prstGeom>
          <a:pattFill prst="lgConfetti">
            <a:fgClr>
              <a:srgbClr val="EAEAEA">
                <a:alpha val="77000"/>
              </a:srgbClr>
            </a:fgClr>
            <a:bgClr>
              <a:schemeClr val="bg1">
                <a:alpha val="77000"/>
              </a:schemeClr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287" name="Text Box 7"/>
          <p:cNvSpPr txBox="1">
            <a:spLocks noChangeArrowheads="1"/>
          </p:cNvSpPr>
          <p:nvPr/>
        </p:nvSpPr>
        <p:spPr bwMode="auto">
          <a:xfrm>
            <a:off x="533400" y="4648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Cu</a:t>
            </a:r>
            <a:r>
              <a:rPr lang="en-US" b="1" baseline="30000">
                <a:solidFill>
                  <a:srgbClr val="FF0000"/>
                </a:solidFill>
              </a:rPr>
              <a:t>+  </a:t>
            </a:r>
            <a:r>
              <a:rPr lang="en-US" b="1">
                <a:solidFill>
                  <a:srgbClr val="FF0000"/>
                </a:solidFill>
              </a:rPr>
              <a:t>24 e</a:t>
            </a:r>
          </a:p>
        </p:txBody>
      </p:sp>
      <p:graphicFrame>
        <p:nvGraphicFramePr>
          <p:cNvPr id="97314" name="Group 34"/>
          <p:cNvGraphicFramePr>
            <a:graphicFrameLocks noGrp="1"/>
          </p:cNvGraphicFramePr>
          <p:nvPr/>
        </p:nvGraphicFramePr>
        <p:xfrm>
          <a:off x="3124200" y="2286000"/>
          <a:ext cx="6019800" cy="838200"/>
        </p:xfrm>
        <a:graphic>
          <a:graphicData uri="http://schemas.openxmlformats.org/drawingml/2006/table">
            <a:tbl>
              <a:tblPr/>
              <a:tblGrid>
                <a:gridCol w="977900"/>
                <a:gridCol w="1054100"/>
                <a:gridCol w="977900"/>
                <a:gridCol w="977900"/>
                <a:gridCol w="1054100"/>
                <a:gridCol w="9779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(VI)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(VII)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(IV)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(V)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(V)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(VI)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7313" name="Group 33"/>
          <p:cNvGraphicFramePr>
            <a:graphicFrameLocks noGrp="1"/>
          </p:cNvGraphicFramePr>
          <p:nvPr/>
        </p:nvGraphicFramePr>
        <p:xfrm>
          <a:off x="2209800" y="3124200"/>
          <a:ext cx="914400" cy="1752600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7346" name="Group 66"/>
          <p:cNvGraphicFramePr>
            <a:graphicFrameLocks noGrp="1"/>
          </p:cNvGraphicFramePr>
          <p:nvPr/>
        </p:nvGraphicFramePr>
        <p:xfrm>
          <a:off x="3124200" y="3124200"/>
          <a:ext cx="6019800" cy="1727200"/>
        </p:xfrm>
        <a:graphic>
          <a:graphicData uri="http://schemas.openxmlformats.org/drawingml/2006/table">
            <a:tbl>
              <a:tblPr/>
              <a:tblGrid>
                <a:gridCol w="938213"/>
                <a:gridCol w="1068387"/>
                <a:gridCol w="1003300"/>
                <a:gridCol w="1003300"/>
                <a:gridCol w="1003300"/>
                <a:gridCol w="1003300"/>
              </a:tblGrid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F8A6"/>
                    </a:solidFill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</a:tr>
            </a:tbl>
          </a:graphicData>
        </a:graphic>
      </p:graphicFrame>
      <p:sp>
        <p:nvSpPr>
          <p:cNvPr id="97347" name="Text Box 67"/>
          <p:cNvSpPr txBox="1">
            <a:spLocks noChangeArrowheads="1"/>
          </p:cNvSpPr>
          <p:nvPr/>
        </p:nvSpPr>
        <p:spPr bwMode="auto">
          <a:xfrm>
            <a:off x="1524000" y="533400"/>
            <a:ext cx="7239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/>
              <a:t>Effect </a:t>
            </a:r>
            <a:r>
              <a:rPr lang="en-US" sz="2400" b="1" dirty="0"/>
              <a:t>of diffuseness of electrons on solubility:</a:t>
            </a:r>
          </a:p>
          <a:p>
            <a:pPr>
              <a:spcBef>
                <a:spcPct val="50000"/>
              </a:spcBef>
            </a:pPr>
            <a:r>
              <a:rPr lang="en-US" sz="2400" b="1" dirty="0"/>
              <a:t>What i</a:t>
            </a:r>
            <a:r>
              <a:rPr lang="en-US" sz="2400" b="1" dirty="0">
                <a:solidFill>
                  <a:srgbClr val="CC00FF"/>
                </a:solidFill>
              </a:rPr>
              <a:t>soelectronic</a:t>
            </a:r>
            <a:r>
              <a:rPr lang="en-US" sz="2400" b="1" dirty="0"/>
              <a:t> </a:t>
            </a:r>
            <a:r>
              <a:rPr lang="en-US" sz="2400" b="1" dirty="0" err="1"/>
              <a:t>cations</a:t>
            </a:r>
            <a:r>
              <a:rPr lang="en-US" sz="2400" b="1" dirty="0"/>
              <a:t> teach us…*</a:t>
            </a:r>
          </a:p>
        </p:txBody>
      </p:sp>
      <p:sp>
        <p:nvSpPr>
          <p:cNvPr id="97348" name="Line 68"/>
          <p:cNvSpPr>
            <a:spLocks noChangeShapeType="1"/>
          </p:cNvSpPr>
          <p:nvPr/>
        </p:nvSpPr>
        <p:spPr bwMode="auto">
          <a:xfrm>
            <a:off x="3581400" y="36576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365" name="Line 85"/>
          <p:cNvSpPr>
            <a:spLocks noChangeShapeType="1"/>
          </p:cNvSpPr>
          <p:nvPr/>
        </p:nvSpPr>
        <p:spPr bwMode="auto">
          <a:xfrm>
            <a:off x="4419600" y="36576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366" name="Line 86"/>
          <p:cNvSpPr>
            <a:spLocks noChangeShapeType="1"/>
          </p:cNvSpPr>
          <p:nvPr/>
        </p:nvSpPr>
        <p:spPr bwMode="auto">
          <a:xfrm>
            <a:off x="8610600" y="35814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367" name="Text Box 87"/>
          <p:cNvSpPr txBox="1">
            <a:spLocks noChangeArrowheads="1"/>
          </p:cNvSpPr>
          <p:nvPr/>
        </p:nvSpPr>
        <p:spPr bwMode="auto">
          <a:xfrm>
            <a:off x="2667000" y="5334000"/>
            <a:ext cx="5638800" cy="1200329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sym typeface="Symbol" pitchFamily="18" charset="2"/>
              </a:rPr>
              <a:t></a:t>
            </a:r>
            <a:r>
              <a:rPr lang="en-US" sz="2400" b="1" dirty="0">
                <a:solidFill>
                  <a:srgbClr val="FF0000"/>
                </a:solidFill>
              </a:rPr>
              <a:t>Softer, pillow-like clouds of electrons tend to form more insoluble (~covalent) </a:t>
            </a:r>
            <a:r>
              <a:rPr lang="en-US" sz="2400" b="1" dirty="0" smtClean="0">
                <a:solidFill>
                  <a:srgbClr val="FF0000"/>
                </a:solidFill>
              </a:rPr>
              <a:t>bonds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7368" name="Text Box 88"/>
          <p:cNvSpPr txBox="1">
            <a:spLocks noChangeArrowheads="1"/>
          </p:cNvSpPr>
          <p:nvPr/>
        </p:nvSpPr>
        <p:spPr bwMode="auto">
          <a:xfrm>
            <a:off x="304800" y="5942013"/>
            <a:ext cx="220980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**</a:t>
            </a:r>
            <a:r>
              <a:rPr lang="en-US" sz="1600" b="1">
                <a:solidFill>
                  <a:srgbClr val="CC00FF"/>
                </a:solidFill>
              </a:rPr>
              <a:t>Isolectronic</a:t>
            </a:r>
            <a:r>
              <a:rPr lang="en-US" sz="1600" b="1"/>
              <a:t>=</a:t>
            </a:r>
          </a:p>
          <a:p>
            <a:pPr>
              <a:spcBef>
                <a:spcPct val="50000"/>
              </a:spcBef>
            </a:pPr>
            <a:r>
              <a:rPr lang="en-US" sz="1600" b="1"/>
              <a:t>SAME ELECTRON COUNT</a:t>
            </a:r>
          </a:p>
        </p:txBody>
      </p:sp>
    </p:spTree>
    <p:extLst>
      <p:ext uri="{BB962C8B-B14F-4D97-AF65-F5344CB8AC3E}">
        <p14:creationId xmlns:p14="http://schemas.microsoft.com/office/powerpoint/2010/main" val="115896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7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7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7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7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7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7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9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9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97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97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97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4" grpId="0" animBg="1"/>
      <p:bldP spid="97285" grpId="0"/>
      <p:bldP spid="97286" grpId="0" animBg="1"/>
      <p:bldP spid="97287" grpId="0"/>
      <p:bldP spid="97348" grpId="0" animBg="1"/>
      <p:bldP spid="97365" grpId="0" animBg="1"/>
      <p:bldP spid="97366" grpId="0" animBg="1"/>
      <p:bldP spid="97367" grpId="0" animBg="1"/>
      <p:bldP spid="973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0" y="1003012"/>
            <a:ext cx="8001000" cy="89255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428750" lvl="2" indent="-514350">
              <a:buAutoNum type="arabicParenR"/>
            </a:pPr>
            <a:r>
              <a:rPr lang="en-US" sz="2800" b="1" dirty="0" smtClean="0">
                <a:solidFill>
                  <a:srgbClr val="FF0000"/>
                </a:solidFill>
              </a:rPr>
              <a:t>Metathesis </a:t>
            </a:r>
            <a:r>
              <a:rPr lang="en-US" sz="2800" b="1" dirty="0">
                <a:solidFill>
                  <a:srgbClr val="FF0000"/>
                </a:solidFill>
              </a:rPr>
              <a:t>(double </a:t>
            </a:r>
            <a:r>
              <a:rPr lang="en-US" sz="2800" b="1" dirty="0" smtClean="0">
                <a:solidFill>
                  <a:srgbClr val="FF0000"/>
                </a:solidFill>
              </a:rPr>
              <a:t>replacement)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</a:p>
          <a:p>
            <a:pPr lvl="2"/>
            <a:r>
              <a:rPr lang="en-US" sz="2400" b="1" dirty="0" smtClean="0">
                <a:solidFill>
                  <a:srgbClr val="FF0000"/>
                </a:solidFill>
              </a:rPr>
              <a:t>–continued</a:t>
            </a:r>
            <a:endParaRPr lang="en-US" sz="2400" b="1" dirty="0">
              <a:solidFill>
                <a:srgbClr val="0066CC"/>
              </a:solidFill>
            </a:endParaRP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2057400" y="3124200"/>
            <a:ext cx="4800600" cy="519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General characteristics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526472" y="3886200"/>
            <a:ext cx="8617527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dirty="0">
                <a:solidFill>
                  <a:srgbClr val="FF0000"/>
                </a:solidFill>
              </a:rPr>
              <a:t>Ionic, aqueous salts are reactants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dirty="0">
                <a:solidFill>
                  <a:srgbClr val="FF0000"/>
                </a:solidFill>
              </a:rPr>
              <a:t>Product is formed from </a:t>
            </a:r>
            <a:r>
              <a:rPr lang="en-US" sz="2800" b="1" dirty="0" err="1">
                <a:solidFill>
                  <a:srgbClr val="FF0000"/>
                </a:solidFill>
              </a:rPr>
              <a:t>cation</a:t>
            </a:r>
            <a:r>
              <a:rPr lang="en-US" sz="2800" b="1" dirty="0">
                <a:solidFill>
                  <a:srgbClr val="FF0000"/>
                </a:solidFill>
              </a:rPr>
              <a:t> swap  is a solid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dirty="0">
                <a:solidFill>
                  <a:srgbClr val="FF0000"/>
                </a:solidFill>
              </a:rPr>
              <a:t>Low energy…no heat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2590800" y="2102642"/>
            <a:ext cx="6209903" cy="707886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</a:rPr>
              <a:t>Pb</a:t>
            </a:r>
            <a:r>
              <a:rPr lang="en-US" sz="4000" b="1" baseline="30000" dirty="0">
                <a:solidFill>
                  <a:srgbClr val="FF0000"/>
                </a:solidFill>
              </a:rPr>
              <a:t>2+</a:t>
            </a:r>
            <a:r>
              <a:rPr lang="en-US" sz="4000" b="1" dirty="0">
                <a:solidFill>
                  <a:srgbClr val="FF0000"/>
                </a:solidFill>
              </a:rPr>
              <a:t>  + </a:t>
            </a:r>
            <a:r>
              <a:rPr lang="en-US" sz="4000" b="1" dirty="0">
                <a:solidFill>
                  <a:schemeClr val="accent2"/>
                </a:solidFill>
              </a:rPr>
              <a:t>2I</a:t>
            </a:r>
            <a:r>
              <a:rPr lang="en-US" sz="4000" b="1" baseline="30000" dirty="0">
                <a:solidFill>
                  <a:schemeClr val="accent2"/>
                </a:solidFill>
              </a:rPr>
              <a:t>-</a:t>
            </a:r>
            <a:r>
              <a:rPr lang="en-US" sz="4000" b="1" baseline="30000" dirty="0">
                <a:solidFill>
                  <a:srgbClr val="FF0000"/>
                </a:solidFill>
              </a:rPr>
              <a:t> </a:t>
            </a:r>
            <a:r>
              <a:rPr lang="en-US" sz="4000" baseline="30000" dirty="0">
                <a:solidFill>
                  <a:schemeClr val="accent2"/>
                </a:solidFill>
                <a:sym typeface="Wingdings" pitchFamily="2" charset="2"/>
              </a:rPr>
              <a:t></a:t>
            </a:r>
            <a:r>
              <a:rPr lang="en-US" sz="4000" b="1" dirty="0">
                <a:solidFill>
                  <a:srgbClr val="FF0000"/>
                </a:solidFill>
              </a:rPr>
              <a:t>  </a:t>
            </a:r>
            <a:r>
              <a:rPr lang="en-US" sz="4000" b="1" dirty="0">
                <a:sym typeface="Wingdings" pitchFamily="2" charset="2"/>
              </a:rPr>
              <a:t>PbI</a:t>
            </a:r>
            <a:r>
              <a:rPr lang="en-US" sz="4000" b="1" baseline="-25000" dirty="0">
                <a:sym typeface="Wingdings" pitchFamily="2" charset="2"/>
              </a:rPr>
              <a:t>2</a:t>
            </a:r>
            <a:r>
              <a:rPr lang="en-US" sz="4000" b="1" dirty="0">
                <a:sym typeface="Wingdings" pitchFamily="2" charset="2"/>
              </a:rPr>
              <a:t>(s)</a:t>
            </a:r>
            <a:r>
              <a:rPr lang="en-US" sz="4000" dirty="0">
                <a:sym typeface="Wingdings" pitchFamily="2" charset="2"/>
              </a:rPr>
              <a:t> 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228600" y="2287308"/>
            <a:ext cx="2092036" cy="52322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Net ionic</a:t>
            </a:r>
          </a:p>
        </p:txBody>
      </p:sp>
      <p:pic>
        <p:nvPicPr>
          <p:cNvPr id="18" name="Picture 25" descr="montypyth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1588" y="0"/>
            <a:ext cx="1522412" cy="2286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9153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8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8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83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80" grpId="0" animBg="1"/>
      <p:bldP spid="58383" grpId="0" animBg="1"/>
      <p:bldP spid="5838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28600"/>
            <a:ext cx="8229600" cy="1143000"/>
          </a:xfrm>
        </p:spPr>
        <p:txBody>
          <a:bodyPr/>
          <a:lstStyle/>
          <a:p>
            <a:r>
              <a:rPr lang="en-US" sz="3200" dirty="0"/>
              <a:t>Overview of classical reactions(cont.)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1730086" y="616596"/>
            <a:ext cx="4114800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2) Acid</a:t>
            </a:r>
            <a:r>
              <a:rPr lang="en-US" sz="3600" b="1" dirty="0">
                <a:solidFill>
                  <a:srgbClr val="0066CC"/>
                </a:solidFill>
              </a:rPr>
              <a:t>-base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1066800" y="2286000"/>
            <a:ext cx="396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solidFill>
                  <a:srgbClr val="FF0000"/>
                </a:solidFill>
              </a:rPr>
              <a:t>HCl</a:t>
            </a:r>
            <a:r>
              <a:rPr lang="en-US" sz="2800" b="1" dirty="0" smtClean="0">
                <a:solidFill>
                  <a:srgbClr val="FF0000"/>
                </a:solidFill>
              </a:rPr>
              <a:t>(</a:t>
            </a:r>
            <a:r>
              <a:rPr lang="en-US" sz="2800" b="1" dirty="0" err="1" smtClean="0">
                <a:solidFill>
                  <a:srgbClr val="FF0000"/>
                </a:solidFill>
              </a:rPr>
              <a:t>aq</a:t>
            </a:r>
            <a:r>
              <a:rPr lang="en-US" sz="2800" b="1" dirty="0">
                <a:solidFill>
                  <a:srgbClr val="FF0000"/>
                </a:solidFill>
              </a:rPr>
              <a:t>)</a:t>
            </a:r>
            <a:r>
              <a:rPr lang="en-US" sz="2800" b="1" dirty="0"/>
              <a:t> + </a:t>
            </a:r>
            <a:r>
              <a:rPr lang="en-US" sz="2800" b="1" dirty="0" err="1" smtClean="0">
                <a:solidFill>
                  <a:srgbClr val="0066CC"/>
                </a:solidFill>
              </a:rPr>
              <a:t>NaOH</a:t>
            </a:r>
            <a:r>
              <a:rPr lang="en-US" sz="2800" b="1" dirty="0" smtClean="0">
                <a:solidFill>
                  <a:srgbClr val="0066CC"/>
                </a:solidFill>
              </a:rPr>
              <a:t>(</a:t>
            </a:r>
            <a:r>
              <a:rPr lang="en-US" sz="2800" b="1" dirty="0" err="1" smtClean="0">
                <a:solidFill>
                  <a:srgbClr val="0066CC"/>
                </a:solidFill>
              </a:rPr>
              <a:t>aq</a:t>
            </a:r>
            <a:r>
              <a:rPr lang="en-US" sz="2400" b="1" dirty="0">
                <a:solidFill>
                  <a:srgbClr val="0066CC"/>
                </a:solidFill>
              </a:rPr>
              <a:t>)</a:t>
            </a:r>
          </a:p>
        </p:txBody>
      </p:sp>
      <p:sp>
        <p:nvSpPr>
          <p:cNvPr id="73733" name="Line 5"/>
          <p:cNvSpPr>
            <a:spLocks noChangeShapeType="1"/>
          </p:cNvSpPr>
          <p:nvPr/>
        </p:nvSpPr>
        <p:spPr bwMode="auto">
          <a:xfrm flipV="1">
            <a:off x="3505200" y="22098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34" name="Line 6"/>
          <p:cNvSpPr>
            <a:spLocks noChangeShapeType="1"/>
          </p:cNvSpPr>
          <p:nvPr/>
        </p:nvSpPr>
        <p:spPr bwMode="auto">
          <a:xfrm flipH="1">
            <a:off x="1593272" y="2209800"/>
            <a:ext cx="191192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35" name="Line 7"/>
          <p:cNvSpPr>
            <a:spLocks noChangeShapeType="1"/>
          </p:cNvSpPr>
          <p:nvPr/>
        </p:nvSpPr>
        <p:spPr bwMode="auto">
          <a:xfrm>
            <a:off x="1600200" y="2247900"/>
            <a:ext cx="0" cy="228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36" name="Line 8"/>
          <p:cNvSpPr>
            <a:spLocks noChangeShapeType="1"/>
          </p:cNvSpPr>
          <p:nvPr/>
        </p:nvSpPr>
        <p:spPr bwMode="auto">
          <a:xfrm>
            <a:off x="1295400" y="2809220"/>
            <a:ext cx="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37" name="Line 9"/>
          <p:cNvSpPr>
            <a:spLocks noChangeShapeType="1"/>
          </p:cNvSpPr>
          <p:nvPr/>
        </p:nvSpPr>
        <p:spPr bwMode="auto">
          <a:xfrm>
            <a:off x="1295400" y="2971800"/>
            <a:ext cx="1600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38" name="Line 10"/>
          <p:cNvSpPr>
            <a:spLocks noChangeShapeType="1"/>
          </p:cNvSpPr>
          <p:nvPr/>
        </p:nvSpPr>
        <p:spPr bwMode="auto">
          <a:xfrm flipV="1">
            <a:off x="2923309" y="2781300"/>
            <a:ext cx="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39" name="Line 11"/>
          <p:cNvSpPr>
            <a:spLocks noChangeShapeType="1"/>
          </p:cNvSpPr>
          <p:nvPr/>
        </p:nvSpPr>
        <p:spPr bwMode="auto">
          <a:xfrm>
            <a:off x="4572000" y="2514600"/>
            <a:ext cx="45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40" name="Text Box 12"/>
          <p:cNvSpPr txBox="1">
            <a:spLocks noChangeArrowheads="1"/>
          </p:cNvSpPr>
          <p:nvPr/>
        </p:nvSpPr>
        <p:spPr bwMode="auto">
          <a:xfrm>
            <a:off x="5029201" y="2286000"/>
            <a:ext cx="411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/>
              <a:t>NaCl</a:t>
            </a:r>
            <a:r>
              <a:rPr lang="en-US" sz="2800" b="1" dirty="0"/>
              <a:t>(</a:t>
            </a:r>
            <a:r>
              <a:rPr lang="en-US" sz="2800" b="1" dirty="0" err="1"/>
              <a:t>aq</a:t>
            </a:r>
            <a:r>
              <a:rPr lang="en-US" sz="2800" b="1" dirty="0"/>
              <a:t>)  + </a:t>
            </a:r>
            <a:r>
              <a:rPr lang="en-US" sz="2800" b="1" dirty="0">
                <a:solidFill>
                  <a:schemeClr val="hlink"/>
                </a:solidFill>
              </a:rPr>
              <a:t>HOH </a:t>
            </a:r>
            <a:r>
              <a:rPr lang="en-US" sz="2400" b="1" dirty="0">
                <a:solidFill>
                  <a:schemeClr val="hlink"/>
                </a:solidFill>
              </a:rPr>
              <a:t>+ </a:t>
            </a:r>
            <a:r>
              <a:rPr lang="en-US" sz="2800" b="1" dirty="0">
                <a:solidFill>
                  <a:srgbClr val="FF0000"/>
                </a:solidFill>
              </a:rPr>
              <a:t>heat</a:t>
            </a:r>
          </a:p>
        </p:txBody>
      </p:sp>
      <p:sp>
        <p:nvSpPr>
          <p:cNvPr id="73741" name="Text Box 13"/>
          <p:cNvSpPr txBox="1">
            <a:spLocks noChangeArrowheads="1"/>
          </p:cNvSpPr>
          <p:nvPr/>
        </p:nvSpPr>
        <p:spPr bwMode="auto">
          <a:xfrm>
            <a:off x="1600200" y="3048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acid</a:t>
            </a:r>
          </a:p>
        </p:txBody>
      </p:sp>
      <p:sp>
        <p:nvSpPr>
          <p:cNvPr id="73742" name="Text Box 14"/>
          <p:cNvSpPr txBox="1">
            <a:spLocks noChangeArrowheads="1"/>
          </p:cNvSpPr>
          <p:nvPr/>
        </p:nvSpPr>
        <p:spPr bwMode="auto">
          <a:xfrm>
            <a:off x="3061855" y="30480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70C0"/>
                </a:solidFill>
              </a:rPr>
              <a:t>base</a:t>
            </a:r>
          </a:p>
        </p:txBody>
      </p:sp>
      <p:sp>
        <p:nvSpPr>
          <p:cNvPr id="73743" name="Text Box 15"/>
          <p:cNvSpPr txBox="1">
            <a:spLocks noChangeArrowheads="1"/>
          </p:cNvSpPr>
          <p:nvPr/>
        </p:nvSpPr>
        <p:spPr bwMode="auto">
          <a:xfrm>
            <a:off x="5410200" y="2881745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salt</a:t>
            </a:r>
          </a:p>
        </p:txBody>
      </p:sp>
      <p:sp>
        <p:nvSpPr>
          <p:cNvPr id="73744" name="Text Box 16"/>
          <p:cNvSpPr txBox="1">
            <a:spLocks noChangeArrowheads="1"/>
          </p:cNvSpPr>
          <p:nvPr/>
        </p:nvSpPr>
        <p:spPr bwMode="auto">
          <a:xfrm>
            <a:off x="6973888" y="2881745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hlink"/>
                </a:solidFill>
              </a:rPr>
              <a:t>water</a:t>
            </a:r>
          </a:p>
        </p:txBody>
      </p:sp>
      <p:sp>
        <p:nvSpPr>
          <p:cNvPr id="73749" name="Text Box 21"/>
          <p:cNvSpPr txBox="1">
            <a:spLocks noChangeArrowheads="1"/>
          </p:cNvSpPr>
          <p:nvPr/>
        </p:nvSpPr>
        <p:spPr bwMode="auto">
          <a:xfrm>
            <a:off x="183572" y="1293812"/>
            <a:ext cx="72078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/>
              <a:t>Complete Molecular reaction</a:t>
            </a:r>
          </a:p>
        </p:txBody>
      </p:sp>
      <p:sp>
        <p:nvSpPr>
          <p:cNvPr id="73750" name="Text Box 22"/>
          <p:cNvSpPr txBox="1">
            <a:spLocks noChangeArrowheads="1"/>
          </p:cNvSpPr>
          <p:nvPr/>
        </p:nvSpPr>
        <p:spPr bwMode="auto">
          <a:xfrm>
            <a:off x="1552504" y="5510716"/>
            <a:ext cx="4038600" cy="646331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</a:rPr>
              <a:t>H</a:t>
            </a:r>
            <a:r>
              <a:rPr lang="en-US" sz="3600" b="1" baseline="30000" dirty="0">
                <a:solidFill>
                  <a:srgbClr val="FF0000"/>
                </a:solidFill>
              </a:rPr>
              <a:t>+</a:t>
            </a:r>
            <a:r>
              <a:rPr lang="en-US" sz="3600" dirty="0"/>
              <a:t> + </a:t>
            </a:r>
            <a:r>
              <a:rPr lang="en-US" sz="3600" b="1" dirty="0">
                <a:solidFill>
                  <a:srgbClr val="0066CC"/>
                </a:solidFill>
              </a:rPr>
              <a:t>OH</a:t>
            </a:r>
            <a:r>
              <a:rPr lang="en-US" sz="3600" b="1" baseline="30000" dirty="0">
                <a:solidFill>
                  <a:srgbClr val="0066CC"/>
                </a:solidFill>
              </a:rPr>
              <a:t>- </a:t>
            </a:r>
            <a:r>
              <a:rPr lang="en-US" sz="3600" baseline="30000" dirty="0"/>
              <a:t>   </a:t>
            </a:r>
            <a:r>
              <a:rPr lang="en-US" sz="3600" baseline="30000" dirty="0">
                <a:sym typeface="Wingdings" pitchFamily="2" charset="2"/>
              </a:rPr>
              <a:t> </a:t>
            </a:r>
            <a:r>
              <a:rPr lang="en-US" sz="3600" dirty="0"/>
              <a:t> </a:t>
            </a:r>
            <a:r>
              <a:rPr lang="en-US" sz="3600" b="1" dirty="0">
                <a:solidFill>
                  <a:schemeClr val="hlink"/>
                </a:solidFill>
                <a:sym typeface="Wingdings" pitchFamily="2" charset="2"/>
              </a:rPr>
              <a:t>H</a:t>
            </a:r>
            <a:r>
              <a:rPr lang="en-US" sz="3600" b="1" baseline="-25000" dirty="0">
                <a:solidFill>
                  <a:schemeClr val="hlink"/>
                </a:solidFill>
                <a:sym typeface="Wingdings" pitchFamily="2" charset="2"/>
              </a:rPr>
              <a:t>2</a:t>
            </a:r>
            <a:r>
              <a:rPr lang="en-US" sz="3600" b="1" dirty="0">
                <a:solidFill>
                  <a:schemeClr val="hlink"/>
                </a:solidFill>
                <a:sym typeface="Wingdings" pitchFamily="2" charset="2"/>
              </a:rPr>
              <a:t>O</a:t>
            </a:r>
            <a:endParaRPr lang="en-US" sz="3600" b="1" dirty="0">
              <a:solidFill>
                <a:schemeClr val="hlink"/>
              </a:solidFill>
            </a:endParaRPr>
          </a:p>
        </p:txBody>
      </p:sp>
      <p:sp>
        <p:nvSpPr>
          <p:cNvPr id="73751" name="Text Box 23"/>
          <p:cNvSpPr txBox="1">
            <a:spLocks noChangeArrowheads="1"/>
          </p:cNvSpPr>
          <p:nvPr/>
        </p:nvSpPr>
        <p:spPr bwMode="auto">
          <a:xfrm>
            <a:off x="311727" y="4860060"/>
            <a:ext cx="4662055" cy="58477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/>
              <a:t>Net ionic reaction</a:t>
            </a:r>
          </a:p>
        </p:txBody>
      </p:sp>
      <p:sp>
        <p:nvSpPr>
          <p:cNvPr id="73752" name="Text Box 24"/>
          <p:cNvSpPr txBox="1">
            <a:spLocks noChangeArrowheads="1"/>
          </p:cNvSpPr>
          <p:nvPr/>
        </p:nvSpPr>
        <p:spPr bwMode="auto">
          <a:xfrm>
            <a:off x="5832764" y="5638800"/>
            <a:ext cx="3360918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chemeClr val="hlink"/>
                </a:solidFill>
              </a:rPr>
              <a:t>`</a:t>
            </a:r>
            <a:r>
              <a:rPr lang="en-US" sz="3600" b="1" dirty="0" smtClean="0">
                <a:solidFill>
                  <a:srgbClr val="00B050"/>
                </a:solidFill>
              </a:rPr>
              <a:t>neutralization</a:t>
            </a:r>
            <a:endParaRPr lang="en-US" sz="3600" b="1" dirty="0">
              <a:solidFill>
                <a:srgbClr val="00B050"/>
              </a:solidFill>
            </a:endParaRPr>
          </a:p>
        </p:txBody>
      </p:sp>
      <p:pic>
        <p:nvPicPr>
          <p:cNvPr id="73753" name="Picture 25" descr="montypyth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1588" y="0"/>
            <a:ext cx="1522412" cy="2286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762000" y="3991551"/>
            <a:ext cx="7981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+</a:t>
            </a:r>
            <a:r>
              <a:rPr lang="en-US" sz="3200" b="1" dirty="0" smtClean="0">
                <a:solidFill>
                  <a:srgbClr val="FF0000"/>
                </a:solidFill>
              </a:rPr>
              <a:t>  + </a:t>
            </a:r>
            <a:r>
              <a:rPr lang="en-US" sz="3200" b="1" dirty="0" err="1" smtClean="0">
                <a:solidFill>
                  <a:srgbClr val="FF0000"/>
                </a:solidFill>
              </a:rPr>
              <a:t>Cl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-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/>
              <a:t>+ </a:t>
            </a:r>
            <a:r>
              <a:rPr lang="en-US" sz="3200" b="1" dirty="0" smtClean="0">
                <a:solidFill>
                  <a:srgbClr val="0070C0"/>
                </a:solidFill>
              </a:rPr>
              <a:t>Na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+</a:t>
            </a:r>
            <a:r>
              <a:rPr lang="en-US" sz="3200" b="1" dirty="0" smtClean="0">
                <a:solidFill>
                  <a:srgbClr val="3399FF"/>
                </a:solidFill>
              </a:rPr>
              <a:t> +</a:t>
            </a:r>
            <a:r>
              <a:rPr lang="en-US" sz="3200" b="1" dirty="0" smtClean="0">
                <a:solidFill>
                  <a:srgbClr val="0070C0"/>
                </a:solidFill>
              </a:rPr>
              <a:t>OH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-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smtClean="0">
                <a:sym typeface="Wingdings" pitchFamily="2" charset="2"/>
              </a:rPr>
              <a:t> Na</a:t>
            </a:r>
            <a:r>
              <a:rPr lang="en-US" sz="3200" b="1" baseline="30000" dirty="0" smtClean="0">
                <a:sym typeface="Wingdings" pitchFamily="2" charset="2"/>
              </a:rPr>
              <a:t>+</a:t>
            </a:r>
            <a:r>
              <a:rPr lang="en-US" sz="3200" b="1" dirty="0" smtClean="0">
                <a:sym typeface="Wingdings" pitchFamily="2" charset="2"/>
              </a:rPr>
              <a:t> + </a:t>
            </a:r>
            <a:r>
              <a:rPr lang="en-US" sz="3200" b="1" dirty="0" err="1" smtClean="0">
                <a:sym typeface="Wingdings" pitchFamily="2" charset="2"/>
              </a:rPr>
              <a:t>Cl</a:t>
            </a:r>
            <a:r>
              <a:rPr lang="en-US" sz="3200" b="1" baseline="30000" dirty="0" smtClean="0">
                <a:sym typeface="Wingdings" pitchFamily="2" charset="2"/>
              </a:rPr>
              <a:t>-</a:t>
            </a:r>
            <a:r>
              <a:rPr lang="en-US" sz="3200" b="1" dirty="0" smtClean="0">
                <a:sym typeface="Wingdings" pitchFamily="2" charset="2"/>
              </a:rPr>
              <a:t> </a:t>
            </a:r>
            <a:r>
              <a:rPr lang="en-US" sz="3200" dirty="0" smtClean="0">
                <a:sym typeface="Wingdings" pitchFamily="2" charset="2"/>
              </a:rPr>
              <a:t>+</a:t>
            </a:r>
            <a:r>
              <a:rPr lang="en-US" sz="3200" b="1" dirty="0" smtClean="0">
                <a:solidFill>
                  <a:srgbClr val="00B050"/>
                </a:solidFill>
                <a:sym typeface="Wingdings" pitchFamily="2" charset="2"/>
              </a:rPr>
              <a:t>H</a:t>
            </a:r>
            <a:r>
              <a:rPr lang="en-US" sz="3200" b="1" baseline="-25000" dirty="0" smtClean="0">
                <a:solidFill>
                  <a:srgbClr val="00B050"/>
                </a:solidFill>
                <a:sym typeface="Wingdings" pitchFamily="2" charset="2"/>
              </a:rPr>
              <a:t>2</a:t>
            </a:r>
            <a:r>
              <a:rPr lang="en-US" sz="3200" b="1" dirty="0" smtClean="0">
                <a:solidFill>
                  <a:srgbClr val="00B050"/>
                </a:solidFill>
                <a:sym typeface="Wingdings" pitchFamily="2" charset="2"/>
              </a:rPr>
              <a:t>O</a:t>
            </a:r>
            <a:endParaRPr lang="en-US" sz="3200" b="1" dirty="0">
              <a:solidFill>
                <a:srgbClr val="00B05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923309" y="3956910"/>
            <a:ext cx="432955" cy="584775"/>
          </a:xfrm>
          <a:prstGeom prst="line">
            <a:avLst/>
          </a:prstGeom>
          <a:ln w="666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223561" y="3944500"/>
            <a:ext cx="416431" cy="584775"/>
          </a:xfrm>
          <a:prstGeom prst="line">
            <a:avLst/>
          </a:prstGeom>
          <a:ln w="666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1943100" y="3991551"/>
            <a:ext cx="380999" cy="432375"/>
          </a:xfrm>
          <a:prstGeom prst="line">
            <a:avLst/>
          </a:prstGeom>
          <a:ln w="666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6324600" y="4013772"/>
            <a:ext cx="380999" cy="432375"/>
          </a:xfrm>
          <a:prstGeom prst="line">
            <a:avLst/>
          </a:prstGeom>
          <a:ln w="666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68289" y="3338944"/>
            <a:ext cx="6705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Complete Ionic reaction</a:t>
            </a:r>
            <a:endParaRPr lang="en-US" sz="3200" b="1" u="sng" dirty="0"/>
          </a:p>
        </p:txBody>
      </p:sp>
    </p:spTree>
    <p:extLst>
      <p:ext uri="{BB962C8B-B14F-4D97-AF65-F5344CB8AC3E}">
        <p14:creationId xmlns:p14="http://schemas.microsoft.com/office/powerpoint/2010/main" val="373237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3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73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73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73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animBg="1"/>
      <p:bldP spid="73732" grpId="0"/>
      <p:bldP spid="73733" grpId="0" animBg="1"/>
      <p:bldP spid="73734" grpId="0" animBg="1"/>
      <p:bldP spid="73735" grpId="0" animBg="1"/>
      <p:bldP spid="73736" grpId="0" animBg="1"/>
      <p:bldP spid="73737" grpId="0" animBg="1"/>
      <p:bldP spid="73738" grpId="0" animBg="1"/>
      <p:bldP spid="73739" grpId="0" animBg="1"/>
      <p:bldP spid="73740" grpId="0"/>
      <p:bldP spid="73741" grpId="0"/>
      <p:bldP spid="73742" grpId="0"/>
      <p:bldP spid="73743" grpId="0"/>
      <p:bldP spid="73744" grpId="0"/>
      <p:bldP spid="73749" grpId="0"/>
      <p:bldP spid="73750" grpId="0" animBg="1"/>
      <p:bldP spid="73751" grpId="0" animBg="1"/>
      <p:bldP spid="73752" grpId="0" animBg="1"/>
      <p:bldP spid="2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-114300" y="-6927"/>
            <a:ext cx="8229600" cy="1143000"/>
          </a:xfrm>
        </p:spPr>
        <p:txBody>
          <a:bodyPr/>
          <a:lstStyle/>
          <a:p>
            <a:r>
              <a:rPr lang="en-US" sz="3200" dirty="0"/>
              <a:t>Overview of classical reactions(cont.)</a:t>
            </a:r>
          </a:p>
        </p:txBody>
      </p:sp>
      <p:sp>
        <p:nvSpPr>
          <p:cNvPr id="73745" name="Text Box 17"/>
          <p:cNvSpPr txBox="1">
            <a:spLocks noChangeArrowheads="1"/>
          </p:cNvSpPr>
          <p:nvPr/>
        </p:nvSpPr>
        <p:spPr bwMode="auto">
          <a:xfrm>
            <a:off x="2362200" y="3162516"/>
            <a:ext cx="4800600" cy="519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General characteristics</a:t>
            </a:r>
          </a:p>
        </p:txBody>
      </p:sp>
      <p:sp>
        <p:nvSpPr>
          <p:cNvPr id="73747" name="Text Box 19"/>
          <p:cNvSpPr txBox="1">
            <a:spLocks noChangeArrowheads="1"/>
          </p:cNvSpPr>
          <p:nvPr/>
        </p:nvSpPr>
        <p:spPr bwMode="auto">
          <a:xfrm>
            <a:off x="2362200" y="3581400"/>
            <a:ext cx="350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3748" name="Text Box 20"/>
          <p:cNvSpPr txBox="1">
            <a:spLocks noChangeArrowheads="1"/>
          </p:cNvSpPr>
          <p:nvPr/>
        </p:nvSpPr>
        <p:spPr bwMode="auto">
          <a:xfrm>
            <a:off x="27709" y="3948113"/>
            <a:ext cx="8763000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dirty="0">
                <a:solidFill>
                  <a:srgbClr val="FF0000"/>
                </a:solidFill>
              </a:rPr>
              <a:t>Reactants are specially defined `acid’ </a:t>
            </a:r>
            <a:r>
              <a:rPr lang="en-US" sz="2800" b="1" dirty="0" smtClean="0">
                <a:solidFill>
                  <a:srgbClr val="FF0000"/>
                </a:solidFill>
              </a:rPr>
              <a:t>and </a:t>
            </a:r>
            <a:r>
              <a:rPr lang="en-US" sz="2800" b="1" dirty="0">
                <a:solidFill>
                  <a:srgbClr val="FF0000"/>
                </a:solidFill>
              </a:rPr>
              <a:t>`base</a:t>
            </a:r>
            <a:r>
              <a:rPr lang="en-US" sz="2800" b="1" dirty="0" smtClean="0">
                <a:solidFill>
                  <a:srgbClr val="FF0000"/>
                </a:solidFill>
              </a:rPr>
              <a:t>’           ionic </a:t>
            </a:r>
            <a:r>
              <a:rPr lang="en-US" sz="2800" b="1" dirty="0">
                <a:solidFill>
                  <a:srgbClr val="FF0000"/>
                </a:solidFill>
              </a:rPr>
              <a:t>solutions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dirty="0">
                <a:solidFill>
                  <a:srgbClr val="FF0000"/>
                </a:solidFill>
              </a:rPr>
              <a:t>Products are soluble salt and  water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dirty="0" smtClean="0">
                <a:solidFill>
                  <a:srgbClr val="FF0000"/>
                </a:solidFill>
              </a:rPr>
              <a:t>Significant heat </a:t>
            </a:r>
            <a:r>
              <a:rPr lang="en-US" sz="2800" b="1" dirty="0">
                <a:solidFill>
                  <a:srgbClr val="FF0000"/>
                </a:solidFill>
              </a:rPr>
              <a:t>is  generated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dirty="0">
                <a:solidFill>
                  <a:srgbClr val="FF0000"/>
                </a:solidFill>
              </a:rPr>
              <a:t>Indicators signal </a:t>
            </a:r>
            <a:r>
              <a:rPr lang="en-US" sz="2800" b="1" dirty="0" err="1">
                <a:solidFill>
                  <a:srgbClr val="FF0000"/>
                </a:solidFill>
              </a:rPr>
              <a:t>endpts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73750" name="Text Box 22"/>
          <p:cNvSpPr txBox="1">
            <a:spLocks noChangeArrowheads="1"/>
          </p:cNvSpPr>
          <p:nvPr/>
        </p:nvSpPr>
        <p:spPr bwMode="auto">
          <a:xfrm>
            <a:off x="2590800" y="2393156"/>
            <a:ext cx="4038600" cy="646331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</a:rPr>
              <a:t>H</a:t>
            </a:r>
            <a:r>
              <a:rPr lang="en-US" sz="3600" b="1" baseline="30000" dirty="0">
                <a:solidFill>
                  <a:srgbClr val="FF0000"/>
                </a:solidFill>
              </a:rPr>
              <a:t>+</a:t>
            </a:r>
            <a:r>
              <a:rPr lang="en-US" sz="3600" dirty="0"/>
              <a:t> + </a:t>
            </a:r>
            <a:r>
              <a:rPr lang="en-US" sz="3600" b="1" dirty="0">
                <a:solidFill>
                  <a:srgbClr val="0066CC"/>
                </a:solidFill>
              </a:rPr>
              <a:t>OH</a:t>
            </a:r>
            <a:r>
              <a:rPr lang="en-US" sz="3600" b="1" baseline="30000" dirty="0">
                <a:solidFill>
                  <a:srgbClr val="0066CC"/>
                </a:solidFill>
              </a:rPr>
              <a:t>- </a:t>
            </a:r>
            <a:r>
              <a:rPr lang="en-US" sz="3600" baseline="30000" dirty="0"/>
              <a:t>   </a:t>
            </a:r>
            <a:r>
              <a:rPr lang="en-US" sz="3600" baseline="30000" dirty="0">
                <a:sym typeface="Wingdings" pitchFamily="2" charset="2"/>
              </a:rPr>
              <a:t> </a:t>
            </a:r>
            <a:r>
              <a:rPr lang="en-US" sz="3600" dirty="0"/>
              <a:t> </a:t>
            </a:r>
            <a:r>
              <a:rPr lang="en-US" sz="3600" b="1" dirty="0">
                <a:solidFill>
                  <a:schemeClr val="hlink"/>
                </a:solidFill>
                <a:sym typeface="Wingdings" pitchFamily="2" charset="2"/>
              </a:rPr>
              <a:t>H</a:t>
            </a:r>
            <a:r>
              <a:rPr lang="en-US" sz="3600" b="1" baseline="-25000" dirty="0">
                <a:solidFill>
                  <a:schemeClr val="hlink"/>
                </a:solidFill>
                <a:sym typeface="Wingdings" pitchFamily="2" charset="2"/>
              </a:rPr>
              <a:t>2</a:t>
            </a:r>
            <a:r>
              <a:rPr lang="en-US" sz="3600" b="1" dirty="0">
                <a:solidFill>
                  <a:schemeClr val="hlink"/>
                </a:solidFill>
                <a:sym typeface="Wingdings" pitchFamily="2" charset="2"/>
              </a:rPr>
              <a:t>O</a:t>
            </a:r>
            <a:endParaRPr lang="en-US" sz="3600" b="1" dirty="0">
              <a:solidFill>
                <a:schemeClr val="hlink"/>
              </a:solidFill>
            </a:endParaRPr>
          </a:p>
        </p:txBody>
      </p:sp>
      <p:sp>
        <p:nvSpPr>
          <p:cNvPr id="73751" name="Text Box 23"/>
          <p:cNvSpPr txBox="1">
            <a:spLocks noChangeArrowheads="1"/>
          </p:cNvSpPr>
          <p:nvPr/>
        </p:nvSpPr>
        <p:spPr bwMode="auto">
          <a:xfrm>
            <a:off x="782782" y="1765661"/>
            <a:ext cx="4627418" cy="58477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Net ionic reaction</a:t>
            </a:r>
          </a:p>
        </p:txBody>
      </p:sp>
      <p:pic>
        <p:nvPicPr>
          <p:cNvPr id="73753" name="Picture 25" descr="montypyth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1588" y="0"/>
            <a:ext cx="1522412" cy="2286000"/>
          </a:xfrm>
          <a:prstGeom prst="rect">
            <a:avLst/>
          </a:prstGeom>
          <a:noFill/>
        </p:spPr>
      </p:pic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723900" y="819834"/>
            <a:ext cx="7124700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2) </a:t>
            </a:r>
            <a:r>
              <a:rPr lang="en-US" sz="3600" b="1" dirty="0" smtClean="0">
                <a:solidFill>
                  <a:srgbClr val="FF0000"/>
                </a:solidFill>
              </a:rPr>
              <a:t>Acid</a:t>
            </a:r>
            <a:r>
              <a:rPr lang="en-US" sz="3600" b="1" dirty="0" smtClean="0">
                <a:solidFill>
                  <a:srgbClr val="0066CC"/>
                </a:solidFill>
              </a:rPr>
              <a:t>-base…- </a:t>
            </a:r>
            <a:r>
              <a:rPr lang="en-US" sz="2400" b="1" dirty="0" smtClean="0">
                <a:solidFill>
                  <a:srgbClr val="0066CC"/>
                </a:solidFill>
              </a:rPr>
              <a:t>continued</a:t>
            </a:r>
            <a:endParaRPr lang="en-US" sz="2400" b="1" dirty="0">
              <a:solidFill>
                <a:srgbClr val="0066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313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3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3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3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3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3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45" grpId="0" animBg="1"/>
      <p:bldP spid="73750" grpId="0" animBg="1"/>
      <p:bldP spid="73751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1812</TotalTime>
  <Words>945</Words>
  <Application>Microsoft Office PowerPoint</Application>
  <PresentationFormat>On-screen Show (4:3)</PresentationFormat>
  <Paragraphs>219</Paragraphs>
  <Slides>20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PowerPoint Presentation</vt:lpstr>
      <vt:lpstr>Classical Reactions Classified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Overview of classical reactions(cont.)</vt:lpstr>
      <vt:lpstr>Overview of classical reactions(cont.)</vt:lpstr>
      <vt:lpstr>Acid-Base Theories (pp 136-44, 625-8)</vt:lpstr>
      <vt:lpstr>Acid-Base Theories (pp 623-625)</vt:lpstr>
      <vt:lpstr>PowerPoint Presentation</vt:lpstr>
      <vt:lpstr>A measure of this Ph.D `ordinaire’’s brilliance…</vt:lpstr>
      <vt:lpstr>PowerPoint Presentation</vt:lpstr>
      <vt:lpstr>PowerPoint Presentation</vt:lpstr>
      <vt:lpstr>PowerPoint Presentation</vt:lpstr>
      <vt:lpstr>The `Inconvenient Truth’ about the Arrhenius model: basic salts</vt:lpstr>
      <vt:lpstr>The `Inconvenient Truth’ about the Arrhenius model: basic salts (continued)</vt:lpstr>
      <vt:lpstr>The `Inconvenient Truth’ about the Arrhenius model: basic salts (continued)</vt:lpstr>
      <vt:lpstr>Bronsted to the rescue…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Help Desk</dc:creator>
  <cp:lastModifiedBy>Fong, Jerry</cp:lastModifiedBy>
  <cp:revision>81</cp:revision>
  <dcterms:created xsi:type="dcterms:W3CDTF">2008-10-09T19:30:32Z</dcterms:created>
  <dcterms:modified xsi:type="dcterms:W3CDTF">2012-11-16T16:57:34Z</dcterms:modified>
</cp:coreProperties>
</file>