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3" r:id="rId2"/>
    <p:sldId id="314" r:id="rId3"/>
    <p:sldId id="332" r:id="rId4"/>
    <p:sldId id="329" r:id="rId5"/>
    <p:sldId id="330" r:id="rId6"/>
    <p:sldId id="331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B85E3-EFA5-40D6-8925-26800EB995FB}">
          <p14:sldIdLst/>
        </p14:section>
        <p14:section name="Untitled Section" id="{866B8856-C311-48F9-96D7-936401FCB6C2}">
          <p14:sldIdLst>
            <p14:sldId id="313"/>
            <p14:sldId id="314"/>
            <p14:sldId id="332"/>
            <p14:sldId id="329"/>
            <p14:sldId id="330"/>
            <p14:sldId id="331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6E157"/>
    <a:srgbClr val="72F444"/>
    <a:srgbClr val="D74229"/>
    <a:srgbClr val="3399FF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0308-064C-400E-B229-05FA7A0359F3}" type="datetimeFigureOut">
              <a:rPr lang="en-US" smtClean="0"/>
              <a:pPr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851D-42A2-4467-89FB-C7C7E769E1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2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9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4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2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9A40-EE49-462B-86AF-EE880F81B7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3B46-A2D6-4D15-B1FB-CD50596A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F9EF4-A3A6-41B4-B738-5366104E3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E437A-414C-4B7B-89E1-D4E1BF45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C85DB-5FDD-4593-A082-16220080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84FA-7F0A-4A8C-82DF-39DD57107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5A5FC-EA38-42D0-BB21-A847D5583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881-2D26-40F3-B317-14AF6901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F01-94A2-4418-B566-61F90FA2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7CD-7BD9-47FD-92AB-05A3C79E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1AA9-9406-405A-AB7E-2AD0087CF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4D44-AE6D-424F-8A4E-ACE8237A1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F216A7-23C0-4B79-8F8B-9161D19AB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4297" y="969816"/>
            <a:ext cx="3427412" cy="550874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68853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And now (after many weeks of &amp;^%!! Moles and Lewis)….</a:t>
            </a:r>
          </a:p>
          <a:p>
            <a:r>
              <a:rPr lang="en-US" sz="3600" b="1" dirty="0" smtClean="0"/>
              <a:t>…..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788" y="1539102"/>
            <a:ext cx="5638800" cy="144655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/>
              <a:t>….</a:t>
            </a:r>
            <a:r>
              <a:rPr lang="en-US" sz="4400" b="1" dirty="0">
                <a:solidFill>
                  <a:srgbClr val="9933FF"/>
                </a:solidFill>
                <a:latin typeface="Matura MT Script Capitals" pitchFamily="66" charset="0"/>
              </a:rPr>
              <a:t>for something completely different….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61107" y="2971800"/>
            <a:ext cx="5382491" cy="138499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Algerian" pitchFamily="82" charset="0"/>
              </a:rPr>
              <a:t>4) </a:t>
            </a:r>
            <a:r>
              <a:rPr lang="en-US" sz="2800" b="1" dirty="0">
                <a:latin typeface="Algerian" pitchFamily="82" charset="0"/>
              </a:rPr>
              <a:t>CLASSICAL </a:t>
            </a:r>
            <a:r>
              <a:rPr lang="en-US" sz="2800" b="1" dirty="0" smtClean="0">
                <a:latin typeface="Algerian" pitchFamily="82" charset="0"/>
              </a:rPr>
              <a:t> </a:t>
            </a:r>
            <a:r>
              <a:rPr lang="en-US" sz="2800" b="1" dirty="0">
                <a:latin typeface="Algerian" pitchFamily="82" charset="0"/>
              </a:rPr>
              <a:t>REACTIONs- </a:t>
            </a:r>
            <a:r>
              <a:rPr lang="en-US" sz="2800" b="1" dirty="0">
                <a:solidFill>
                  <a:srgbClr val="FF0000"/>
                </a:solidFill>
                <a:latin typeface="Algerian" pitchFamily="82" charset="0"/>
              </a:rPr>
              <a:t>chapter </a:t>
            </a:r>
            <a:r>
              <a:rPr lang="en-US" sz="2800" b="1" dirty="0" smtClean="0">
                <a:solidFill>
                  <a:srgbClr val="FF0000"/>
                </a:solidFill>
                <a:latin typeface="Algerian" pitchFamily="82" charset="0"/>
              </a:rPr>
              <a:t>10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( + tiny bit of 14)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800" b="1" dirty="0">
                <a:latin typeface="Algerian" pitchFamily="82" charset="0"/>
              </a:rPr>
              <a:t>(where the fun begins)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" y="4416457"/>
            <a:ext cx="6172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FF0000"/>
                </a:solidFill>
              </a:rPr>
              <a:t>Metatheses 443-452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66CC"/>
                </a:solidFill>
              </a:rPr>
              <a:t>Acid-base 452-458;623-625</a:t>
            </a:r>
            <a:endParaRPr lang="en-US" sz="3200" b="1" dirty="0">
              <a:solidFill>
                <a:srgbClr val="0066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009900"/>
                </a:solidFill>
              </a:rPr>
              <a:t>Oxidation-reduction 458-466</a:t>
            </a:r>
            <a:endParaRPr lang="en-US" sz="3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(pp </a:t>
            </a:r>
            <a:r>
              <a:rPr lang="en-US" sz="3600" dirty="0" smtClean="0"/>
              <a:t>136-44,</a:t>
            </a:r>
            <a:r>
              <a:rPr lang="en-US" sz="3600" b="1" dirty="0" smtClean="0">
                <a:solidFill>
                  <a:srgbClr val="0066CC"/>
                </a:solidFill>
              </a:rPr>
              <a:t> 625-8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pic>
        <p:nvPicPr>
          <p:cNvPr id="60420" name="Picture 4" descr="yiny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009" y="3810000"/>
            <a:ext cx="2971800" cy="283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763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0</a:t>
            </a:r>
            <a:r>
              <a:rPr lang="en-US" sz="2400" b="1" dirty="0"/>
              <a:t>) Pre-science</a:t>
            </a:r>
            <a:r>
              <a:rPr lang="en-US" sz="2400" b="1" dirty="0" smtClean="0"/>
              <a:t>: </a:t>
            </a:r>
            <a:r>
              <a:rPr lang="en-US" sz="2400" b="1" dirty="0"/>
              <a:t>acids and bases are eternal opposites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1524000" y="1600200"/>
            <a:ext cx="548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ACID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/>
              <a:t>+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0000FF"/>
                </a:solidFill>
              </a:rPr>
              <a:t>BASE</a:t>
            </a:r>
            <a:r>
              <a:rPr lang="en-US" sz="3200" dirty="0"/>
              <a:t> </a:t>
            </a:r>
            <a:r>
              <a:rPr lang="en-US" sz="3200" b="1" dirty="0"/>
              <a:t>= `BALANCE’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593273" y="2242810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</a:rPr>
              <a:t>Positive</a:t>
            </a:r>
            <a:r>
              <a:rPr lang="en-US" sz="2800" b="1" dirty="0"/>
              <a:t> + </a:t>
            </a:r>
            <a:r>
              <a:rPr lang="en-US" sz="2800" b="1" dirty="0">
                <a:solidFill>
                  <a:srgbClr val="0000FF"/>
                </a:solidFill>
              </a:rPr>
              <a:t>negative </a:t>
            </a:r>
            <a:r>
              <a:rPr lang="en-US" sz="2800" b="1" dirty="0"/>
              <a:t> = null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524000" y="29718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</a:rPr>
              <a:t>Hot 	  </a:t>
            </a:r>
            <a:r>
              <a:rPr lang="en-US" sz="3200" b="1" dirty="0"/>
              <a:t>+ </a:t>
            </a:r>
            <a:r>
              <a:rPr lang="en-US" sz="3200" b="1" dirty="0">
                <a:solidFill>
                  <a:srgbClr val="0000FF"/>
                </a:solidFill>
              </a:rPr>
              <a:t>cold         </a:t>
            </a:r>
            <a:r>
              <a:rPr lang="en-US" sz="3200" b="1" dirty="0"/>
              <a:t>= just right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990600" y="4186237"/>
            <a:ext cx="2590800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/>
              <a:t> </a:t>
            </a:r>
            <a:r>
              <a:rPr lang="en-US" sz="3600" b="1" dirty="0"/>
              <a:t>Taoist version</a:t>
            </a:r>
          </a:p>
        </p:txBody>
      </p:sp>
    </p:spTree>
    <p:extLst>
      <p:ext uri="{BB962C8B-B14F-4D97-AF65-F5344CB8AC3E}">
        <p14:creationId xmlns:p14="http://schemas.microsoft.com/office/powerpoint/2010/main" val="26434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  <p:bldP spid="60422" grpId="0"/>
      <p:bldP spid="60423" grpId="0"/>
      <p:bldP spid="60424" grpId="0"/>
      <p:bldP spid="60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dirty="0"/>
              <a:t>Acid-Base Theories (</a:t>
            </a:r>
            <a:r>
              <a:rPr lang="en-US" sz="3600" dirty="0" err="1" smtClean="0"/>
              <a:t>pp</a:t>
            </a:r>
            <a:r>
              <a:rPr lang="en-US" sz="3600" dirty="0"/>
              <a:t> </a:t>
            </a:r>
            <a:r>
              <a:rPr lang="en-US" sz="3600" dirty="0" smtClean="0"/>
              <a:t>623-625)</a:t>
            </a:r>
            <a:endParaRPr lang="en-US" sz="3600" dirty="0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71500" y="914400"/>
            <a:ext cx="8153400" cy="138499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Modern Theory: Try #1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b="1" dirty="0" err="1" smtClean="0"/>
              <a:t>Svante</a:t>
            </a:r>
            <a:r>
              <a:rPr lang="en-US" sz="2400" b="1" dirty="0" smtClean="0"/>
              <a:t> </a:t>
            </a:r>
            <a:r>
              <a:rPr lang="en-US" sz="2400" b="1" dirty="0"/>
              <a:t>Arrhenius: Father of the first modern </a:t>
            </a:r>
            <a:r>
              <a:rPr lang="en-US" sz="2400" b="1" dirty="0">
                <a:solidFill>
                  <a:srgbClr val="FF0066"/>
                </a:solidFill>
              </a:rPr>
              <a:t>acid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rgbClr val="0000FF"/>
                </a:solidFill>
              </a:rPr>
              <a:t>base </a:t>
            </a:r>
            <a:r>
              <a:rPr lang="en-US" sz="2400" b="1" dirty="0"/>
              <a:t>theory</a:t>
            </a:r>
          </a:p>
        </p:txBody>
      </p:sp>
      <p:pic>
        <p:nvPicPr>
          <p:cNvPr id="60425" name="Picture 9" descr="Arrheni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63" y="2561235"/>
            <a:ext cx="1617663" cy="2544165"/>
          </a:xfrm>
          <a:prstGeom prst="rect">
            <a:avLst/>
          </a:prstGeom>
          <a:noFill/>
        </p:spPr>
      </p:pic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42454" y="5158770"/>
            <a:ext cx="2133600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Young Arrhenius</a:t>
            </a:r>
          </a:p>
          <a:p>
            <a:r>
              <a:rPr lang="en-US" sz="2400" dirty="0"/>
              <a:t>(dimwitted “loser”)</a:t>
            </a:r>
          </a:p>
        </p:txBody>
      </p:sp>
      <p:pic>
        <p:nvPicPr>
          <p:cNvPr id="60427" name="Picture 11" descr="arrhenius ol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61235"/>
            <a:ext cx="1733550" cy="2721986"/>
          </a:xfrm>
          <a:prstGeom prst="rect">
            <a:avLst/>
          </a:prstGeom>
          <a:noFill/>
        </p:spPr>
      </p:pic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689908" y="5528101"/>
            <a:ext cx="4034992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Old Arrhenius</a:t>
            </a:r>
          </a:p>
          <a:p>
            <a:r>
              <a:rPr lang="en-US" sz="2400" dirty="0" smtClean="0"/>
              <a:t>(wins Nobel prize </a:t>
            </a:r>
            <a:r>
              <a:rPr lang="en-US" sz="2400" dirty="0"/>
              <a:t>for acid base theory)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06181" y="2847541"/>
            <a:ext cx="37612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Thesis on </a:t>
            </a:r>
            <a:r>
              <a:rPr lang="en-US" sz="2400" b="1" dirty="0">
                <a:solidFill>
                  <a:srgbClr val="FF0066"/>
                </a:solidFill>
              </a:rPr>
              <a:t>Acids</a:t>
            </a:r>
            <a:r>
              <a:rPr lang="en-US" sz="2400" b="1" dirty="0"/>
              <a:t> &amp; </a:t>
            </a:r>
            <a:r>
              <a:rPr lang="en-US" sz="2400" b="1" dirty="0">
                <a:solidFill>
                  <a:srgbClr val="0000FF"/>
                </a:solidFill>
              </a:rPr>
              <a:t>Bases </a:t>
            </a:r>
            <a:r>
              <a:rPr lang="en-US" sz="2400" b="1" dirty="0"/>
              <a:t>derided by his research committee…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514600" y="4082892"/>
            <a:ext cx="2555874" cy="1200329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Graduates with </a:t>
            </a:r>
            <a:r>
              <a:rPr lang="en-US" sz="2400" b="1" dirty="0" err="1"/>
              <a:t>Ph.D</a:t>
            </a:r>
            <a:r>
              <a:rPr lang="en-US" sz="2400" b="1" dirty="0"/>
              <a:t> </a:t>
            </a:r>
            <a:r>
              <a:rPr lang="en-US" sz="2400" b="1" i="1" dirty="0" err="1" smtClean="0"/>
              <a:t>ordinare</a:t>
            </a:r>
            <a:endParaRPr lang="en-US" sz="2400" b="1" i="1" dirty="0" smtClean="0"/>
          </a:p>
          <a:p>
            <a:r>
              <a:rPr lang="en-US" sz="2400" b="1" dirty="0" smtClean="0"/>
              <a:t>(</a:t>
            </a:r>
            <a:r>
              <a:rPr lang="en-US" sz="2400" b="1" dirty="0"/>
              <a:t>no distinction)</a:t>
            </a:r>
          </a:p>
        </p:txBody>
      </p:sp>
    </p:spTree>
    <p:extLst>
      <p:ext uri="{BB962C8B-B14F-4D97-AF65-F5344CB8AC3E}">
        <p14:creationId xmlns:p14="http://schemas.microsoft.com/office/powerpoint/2010/main" val="542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/>
      <p:bldP spid="60426" grpId="0" animBg="1"/>
      <p:bldP spid="60428" grpId="0" animBg="1"/>
      <p:bldP spid="60429" grpId="0"/>
      <p:bldP spid="604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04800" y="1676400"/>
            <a:ext cx="83058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Revenge is a dish best served cold</a:t>
            </a: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4620491" y="6858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Moral #1</a:t>
            </a:r>
          </a:p>
        </p:txBody>
      </p:sp>
      <p:pic>
        <p:nvPicPr>
          <p:cNvPr id="1026" name="Picture 2" descr="http://www.frugal-cafe.com/public_html/frugal-blog/frugal-cafe-blogzone/wp-content/uploads/2010/11/star-trek-ii-wrath-of-khan-po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23272"/>
            <a:ext cx="5219700" cy="41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arrhenius old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2667000"/>
            <a:ext cx="2377944" cy="3733800"/>
          </a:xfrm>
          <a:prstGeom prst="rect">
            <a:avLst/>
          </a:prstGeom>
          <a:noFill/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1673" y="152400"/>
            <a:ext cx="3816927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Becomes distinguished </a:t>
            </a:r>
            <a:r>
              <a:rPr lang="en-US" sz="2400" b="1" dirty="0" smtClean="0"/>
              <a:t>scholar and chair </a:t>
            </a:r>
            <a:r>
              <a:rPr lang="en-US" sz="2400" b="1" dirty="0"/>
              <a:t>of his old </a:t>
            </a:r>
            <a:r>
              <a:rPr lang="en-US" sz="2400" b="1" dirty="0" smtClean="0"/>
              <a:t>alma mater school</a:t>
            </a:r>
            <a:r>
              <a:rPr lang="en-US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953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371600" y="129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Moral #2: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95400" y="2588567"/>
            <a:ext cx="70866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Trust your </a:t>
            </a:r>
            <a:r>
              <a:rPr lang="en-US" sz="3200" b="1" dirty="0"/>
              <a:t>own dreams and ideas</a:t>
            </a:r>
          </a:p>
        </p:txBody>
      </p:sp>
    </p:spTree>
    <p:extLst>
      <p:ext uri="{BB962C8B-B14F-4D97-AF65-F5344CB8AC3E}">
        <p14:creationId xmlns:p14="http://schemas.microsoft.com/office/powerpoint/2010/main" val="198358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 measure of this Ph.D `ordinaire’’s brilliance…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76200" y="1524000"/>
            <a:ext cx="90678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1896 </a:t>
            </a:r>
            <a:r>
              <a:rPr lang="en-US" sz="2400" b="1" dirty="0"/>
              <a:t>Arrhenius predicted that green house gas (CO</a:t>
            </a:r>
            <a:r>
              <a:rPr lang="en-US" sz="2400" b="1" baseline="-25000" dirty="0"/>
              <a:t>2</a:t>
            </a:r>
            <a:r>
              <a:rPr lang="en-US" sz="2400" b="1" dirty="0"/>
              <a:t>) from profligate burning of the </a:t>
            </a:r>
            <a:r>
              <a:rPr lang="en-US" sz="2400" b="1" dirty="0" err="1"/>
              <a:t>the</a:t>
            </a:r>
            <a:r>
              <a:rPr lang="en-US" sz="2400" b="1" dirty="0"/>
              <a:t> newly popular fuel source …</a:t>
            </a:r>
            <a:r>
              <a:rPr lang="en-US" sz="3600" b="1" dirty="0">
                <a:solidFill>
                  <a:schemeClr val="accent2"/>
                </a:solidFill>
              </a:rPr>
              <a:t>petroleum oil</a:t>
            </a:r>
            <a:r>
              <a:rPr lang="en-US" sz="3600" b="1" dirty="0"/>
              <a:t>…</a:t>
            </a:r>
          </a:p>
          <a:p>
            <a:r>
              <a:rPr lang="en-US" sz="2400" b="1" dirty="0"/>
              <a:t>would cause (gasp !) </a:t>
            </a:r>
            <a:r>
              <a:rPr lang="en-US" sz="2400" b="1" dirty="0" smtClean="0"/>
              <a:t>measurable  and </a:t>
            </a:r>
            <a:r>
              <a:rPr lang="en-US" sz="2400" b="1" dirty="0" smtClean="0">
                <a:solidFill>
                  <a:srgbClr val="FF0000"/>
                </a:solidFill>
              </a:rPr>
              <a:t>catastrophic </a:t>
            </a:r>
            <a:r>
              <a:rPr lang="en-US" sz="2400" b="1" dirty="0">
                <a:solidFill>
                  <a:srgbClr val="FF0000"/>
                </a:solidFill>
              </a:rPr>
              <a:t>global warming…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352800" y="3657600"/>
            <a:ext cx="533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…starting in 1990-2000 AD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76200" y="4576465"/>
            <a:ext cx="9102436" cy="193899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…the entire scientific </a:t>
            </a:r>
            <a:r>
              <a:rPr lang="en-US" sz="4000" dirty="0" smtClean="0"/>
              <a:t>establishment (and Standard Oil)  </a:t>
            </a:r>
            <a:r>
              <a:rPr lang="en-US" sz="4000" dirty="0"/>
              <a:t>laughed at him (again)</a:t>
            </a:r>
          </a:p>
        </p:txBody>
      </p:sp>
    </p:spTree>
    <p:extLst>
      <p:ext uri="{BB962C8B-B14F-4D97-AF65-F5344CB8AC3E}">
        <p14:creationId xmlns:p14="http://schemas.microsoft.com/office/powerpoint/2010/main" val="202467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4" grpId="0"/>
      <p:bldP spid="614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33400" y="223391"/>
            <a:ext cx="7391400" cy="5847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1)	Arrhenius </a:t>
            </a:r>
            <a:r>
              <a:rPr lang="en-US" sz="3200" b="1" dirty="0" smtClean="0"/>
              <a:t>Model</a:t>
            </a:r>
            <a:endParaRPr lang="en-US" sz="3200" b="1" dirty="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628650" y="1672720"/>
            <a:ext cx="2705100" cy="543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66"/>
                </a:solidFill>
              </a:rPr>
              <a:t>H</a:t>
            </a:r>
            <a:r>
              <a:rPr lang="en-US" sz="4000" b="1" dirty="0" smtClean="0"/>
              <a:t>F</a:t>
            </a:r>
            <a:r>
              <a:rPr lang="en-US" sz="4000" b="1" dirty="0" smtClean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 err="1" smtClean="0">
                <a:solidFill>
                  <a:srgbClr val="FF0066"/>
                </a:solidFill>
              </a:rPr>
              <a:t>H</a:t>
            </a:r>
            <a:r>
              <a:rPr lang="en-US" sz="4000" b="1" dirty="0" err="1" smtClean="0"/>
              <a:t>Cl</a:t>
            </a:r>
            <a:endParaRPr lang="en-US" sz="4000" b="1" dirty="0">
              <a:solidFill>
                <a:srgbClr val="FF0066"/>
              </a:solidFill>
            </a:endParaRPr>
          </a:p>
          <a:p>
            <a:r>
              <a:rPr lang="en-US" sz="4000" b="1" dirty="0" smtClean="0">
                <a:solidFill>
                  <a:srgbClr val="FF0066"/>
                </a:solidFill>
              </a:rPr>
              <a:t> </a:t>
            </a:r>
            <a:r>
              <a:rPr lang="en-US" sz="4000" b="1" dirty="0" err="1">
                <a:solidFill>
                  <a:srgbClr val="FF0066"/>
                </a:solidFill>
              </a:rPr>
              <a:t>H</a:t>
            </a:r>
            <a:r>
              <a:rPr lang="en-US" sz="4000" b="1" dirty="0" err="1"/>
              <a:t>Br</a:t>
            </a:r>
            <a:endParaRPr lang="en-US" sz="4000" b="1" dirty="0"/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dirty="0"/>
              <a:t>NO</a:t>
            </a:r>
            <a:r>
              <a:rPr lang="en-US" sz="4000" b="1" baseline="-25000" dirty="0"/>
              <a:t>3</a:t>
            </a:r>
            <a:r>
              <a:rPr lang="en-US" sz="4000" b="1" dirty="0">
                <a:solidFill>
                  <a:srgbClr val="FF0066"/>
                </a:solidFill>
              </a:rPr>
              <a:t>  H</a:t>
            </a:r>
            <a:r>
              <a:rPr lang="en-US" sz="4000" b="1" dirty="0"/>
              <a:t>ClO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FF0066"/>
                </a:solidFill>
              </a:rPr>
              <a:t> 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SO</a:t>
            </a:r>
            <a:r>
              <a:rPr lang="en-US" sz="4000" b="1" baseline="-25000" dirty="0"/>
              <a:t>4</a:t>
            </a:r>
            <a:r>
              <a:rPr lang="en-US" sz="4000" b="1" baseline="-25000" dirty="0">
                <a:solidFill>
                  <a:srgbClr val="FF0066"/>
                </a:solidFill>
              </a:rPr>
              <a:t>  </a:t>
            </a:r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2</a:t>
            </a:r>
            <a:r>
              <a:rPr lang="en-US" sz="4000" b="1" dirty="0"/>
              <a:t>CO</a:t>
            </a:r>
            <a:r>
              <a:rPr lang="en-US" sz="4000" b="1" baseline="-25000" dirty="0"/>
              <a:t>3</a:t>
            </a:r>
            <a:r>
              <a:rPr lang="en-US" sz="4000" b="1" baseline="-25000" dirty="0">
                <a:solidFill>
                  <a:srgbClr val="FF0066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FF0066"/>
                </a:solidFill>
              </a:rPr>
              <a:t>H</a:t>
            </a:r>
            <a:r>
              <a:rPr lang="en-US" sz="4000" b="1" baseline="-25000" dirty="0">
                <a:solidFill>
                  <a:srgbClr val="FF0066"/>
                </a:solidFill>
              </a:rPr>
              <a:t>3</a:t>
            </a:r>
            <a:r>
              <a:rPr lang="en-US" sz="4000" b="1" dirty="0">
                <a:solidFill>
                  <a:srgbClr val="FF0066"/>
                </a:solidFill>
              </a:rPr>
              <a:t>P</a:t>
            </a:r>
            <a:r>
              <a:rPr lang="en-US" sz="4000" b="1" dirty="0"/>
              <a:t>O</a:t>
            </a:r>
            <a:r>
              <a:rPr lang="en-US" sz="4000" b="1" baseline="-25000" dirty="0"/>
              <a:t>4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724400" y="1117688"/>
            <a:ext cx="1676400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BASE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5715000" y="2188245"/>
            <a:ext cx="2819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err="1" smtClean="0"/>
              <a:t>Na</a:t>
            </a:r>
            <a:r>
              <a:rPr lang="en-US" sz="4000" b="1" dirty="0" err="1" smtClean="0">
                <a:solidFill>
                  <a:srgbClr val="0000FF"/>
                </a:solidFill>
              </a:rPr>
              <a:t>OH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K</a:t>
            </a:r>
            <a:r>
              <a:rPr lang="en-US" sz="4000" b="1" dirty="0" smtClean="0">
                <a:solidFill>
                  <a:srgbClr val="0000FF"/>
                </a:solidFill>
              </a:rPr>
              <a:t>OH </a:t>
            </a:r>
            <a:r>
              <a:rPr lang="en-US" sz="4000" b="1" dirty="0"/>
              <a:t>NH</a:t>
            </a:r>
            <a:r>
              <a:rPr lang="en-US" sz="4000" b="1" baseline="-25000" dirty="0"/>
              <a:t>4</a:t>
            </a:r>
            <a:r>
              <a:rPr lang="en-US" sz="4000" b="1" dirty="0">
                <a:solidFill>
                  <a:srgbClr val="0000FF"/>
                </a:solidFill>
              </a:rPr>
              <a:t>OH  </a:t>
            </a:r>
            <a:r>
              <a:rPr lang="en-US" sz="4000" b="1" dirty="0" err="1"/>
              <a:t>Ca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/>
              <a:t>Mg</a:t>
            </a:r>
            <a:r>
              <a:rPr lang="en-US" sz="4000" b="1" dirty="0" smtClean="0">
                <a:solidFill>
                  <a:srgbClr val="0000FF"/>
                </a:solidFill>
              </a:rPr>
              <a:t>(OH)</a:t>
            </a:r>
            <a:r>
              <a:rPr lang="en-US" sz="4000" b="1" baseline="-25000" dirty="0" smtClean="0">
                <a:solidFill>
                  <a:srgbClr val="0000FF"/>
                </a:solidFill>
              </a:rPr>
              <a:t>2</a:t>
            </a:r>
            <a:endParaRPr lang="en-US" sz="4000" b="1" baseline="-25000" dirty="0">
              <a:solidFill>
                <a:srgbClr val="0000FF"/>
              </a:solidFill>
            </a:endParaRPr>
          </a:p>
          <a:p>
            <a:r>
              <a:rPr lang="en-US" sz="4000" b="1" dirty="0"/>
              <a:t>Al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     </a:t>
            </a:r>
            <a:r>
              <a:rPr lang="en-US" sz="4000" b="1" dirty="0"/>
              <a:t>Fe</a:t>
            </a:r>
            <a:r>
              <a:rPr lang="en-US" sz="4000" b="1" dirty="0">
                <a:solidFill>
                  <a:srgbClr val="0000FF"/>
                </a:solidFill>
              </a:rPr>
              <a:t>(OH)</a:t>
            </a:r>
            <a:r>
              <a:rPr lang="en-US" sz="4000" b="1" baseline="-25000" dirty="0">
                <a:solidFill>
                  <a:srgbClr val="0000FF"/>
                </a:solidFill>
              </a:rPr>
              <a:t>3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0" y="1155118"/>
            <a:ext cx="1981200" cy="707886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 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2514600" y="1127124"/>
            <a:ext cx="1905000" cy="1200329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</a:rPr>
              <a:t>=H</a:t>
            </a:r>
            <a:r>
              <a:rPr lang="en-US" sz="3600" b="1" dirty="0">
                <a:solidFill>
                  <a:srgbClr val="FF0000"/>
                </a:solidFill>
              </a:rPr>
              <a:t>+</a:t>
            </a:r>
            <a:r>
              <a:rPr lang="en-US" sz="3600" b="1" dirty="0"/>
              <a:t> donor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6702136" y="987916"/>
            <a:ext cx="1676400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</a:rPr>
              <a:t>=OH- </a:t>
            </a:r>
            <a:r>
              <a:rPr lang="en-US" sz="3600" b="1" dirty="0"/>
              <a:t>donor</a:t>
            </a:r>
          </a:p>
        </p:txBody>
      </p:sp>
    </p:spTree>
    <p:extLst>
      <p:ext uri="{BB962C8B-B14F-4D97-AF65-F5344CB8AC3E}">
        <p14:creationId xmlns:p14="http://schemas.microsoft.com/office/powerpoint/2010/main" val="28085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7" grpId="0"/>
      <p:bldP spid="62468" grpId="0" animBg="1"/>
      <p:bldP spid="62469" grpId="0"/>
      <p:bldP spid="62475" grpId="0" animBg="1"/>
      <p:bldP spid="62476" grpId="0" animBg="1"/>
      <p:bldP spid="624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66"/>
                </a:solidFill>
              </a:rPr>
              <a:t>HCl</a:t>
            </a:r>
            <a:r>
              <a:rPr lang="en-US" sz="3600" b="1" dirty="0">
                <a:solidFill>
                  <a:srgbClr val="FF0066"/>
                </a:solidFill>
              </a:rPr>
              <a:t>(</a:t>
            </a:r>
            <a:r>
              <a:rPr lang="en-US" sz="3600" b="1" dirty="0" err="1">
                <a:solidFill>
                  <a:srgbClr val="FF0066"/>
                </a:solidFill>
              </a:rPr>
              <a:t>aq</a:t>
            </a:r>
            <a:r>
              <a:rPr lang="en-US" sz="3600" b="1" dirty="0">
                <a:solidFill>
                  <a:srgbClr val="FF0066"/>
                </a:solidFill>
              </a:rPr>
              <a:t>)</a:t>
            </a:r>
            <a:r>
              <a:rPr lang="en-US" sz="3600" b="1" dirty="0"/>
              <a:t> + </a:t>
            </a:r>
            <a:r>
              <a:rPr lang="en-US" sz="3600" b="1" dirty="0" err="1">
                <a:solidFill>
                  <a:srgbClr val="0000FF"/>
                </a:solidFill>
              </a:rPr>
              <a:t>NaOH</a:t>
            </a:r>
            <a:r>
              <a:rPr lang="en-US" sz="3600" b="1" dirty="0">
                <a:solidFill>
                  <a:srgbClr val="0000FF"/>
                </a:solidFill>
              </a:rPr>
              <a:t>(</a:t>
            </a:r>
            <a:r>
              <a:rPr lang="en-US" sz="3600" b="1" dirty="0" err="1">
                <a:solidFill>
                  <a:srgbClr val="0000FF"/>
                </a:solidFill>
              </a:rPr>
              <a:t>aq</a:t>
            </a:r>
            <a:r>
              <a:rPr lang="en-US" sz="3600" b="1" dirty="0">
                <a:solidFill>
                  <a:srgbClr val="0000FF"/>
                </a:solidFill>
              </a:rPr>
              <a:t>)</a:t>
            </a:r>
            <a:r>
              <a:rPr lang="en-US" sz="3600" b="1" dirty="0"/>
              <a:t> 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NaCl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endParaRPr lang="en-US" sz="3600" b="1" dirty="0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76200" y="5562600"/>
            <a:ext cx="960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ACID</a:t>
            </a:r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/>
              <a:t>+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0000FF"/>
                </a:solidFill>
              </a:rPr>
              <a:t>BASE</a:t>
            </a:r>
            <a:r>
              <a:rPr lang="en-US" sz="4000" dirty="0"/>
              <a:t> </a:t>
            </a:r>
            <a:r>
              <a:rPr lang="en-US" sz="4000" b="1" dirty="0"/>
              <a:t>= </a:t>
            </a:r>
            <a:r>
              <a:rPr lang="en-US" sz="4000" b="1" dirty="0">
                <a:solidFill>
                  <a:srgbClr val="339966"/>
                </a:solidFill>
              </a:rPr>
              <a:t>SALT</a:t>
            </a:r>
            <a:r>
              <a:rPr lang="en-US" sz="4000" b="1" dirty="0"/>
              <a:t> + WATER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6200" y="990600"/>
            <a:ext cx="906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Acid-Base reactions </a:t>
            </a:r>
            <a:r>
              <a:rPr lang="en-US" sz="2800" b="1" dirty="0" err="1"/>
              <a:t>ala</a:t>
            </a:r>
            <a:r>
              <a:rPr lang="en-US" sz="2800" b="1" dirty="0"/>
              <a:t>’ Arrhenius: </a:t>
            </a:r>
            <a:r>
              <a:rPr lang="en-US" sz="2800" b="1" dirty="0">
                <a:solidFill>
                  <a:srgbClr val="FF0066"/>
                </a:solidFill>
              </a:rPr>
              <a:t>A</a:t>
            </a:r>
            <a:r>
              <a:rPr lang="en-US" sz="2800" b="1" dirty="0"/>
              <a:t>+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en-US" sz="2800" b="1" dirty="0"/>
              <a:t>= </a:t>
            </a:r>
            <a:r>
              <a:rPr lang="en-US" sz="2800" b="1" dirty="0">
                <a:solidFill>
                  <a:srgbClr val="33CC33"/>
                </a:solidFill>
              </a:rPr>
              <a:t>neutral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57200" y="3276600"/>
            <a:ext cx="8686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</a:rPr>
              <a:t>2</a:t>
            </a:r>
            <a:r>
              <a:rPr lang="en-US" sz="3600" b="1" dirty="0">
                <a:solidFill>
                  <a:srgbClr val="FF0066"/>
                </a:solidFill>
              </a:rPr>
              <a:t>SO</a:t>
            </a:r>
            <a:r>
              <a:rPr lang="en-US" sz="3600" b="1" baseline="-25000" dirty="0">
                <a:solidFill>
                  <a:srgbClr val="FF0066"/>
                </a:solidFill>
              </a:rPr>
              <a:t>4</a:t>
            </a:r>
            <a:r>
              <a:rPr lang="en-US" sz="3600" b="1" dirty="0"/>
              <a:t> + </a:t>
            </a:r>
            <a:r>
              <a:rPr lang="en-US" sz="3600" b="1" dirty="0">
                <a:solidFill>
                  <a:srgbClr val="0000FF"/>
                </a:solidFill>
              </a:rPr>
              <a:t>Mg(OH)</a:t>
            </a:r>
            <a:r>
              <a:rPr lang="en-US" sz="3600" b="1" baseline="-25000" dirty="0"/>
              <a:t>2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MgSO</a:t>
            </a:r>
            <a:r>
              <a:rPr lang="en-US" sz="3600" b="1" baseline="-25000" dirty="0">
                <a:solidFill>
                  <a:srgbClr val="339966"/>
                </a:solidFill>
                <a:sym typeface="Wingdings" pitchFamily="2" charset="2"/>
              </a:rPr>
              <a:t>4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(</a:t>
            </a:r>
            <a:r>
              <a:rPr lang="en-US" sz="3600" b="1" dirty="0" err="1">
                <a:solidFill>
                  <a:srgbClr val="339966"/>
                </a:solidFill>
                <a:sym typeface="Wingdings" pitchFamily="2" charset="2"/>
              </a:rPr>
              <a:t>aq</a:t>
            </a:r>
            <a:r>
              <a:rPr lang="en-US" sz="3600" b="1" dirty="0">
                <a:solidFill>
                  <a:srgbClr val="339966"/>
                </a:solidFill>
                <a:sym typeface="Wingdings" pitchFamily="2" charset="2"/>
              </a:rPr>
              <a:t>)</a:t>
            </a:r>
            <a:r>
              <a:rPr lang="en-US" sz="3600" b="1" dirty="0">
                <a:sym typeface="Wingdings" pitchFamily="2" charset="2"/>
              </a:rPr>
              <a:t> + 2H</a:t>
            </a:r>
            <a:r>
              <a:rPr lang="en-US" sz="3600" b="1" baseline="-25000" dirty="0">
                <a:sym typeface="Wingdings" pitchFamily="2" charset="2"/>
              </a:rPr>
              <a:t>2</a:t>
            </a:r>
            <a:r>
              <a:rPr lang="en-US" sz="3600" b="1" dirty="0">
                <a:sym typeface="Wingdings" pitchFamily="2" charset="2"/>
              </a:rPr>
              <a:t>O</a:t>
            </a:r>
            <a:r>
              <a:rPr lang="en-US" sz="3600" dirty="0">
                <a:sym typeface="Wingdings" pitchFamily="2" charset="2"/>
              </a:rPr>
              <a:t> </a:t>
            </a:r>
            <a:r>
              <a:rPr lang="en-US" baseline="-25000" dirty="0"/>
              <a:t>	</a:t>
            </a:r>
            <a:endParaRPr lang="en-US" dirty="0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6200" y="4419600"/>
            <a:ext cx="8382000" cy="646331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General </a:t>
            </a:r>
            <a:r>
              <a:rPr lang="en-US" sz="3600" b="1" dirty="0" smtClean="0"/>
              <a:t>rule for Arrhenius acid-base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354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  <p:bldP spid="62471" grpId="0"/>
      <p:bldP spid="62472" grpId="0" animBg="1"/>
      <p:bldP spid="62473" grpId="0"/>
      <p:bldP spid="624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The `Inconvenient Truth’ about the Arrhenius model: </a:t>
            </a:r>
            <a:r>
              <a:rPr lang="en-US" sz="3200" b="1">
                <a:solidFill>
                  <a:srgbClr val="0000FF"/>
                </a:solidFill>
              </a:rPr>
              <a:t>basic </a:t>
            </a:r>
            <a:r>
              <a:rPr lang="en-US" sz="3200" b="1"/>
              <a:t>salts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55626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EXAMPLE:   </a:t>
            </a:r>
            <a:r>
              <a:rPr lang="en-US" sz="4000" b="1" dirty="0">
                <a:solidFill>
                  <a:srgbClr val="0000FF"/>
                </a:solidFill>
              </a:rPr>
              <a:t>Na</a:t>
            </a:r>
            <a:r>
              <a:rPr lang="en-US" sz="4000" b="1" baseline="-25000" dirty="0">
                <a:solidFill>
                  <a:srgbClr val="0000FF"/>
                </a:solidFill>
              </a:rPr>
              <a:t>2</a:t>
            </a:r>
            <a:r>
              <a:rPr lang="en-US" sz="4000" b="1" dirty="0">
                <a:solidFill>
                  <a:srgbClr val="0000FF"/>
                </a:solidFill>
              </a:rPr>
              <a:t>CO</a:t>
            </a:r>
            <a:r>
              <a:rPr lang="en-US" sz="4000" b="1" baseline="-25000" dirty="0">
                <a:solidFill>
                  <a:srgbClr val="0000FF"/>
                </a:solidFill>
              </a:rPr>
              <a:t>3 </a:t>
            </a:r>
            <a:r>
              <a:rPr lang="en-US" sz="4000" b="1" baseline="-25000" dirty="0"/>
              <a:t> </a:t>
            </a:r>
            <a:r>
              <a:rPr lang="en-US" sz="4000" b="1" dirty="0"/>
              <a:t>(sodium carbonate</a:t>
            </a:r>
            <a:r>
              <a:rPr lang="en-US" sz="3600" b="1" dirty="0"/>
              <a:t>)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81000" y="335280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No </a:t>
            </a:r>
            <a:r>
              <a:rPr lang="en-US" sz="3600" b="1" dirty="0">
                <a:solidFill>
                  <a:srgbClr val="FF0066"/>
                </a:solidFill>
              </a:rPr>
              <a:t>H</a:t>
            </a:r>
            <a:r>
              <a:rPr lang="en-US" sz="3600" b="1" baseline="30000" dirty="0">
                <a:solidFill>
                  <a:srgbClr val="FF0066"/>
                </a:solidFill>
              </a:rPr>
              <a:t>+</a:t>
            </a:r>
            <a:r>
              <a:rPr lang="en-US" sz="3600" b="1" dirty="0"/>
              <a:t> or </a:t>
            </a:r>
            <a:r>
              <a:rPr lang="en-US" sz="3600" b="1" dirty="0">
                <a:solidFill>
                  <a:srgbClr val="0000FF"/>
                </a:solidFill>
              </a:rPr>
              <a:t>OH</a:t>
            </a:r>
            <a:r>
              <a:rPr lang="en-US" sz="3600" b="1" baseline="30000" dirty="0">
                <a:solidFill>
                  <a:srgbClr val="0000FF"/>
                </a:solidFill>
              </a:rPr>
              <a:t>-</a:t>
            </a:r>
            <a:r>
              <a:rPr lang="en-US" sz="3600" b="1" dirty="0"/>
              <a:t>….=&gt; salt only</a:t>
            </a:r>
          </a:p>
        </p:txBody>
      </p:sp>
    </p:spTree>
    <p:extLst>
      <p:ext uri="{BB962C8B-B14F-4D97-AF65-F5344CB8AC3E}">
        <p14:creationId xmlns:p14="http://schemas.microsoft.com/office/powerpoint/2010/main" val="4912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04800" y="3276600"/>
            <a:ext cx="868680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Turns pink in presence of phenolphthalein</a:t>
            </a: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57200" y="4191000"/>
            <a:ext cx="7696200" cy="107721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/>
              <a:t> gas-forming reaction with </a:t>
            </a:r>
            <a:r>
              <a:rPr lang="en-US" sz="3200" b="1" dirty="0" err="1">
                <a:solidFill>
                  <a:srgbClr val="FF0066"/>
                </a:solidFill>
              </a:rPr>
              <a:t>HCl</a:t>
            </a:r>
            <a:r>
              <a:rPr lang="en-US" sz="3200" b="1" dirty="0">
                <a:solidFill>
                  <a:srgbClr val="FF0066"/>
                </a:solidFill>
              </a:rPr>
              <a:t>,</a:t>
            </a:r>
            <a:r>
              <a:rPr lang="en-US" sz="3200" b="1" dirty="0"/>
              <a:t> pink disappears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57200" y="2438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experimental results of adding to water: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6200" y="1600200"/>
            <a:ext cx="7010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EXAMPLE:   </a:t>
            </a:r>
            <a:r>
              <a:rPr lang="en-US" sz="2800" b="1" dirty="0">
                <a:solidFill>
                  <a:srgbClr val="0000FF"/>
                </a:solidFill>
              </a:rPr>
              <a:t>Na</a:t>
            </a:r>
            <a:r>
              <a:rPr lang="en-US" sz="2800" b="1" baseline="-25000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CO</a:t>
            </a:r>
            <a:r>
              <a:rPr lang="en-US" sz="2800" b="1" baseline="-25000" dirty="0">
                <a:solidFill>
                  <a:srgbClr val="0000FF"/>
                </a:solidFill>
              </a:rPr>
              <a:t>3 </a:t>
            </a:r>
            <a:r>
              <a:rPr lang="en-US" sz="2800" b="1" baseline="-25000" dirty="0"/>
              <a:t> </a:t>
            </a:r>
            <a:r>
              <a:rPr lang="en-US" sz="2800" b="1" dirty="0"/>
              <a:t>(sodium carbonate)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527964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=&gt; A base !!!!?????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715000" y="5410200"/>
            <a:ext cx="28194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Where’s </a:t>
            </a:r>
            <a:r>
              <a:rPr lang="en-US" sz="4000" b="1" dirty="0" smtClean="0">
                <a:solidFill>
                  <a:srgbClr val="0070C0"/>
                </a:solidFill>
              </a:rPr>
              <a:t>OH</a:t>
            </a:r>
            <a:r>
              <a:rPr lang="en-US" sz="4000" dirty="0" smtClean="0"/>
              <a:t>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0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  <p:bldP spid="63495" grpId="0"/>
      <p:bldP spid="13" grpId="0" animBg="1"/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The `Inconvenient Truth’ about the Arrhenius model: </a:t>
            </a:r>
            <a:r>
              <a:rPr lang="en-US" sz="3200" b="1" dirty="0">
                <a:solidFill>
                  <a:srgbClr val="0000FF"/>
                </a:solidFill>
              </a:rPr>
              <a:t>basic </a:t>
            </a:r>
            <a:r>
              <a:rPr lang="en-US" sz="3200" b="1" dirty="0" smtClean="0"/>
              <a:t>salts (continued)</a:t>
            </a:r>
            <a:endParaRPr lang="en-US" sz="3200" b="1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464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Other examples of `</a:t>
            </a:r>
            <a:r>
              <a:rPr lang="en-US" sz="3600" b="1" dirty="0">
                <a:solidFill>
                  <a:srgbClr val="0000FF"/>
                </a:solidFill>
              </a:rPr>
              <a:t>basic’</a:t>
            </a:r>
            <a:r>
              <a:rPr lang="en-US" sz="3600" b="1" dirty="0"/>
              <a:t> salts</a:t>
            </a:r>
            <a:endParaRPr lang="en-US" sz="3600" dirty="0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524000" y="4114800"/>
            <a:ext cx="67056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00FF"/>
                </a:solidFill>
              </a:rPr>
              <a:t>Na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PO</a:t>
            </a:r>
            <a:r>
              <a:rPr lang="en-US" sz="3600" b="1" baseline="-25000" dirty="0">
                <a:solidFill>
                  <a:srgbClr val="0000FF"/>
                </a:solidFill>
              </a:rPr>
              <a:t>4</a:t>
            </a:r>
            <a:r>
              <a:rPr lang="en-US" sz="3600" b="1" dirty="0">
                <a:solidFill>
                  <a:srgbClr val="0000FF"/>
                </a:solidFill>
              </a:rPr>
              <a:t>	  K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SiO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    NaC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  <a:r>
              <a:rPr lang="en-US" sz="3600" b="1" dirty="0">
                <a:solidFill>
                  <a:srgbClr val="0000FF"/>
                </a:solidFill>
              </a:rPr>
              <a:t>H</a:t>
            </a:r>
            <a:r>
              <a:rPr lang="en-US" sz="3600" b="1" baseline="-25000" dirty="0">
                <a:solidFill>
                  <a:srgbClr val="0000FF"/>
                </a:solidFill>
              </a:rPr>
              <a:t>3</a:t>
            </a:r>
            <a:r>
              <a:rPr lang="en-US" sz="3600" b="1" dirty="0">
                <a:solidFill>
                  <a:srgbClr val="0000FF"/>
                </a:solidFill>
              </a:rPr>
              <a:t>O</a:t>
            </a:r>
            <a:r>
              <a:rPr lang="en-US" sz="3600" b="1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2514600" y="5181600"/>
            <a:ext cx="6096000" cy="107721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A </a:t>
            </a:r>
            <a:r>
              <a:rPr lang="en-US" sz="3200" dirty="0" smtClean="0"/>
              <a:t>phenomenon not </a:t>
            </a:r>
            <a:r>
              <a:rPr lang="en-US" sz="3200" dirty="0"/>
              <a:t>rationalized by Arrhenius</a:t>
            </a:r>
          </a:p>
        </p:txBody>
      </p:sp>
    </p:spTree>
    <p:extLst>
      <p:ext uri="{BB962C8B-B14F-4D97-AF65-F5344CB8AC3E}">
        <p14:creationId xmlns:p14="http://schemas.microsoft.com/office/powerpoint/2010/main" val="110928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/>
      <p:bldP spid="63498" grpId="0" animBg="1"/>
      <p:bldP spid="635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r>
              <a:rPr lang="en-US" sz="4000" dirty="0"/>
              <a:t>Classical Reactions Classified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-72738" y="966933"/>
            <a:ext cx="8302338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2"/>
            <a:r>
              <a:rPr lang="en-US" sz="3600" b="1" dirty="0">
                <a:solidFill>
                  <a:srgbClr val="FF0000"/>
                </a:solidFill>
              </a:rPr>
              <a:t>1) </a:t>
            </a:r>
            <a:r>
              <a:rPr lang="en-US" sz="3200" b="1" dirty="0">
                <a:solidFill>
                  <a:srgbClr val="FF0000"/>
                </a:solidFill>
              </a:rPr>
              <a:t>Metathesis (double replacement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44958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Pb</a:t>
            </a:r>
            <a:r>
              <a:rPr lang="en-US" sz="2800" b="1" dirty="0">
                <a:solidFill>
                  <a:srgbClr val="FF0000"/>
                </a:solidFill>
              </a:rPr>
              <a:t>(NO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dirty="0"/>
              <a:t> + </a:t>
            </a:r>
            <a:r>
              <a:rPr lang="en-US" sz="2800" b="1" dirty="0">
                <a:solidFill>
                  <a:schemeClr val="accent2"/>
                </a:solidFill>
              </a:rPr>
              <a:t>2KI(</a:t>
            </a:r>
            <a:r>
              <a:rPr lang="en-US" sz="2800" b="1" dirty="0" err="1">
                <a:solidFill>
                  <a:schemeClr val="accent2"/>
                </a:solidFill>
              </a:rPr>
              <a:t>aq</a:t>
            </a:r>
            <a:r>
              <a:rPr lang="en-US" sz="2800" b="1" dirty="0">
                <a:solidFill>
                  <a:schemeClr val="accent2"/>
                </a:solidFill>
              </a:rPr>
              <a:t>)</a:t>
            </a:r>
            <a:endParaRPr lang="en-US" sz="2800" b="1" baseline="-25000" dirty="0">
              <a:solidFill>
                <a:srgbClr val="009900"/>
              </a:solidFill>
              <a:sym typeface="Wingdings" pitchFamily="2" charset="2"/>
            </a:endParaRPr>
          </a:p>
          <a:p>
            <a:pPr>
              <a:spcBef>
                <a:spcPct val="50000"/>
              </a:spcBef>
            </a:pPr>
            <a:endParaRPr lang="en-US" sz="2800" baseline="-25000" dirty="0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V="1">
            <a:off x="8382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838200" y="22860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3657600" y="22860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6" name="Line 8"/>
          <p:cNvSpPr>
            <a:spLocks noChangeShapeType="1"/>
          </p:cNvSpPr>
          <p:nvPr/>
        </p:nvSpPr>
        <p:spPr bwMode="auto">
          <a:xfrm flipH="1">
            <a:off x="3581400" y="2971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838200" y="32766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V="1">
            <a:off x="838200" y="3048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4953000" y="2438400"/>
            <a:ext cx="419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ym typeface="Wingdings" pitchFamily="2" charset="2"/>
              </a:rPr>
              <a:t> </a:t>
            </a:r>
            <a:r>
              <a:rPr lang="en-US" sz="2800" b="1">
                <a:sym typeface="Wingdings" pitchFamily="2" charset="2"/>
              </a:rPr>
              <a:t>PbI</a:t>
            </a:r>
            <a:r>
              <a:rPr lang="en-US" sz="2800" b="1" baseline="-25000">
                <a:sym typeface="Wingdings" pitchFamily="2" charset="2"/>
              </a:rPr>
              <a:t>2</a:t>
            </a:r>
            <a:r>
              <a:rPr lang="en-US" sz="2800" b="1">
                <a:sym typeface="Wingdings" pitchFamily="2" charset="2"/>
              </a:rPr>
              <a:t>(s)</a:t>
            </a:r>
            <a:r>
              <a:rPr lang="en-US" sz="2800">
                <a:sym typeface="Wingdings" pitchFamily="2" charset="2"/>
              </a:rPr>
              <a:t> + 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2KNO</a:t>
            </a:r>
            <a:r>
              <a:rPr lang="en-US" sz="2800" b="1" baseline="-25000">
                <a:solidFill>
                  <a:srgbClr val="009900"/>
                </a:solidFill>
                <a:sym typeface="Wingdings" pitchFamily="2" charset="2"/>
              </a:rPr>
              <a:t>3</a:t>
            </a:r>
            <a:r>
              <a:rPr lang="en-US" sz="2800" b="1">
                <a:solidFill>
                  <a:srgbClr val="009900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28600" y="1587787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971800" y="5320145"/>
            <a:ext cx="3810000" cy="5191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Pb</a:t>
            </a:r>
            <a:r>
              <a:rPr lang="en-US" sz="2800" b="1" baseline="30000" dirty="0">
                <a:solidFill>
                  <a:srgbClr val="FF0000"/>
                </a:solidFill>
              </a:rPr>
              <a:t>2+</a:t>
            </a:r>
            <a:r>
              <a:rPr lang="en-US" sz="2800" b="1" dirty="0">
                <a:solidFill>
                  <a:srgbClr val="FF0000"/>
                </a:solidFill>
              </a:rPr>
              <a:t>  + </a:t>
            </a:r>
            <a:r>
              <a:rPr lang="en-US" sz="2800" b="1" dirty="0">
                <a:solidFill>
                  <a:schemeClr val="accent2"/>
                </a:solidFill>
              </a:rPr>
              <a:t>2I</a:t>
            </a:r>
            <a:r>
              <a:rPr lang="en-US" sz="2800" b="1" baseline="30000" dirty="0">
                <a:solidFill>
                  <a:schemeClr val="accent2"/>
                </a:solidFill>
              </a:rPr>
              <a:t>-</a:t>
            </a:r>
            <a:r>
              <a:rPr lang="en-US" sz="2800" b="1" baseline="30000" dirty="0">
                <a:solidFill>
                  <a:srgbClr val="FF0000"/>
                </a:solidFill>
              </a:rPr>
              <a:t> </a:t>
            </a:r>
            <a:r>
              <a:rPr lang="en-US" sz="28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n-US" sz="2800" b="1" dirty="0">
                <a:sym typeface="Wingdings" pitchFamily="2" charset="2"/>
              </a:rPr>
              <a:t>PbI</a:t>
            </a:r>
            <a:r>
              <a:rPr lang="en-US" sz="2800" b="1" baseline="-25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(s)</a:t>
            </a:r>
            <a:r>
              <a:rPr lang="en-US" sz="28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40326" y="4648200"/>
            <a:ext cx="4260274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</a:t>
            </a:r>
            <a:r>
              <a:rPr lang="en-US" sz="3200" b="1" u="sng" dirty="0" smtClean="0"/>
              <a:t>Ionic Reaction</a:t>
            </a:r>
            <a:endParaRPr lang="en-US" sz="3200" b="1" u="sng" dirty="0"/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4073" y="4002337"/>
            <a:ext cx="8305800" cy="52322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Pb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2+  </a:t>
            </a:r>
            <a:r>
              <a:rPr lang="en-US" sz="2800" b="1" dirty="0" smtClean="0">
                <a:solidFill>
                  <a:srgbClr val="FF0000"/>
                </a:solidFill>
              </a:rPr>
              <a:t>+2NO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/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2K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+</a:t>
            </a:r>
            <a:r>
              <a:rPr lang="en-US" sz="2800" b="1" dirty="0" smtClean="0">
                <a:solidFill>
                  <a:srgbClr val="002060"/>
                </a:solidFill>
              </a:rPr>
              <a:t> +2I</a:t>
            </a:r>
            <a:r>
              <a:rPr lang="en-US" sz="2800" b="1" baseline="30000" dirty="0" smtClean="0">
                <a:solidFill>
                  <a:srgbClr val="002060"/>
                </a:solidFill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PbI</a:t>
            </a:r>
            <a:r>
              <a:rPr lang="en-US" sz="2800" b="1" baseline="-25000" dirty="0" smtClean="0">
                <a:solidFill>
                  <a:srgbClr val="00206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002060"/>
                </a:solidFill>
                <a:sym typeface="Wingdings" pitchFamily="2" charset="2"/>
              </a:rPr>
              <a:t>(s)</a:t>
            </a:r>
            <a:r>
              <a:rPr lang="en-US" sz="2800" dirty="0" smtClean="0">
                <a:sym typeface="Wingdings" pitchFamily="2" charset="2"/>
              </a:rPr>
              <a:t> +  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2K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+</a:t>
            </a:r>
            <a:r>
              <a:rPr lang="en-US" sz="2800" b="1" dirty="0" smtClean="0">
                <a:solidFill>
                  <a:srgbClr val="00B050"/>
                </a:solidFill>
                <a:sym typeface="Wingdings" pitchFamily="2" charset="2"/>
              </a:rPr>
              <a:t> +2NO</a:t>
            </a:r>
            <a:r>
              <a:rPr lang="en-US" sz="2800" b="1" baseline="-25000" dirty="0" smtClean="0">
                <a:solidFill>
                  <a:srgbClr val="00B050"/>
                </a:solidFill>
                <a:sym typeface="Wingdings" pitchFamily="2" charset="2"/>
              </a:rPr>
              <a:t>3</a:t>
            </a:r>
            <a:r>
              <a:rPr lang="en-US" sz="2800" b="1" baseline="30000" dirty="0" smtClean="0">
                <a:solidFill>
                  <a:srgbClr val="00B050"/>
                </a:solidFill>
                <a:sym typeface="Wingdings" pitchFamily="2" charset="2"/>
              </a:rPr>
              <a:t>-</a:t>
            </a:r>
            <a:endParaRPr lang="en-US" sz="28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3909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01091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16788" y="4058568"/>
            <a:ext cx="609600" cy="41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4058568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289964" y="4086684"/>
            <a:ext cx="419100" cy="43887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4073" y="5943600"/>
            <a:ext cx="7877104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Practice a few on board…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1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/>
      <p:bldP spid="58382" grpId="0"/>
      <p:bldP spid="58383" grpId="0" animBg="1"/>
      <p:bldP spid="58384" grpId="0" animBg="1"/>
      <p:bldP spid="3" grpId="0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Bronsted to the rescue…</a:t>
            </a:r>
          </a:p>
        </p:txBody>
      </p:sp>
      <p:pic>
        <p:nvPicPr>
          <p:cNvPr id="64515" name="Picture 3" descr="bronstedyo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2168525" cy="2743200"/>
          </a:xfrm>
          <a:prstGeom prst="rect">
            <a:avLst/>
          </a:prstGeom>
          <a:noFill/>
        </p:spPr>
      </p:pic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3400" y="4495800"/>
            <a:ext cx="3124200" cy="13287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Bronsted…Swedish chemist circa 1910…</a:t>
            </a:r>
          </a:p>
          <a:p>
            <a:pPr>
              <a:spcBef>
                <a:spcPct val="50000"/>
              </a:spcBef>
            </a:pPr>
            <a:r>
              <a:rPr lang="en-US" b="1"/>
              <a:t>A Scandinavian ‘emo’ kind of guy</a:t>
            </a:r>
          </a:p>
        </p:txBody>
      </p:sp>
      <p:pic>
        <p:nvPicPr>
          <p:cNvPr id="64517" name="Picture 5" descr="James%20D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905000"/>
            <a:ext cx="2305050" cy="2514600"/>
          </a:xfrm>
          <a:prstGeom prst="rect">
            <a:avLst/>
          </a:prstGeom>
          <a:noFill/>
        </p:spPr>
      </p:pic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3810000" y="4495800"/>
            <a:ext cx="2971800" cy="20923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Young James Dean…American actor circa 1955</a:t>
            </a:r>
            <a:r>
              <a:rPr lang="en-US" sz="1600" b="1"/>
              <a:t>…(“Rebel Without a Cause,”“East of Eden”,  )</a:t>
            </a:r>
          </a:p>
          <a:p>
            <a:pPr>
              <a:spcBef>
                <a:spcPct val="50000"/>
              </a:spcBef>
            </a:pPr>
            <a:r>
              <a:rPr lang="en-US" b="1"/>
              <a:t>America’s first  ‘emo’ kind of guy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581400" y="1219200"/>
            <a:ext cx="3048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Winner of the Bronsted look alike contest….</a:t>
            </a:r>
          </a:p>
        </p:txBody>
      </p:sp>
      <p:pic>
        <p:nvPicPr>
          <p:cNvPr id="64520" name="Picture 8" descr="bronste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057400"/>
            <a:ext cx="1552575" cy="2286000"/>
          </a:xfrm>
          <a:prstGeom prst="rect">
            <a:avLst/>
          </a:prstGeom>
          <a:noFill/>
        </p:spPr>
      </p:pic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6858000" y="4572000"/>
            <a:ext cx="1981200" cy="119062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Bronsted a few years after marriage and kids</a:t>
            </a:r>
          </a:p>
        </p:txBody>
      </p:sp>
    </p:spTree>
    <p:extLst>
      <p:ext uri="{BB962C8B-B14F-4D97-AF65-F5344CB8AC3E}">
        <p14:creationId xmlns:p14="http://schemas.microsoft.com/office/powerpoint/2010/main" val="31856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8" grpId="0" animBg="1"/>
      <p:bldP spid="64519" grpId="0" animBg="1"/>
      <p:bldP spid="645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39636" y="876925"/>
            <a:ext cx="4572000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Thinking Like a Chemist (TLC)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819400"/>
            <a:ext cx="7696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What if anything can we learn from metathesis reactions (beyond how to balance and write the *%&amp;^$ things…)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2729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57200" y="0"/>
            <a:ext cx="8382000" cy="4270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0066CC"/>
                </a:solidFill>
              </a:rPr>
              <a:t>Thinking like a chemist...</a:t>
            </a:r>
            <a:r>
              <a:rPr lang="en-US" sz="2200" b="1" dirty="0">
                <a:solidFill>
                  <a:srgbClr val="FF0000"/>
                </a:solidFill>
              </a:rPr>
              <a:t>organizing metathesis reactions</a:t>
            </a:r>
          </a:p>
        </p:txBody>
      </p:sp>
      <p:graphicFrame>
        <p:nvGraphicFramePr>
          <p:cNvPr id="81266" name="Group 370"/>
          <p:cNvGraphicFramePr>
            <a:graphicFrameLocks noGrp="1"/>
          </p:cNvGraphicFramePr>
          <p:nvPr/>
        </p:nvGraphicFramePr>
        <p:xfrm>
          <a:off x="1371600" y="1219200"/>
          <a:ext cx="990600" cy="5181600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258" name="Group 362"/>
          <p:cNvGraphicFramePr>
            <a:graphicFrameLocks noGrp="1"/>
          </p:cNvGraphicFramePr>
          <p:nvPr/>
        </p:nvGraphicFramePr>
        <p:xfrm>
          <a:off x="2286000" y="381000"/>
          <a:ext cx="6096000" cy="8229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90600"/>
                <a:gridCol w="990600"/>
                <a:gridCol w="1066800"/>
                <a:gridCol w="990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257" name="Group 361"/>
          <p:cNvGraphicFramePr>
            <a:graphicFrameLocks noGrp="1"/>
          </p:cNvGraphicFramePr>
          <p:nvPr/>
        </p:nvGraphicFramePr>
        <p:xfrm>
          <a:off x="2286000" y="1219200"/>
          <a:ext cx="6096000" cy="51816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81235" name="Text Box 339"/>
          <p:cNvSpPr txBox="1">
            <a:spLocks noChangeArrowheads="1"/>
          </p:cNvSpPr>
          <p:nvPr/>
        </p:nvSpPr>
        <p:spPr bwMode="auto">
          <a:xfrm>
            <a:off x="381000" y="1371600"/>
            <a:ext cx="609600" cy="4968875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TM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PM</a:t>
            </a:r>
          </a:p>
        </p:txBody>
      </p:sp>
      <p:sp>
        <p:nvSpPr>
          <p:cNvPr id="81237" name="Text Box 341"/>
          <p:cNvSpPr txBox="1">
            <a:spLocks noChangeArrowheads="1"/>
          </p:cNvSpPr>
          <p:nvPr/>
        </p:nvSpPr>
        <p:spPr bwMode="auto">
          <a:xfrm>
            <a:off x="228600" y="381000"/>
            <a:ext cx="16764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SOLUBILITY PATTERNS</a:t>
            </a:r>
          </a:p>
        </p:txBody>
      </p:sp>
      <p:sp>
        <p:nvSpPr>
          <p:cNvPr id="81264" name="Line 368"/>
          <p:cNvSpPr>
            <a:spLocks noChangeShapeType="1"/>
          </p:cNvSpPr>
          <p:nvPr/>
        </p:nvSpPr>
        <p:spPr bwMode="auto">
          <a:xfrm>
            <a:off x="1143000" y="541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265" name="Text Box 369"/>
          <p:cNvSpPr txBox="1">
            <a:spLocks noChangeArrowheads="1"/>
          </p:cNvSpPr>
          <p:nvPr/>
        </p:nvSpPr>
        <p:spPr bwMode="auto">
          <a:xfrm>
            <a:off x="990600" y="3124200"/>
            <a:ext cx="320675" cy="2014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heavier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28600" y="1066800"/>
            <a:ext cx="838200" cy="369332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304799" y="1066800"/>
            <a:ext cx="1006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solid</a:t>
            </a:r>
            <a:endParaRPr lang="en-US" sz="20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228600" y="1524000"/>
            <a:ext cx="838200" cy="369332"/>
          </a:xfrm>
          <a:prstGeom prst="rect">
            <a:avLst/>
          </a:prstGeom>
          <a:solidFill>
            <a:srgbClr val="91E8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0" y="1524000"/>
            <a:ext cx="1295400" cy="400110"/>
          </a:xfrm>
          <a:prstGeom prst="rect">
            <a:avLst/>
          </a:prstGeom>
          <a:solidFill>
            <a:srgbClr val="A6E157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aqueous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4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235" grpId="0" animBg="1"/>
      <p:bldP spid="81264" grpId="0" animBg="1"/>
      <p:bldP spid="812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396" name="Group 140"/>
          <p:cNvGraphicFramePr>
            <a:graphicFrameLocks noGrp="1"/>
          </p:cNvGraphicFramePr>
          <p:nvPr/>
        </p:nvGraphicFramePr>
        <p:xfrm>
          <a:off x="1371600" y="1447800"/>
          <a:ext cx="990600" cy="5181600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2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702269"/>
              </p:ext>
            </p:extLst>
          </p:nvPr>
        </p:nvGraphicFramePr>
        <p:xfrm>
          <a:off x="2438400" y="533400"/>
          <a:ext cx="6096000" cy="822960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990600"/>
                <a:gridCol w="990600"/>
                <a:gridCol w="1066800"/>
                <a:gridCol w="9906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299" name="Group 43"/>
          <p:cNvGraphicFramePr>
            <a:graphicFrameLocks noGrp="1"/>
          </p:cNvGraphicFramePr>
          <p:nvPr/>
        </p:nvGraphicFramePr>
        <p:xfrm>
          <a:off x="2362200" y="1447800"/>
          <a:ext cx="6096000" cy="518160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4FA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C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96378" name="Text Box 122"/>
          <p:cNvSpPr txBox="1">
            <a:spLocks noChangeArrowheads="1"/>
          </p:cNvSpPr>
          <p:nvPr/>
        </p:nvSpPr>
        <p:spPr bwMode="auto">
          <a:xfrm>
            <a:off x="304800" y="1889125"/>
            <a:ext cx="60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II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TM</a:t>
            </a:r>
          </a:p>
          <a:p>
            <a:pPr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PM</a:t>
            </a:r>
          </a:p>
        </p:txBody>
      </p:sp>
      <p:sp>
        <p:nvSpPr>
          <p:cNvPr id="96379" name="Text Box 123"/>
          <p:cNvSpPr txBox="1">
            <a:spLocks noChangeArrowheads="1"/>
          </p:cNvSpPr>
          <p:nvPr/>
        </p:nvSpPr>
        <p:spPr bwMode="auto">
          <a:xfrm>
            <a:off x="228600" y="533400"/>
            <a:ext cx="16764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SOLUBILITY PATTERNS</a:t>
            </a:r>
          </a:p>
        </p:txBody>
      </p:sp>
      <p:sp>
        <p:nvSpPr>
          <p:cNvPr id="96380" name="Line 124"/>
          <p:cNvSpPr>
            <a:spLocks noChangeShapeType="1"/>
          </p:cNvSpPr>
          <p:nvPr/>
        </p:nvSpPr>
        <p:spPr bwMode="auto">
          <a:xfrm flipH="1">
            <a:off x="5181600" y="3505200"/>
            <a:ext cx="685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1" name="Line 125"/>
          <p:cNvSpPr>
            <a:spLocks noChangeShapeType="1"/>
          </p:cNvSpPr>
          <p:nvPr/>
        </p:nvSpPr>
        <p:spPr bwMode="auto">
          <a:xfrm flipH="1">
            <a:off x="7162800" y="3505200"/>
            <a:ext cx="838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2" name="Line 126"/>
          <p:cNvSpPr>
            <a:spLocks noChangeShapeType="1"/>
          </p:cNvSpPr>
          <p:nvPr/>
        </p:nvSpPr>
        <p:spPr bwMode="auto">
          <a:xfrm>
            <a:off x="3962400" y="5486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3" name="Line 127"/>
          <p:cNvSpPr>
            <a:spLocks noChangeShapeType="1"/>
          </p:cNvSpPr>
          <p:nvPr/>
        </p:nvSpPr>
        <p:spPr bwMode="auto">
          <a:xfrm>
            <a:off x="7924800" y="6019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4" name="Line 128"/>
          <p:cNvSpPr>
            <a:spLocks noChangeShapeType="1"/>
          </p:cNvSpPr>
          <p:nvPr/>
        </p:nvSpPr>
        <p:spPr bwMode="auto">
          <a:xfrm>
            <a:off x="1143000" y="541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5" name="Text Box 129"/>
          <p:cNvSpPr txBox="1">
            <a:spLocks noChangeArrowheads="1"/>
          </p:cNvSpPr>
          <p:nvPr/>
        </p:nvSpPr>
        <p:spPr bwMode="auto">
          <a:xfrm>
            <a:off x="990600" y="3124200"/>
            <a:ext cx="320675" cy="20145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heavier</a:t>
            </a:r>
          </a:p>
        </p:txBody>
      </p:sp>
      <p:sp>
        <p:nvSpPr>
          <p:cNvPr id="96386" name="Line 130"/>
          <p:cNvSpPr>
            <a:spLocks noChangeShapeType="1"/>
          </p:cNvSpPr>
          <p:nvPr/>
        </p:nvSpPr>
        <p:spPr bwMode="auto">
          <a:xfrm flipH="1" flipV="1">
            <a:off x="3124200" y="3505200"/>
            <a:ext cx="609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7" name="Text Box 131"/>
          <p:cNvSpPr txBox="1">
            <a:spLocks noChangeArrowheads="1"/>
          </p:cNvSpPr>
          <p:nvPr/>
        </p:nvSpPr>
        <p:spPr bwMode="auto">
          <a:xfrm>
            <a:off x="2438400" y="1371600"/>
            <a:ext cx="6248400" cy="107721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 dirty="0">
                <a:solidFill>
                  <a:srgbClr val="0066CC"/>
                </a:solidFill>
              </a:rPr>
              <a:t>TLC</a:t>
            </a:r>
            <a:r>
              <a:rPr lang="en-US" sz="2000" b="1" i="1" dirty="0">
                <a:solidFill>
                  <a:srgbClr val="FF0000"/>
                </a:solidFill>
              </a:rPr>
              <a:t>  </a:t>
            </a:r>
            <a:r>
              <a:rPr lang="en-US" sz="2000" b="1" i="1" dirty="0">
                <a:solidFill>
                  <a:srgbClr val="0033CC"/>
                </a:solidFill>
              </a:rPr>
              <a:t>anion solubility tends to decrease </a:t>
            </a:r>
            <a:r>
              <a:rPr lang="en-US" sz="2000" b="1" i="1" dirty="0" smtClean="0">
                <a:solidFill>
                  <a:srgbClr val="0033CC"/>
                </a:solidFill>
              </a:rPr>
              <a:t>with size of anion and as</a:t>
            </a:r>
            <a:r>
              <a:rPr lang="en-US" sz="2000" b="1" i="1" dirty="0" smtClean="0">
                <a:solidFill>
                  <a:srgbClr val="0033CC"/>
                </a:solidFill>
              </a:rPr>
              <a:t> </a:t>
            </a:r>
            <a:r>
              <a:rPr lang="en-US" sz="2000" b="1" i="1" dirty="0">
                <a:solidFill>
                  <a:srgbClr val="0033CC"/>
                </a:solidFill>
              </a:rPr>
              <a:t>central atom moves left towards </a:t>
            </a:r>
            <a:r>
              <a:rPr lang="en-US" sz="2000" b="1" i="1" dirty="0" err="1">
                <a:solidFill>
                  <a:srgbClr val="0033CC"/>
                </a:solidFill>
              </a:rPr>
              <a:t>cations</a:t>
            </a:r>
            <a:r>
              <a:rPr lang="en-US" sz="2000" b="1" i="1" dirty="0">
                <a:solidFill>
                  <a:srgbClr val="0033CC"/>
                </a:solidFill>
              </a:rPr>
              <a:t> on Periodic table for a given row</a:t>
            </a:r>
          </a:p>
        </p:txBody>
      </p:sp>
      <p:sp>
        <p:nvSpPr>
          <p:cNvPr id="96388" name="Line 132"/>
          <p:cNvSpPr>
            <a:spLocks noChangeShapeType="1"/>
          </p:cNvSpPr>
          <p:nvPr/>
        </p:nvSpPr>
        <p:spPr bwMode="auto">
          <a:xfrm>
            <a:off x="2819400" y="4419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89" name="Line 133"/>
          <p:cNvSpPr>
            <a:spLocks noChangeShapeType="1"/>
          </p:cNvSpPr>
          <p:nvPr/>
        </p:nvSpPr>
        <p:spPr bwMode="auto">
          <a:xfrm>
            <a:off x="6934200" y="2971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90" name="Line 134"/>
          <p:cNvSpPr>
            <a:spLocks noChangeShapeType="1"/>
          </p:cNvSpPr>
          <p:nvPr/>
        </p:nvSpPr>
        <p:spPr bwMode="auto">
          <a:xfrm>
            <a:off x="4724400" y="29718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394" name="Text Box 138"/>
          <p:cNvSpPr txBox="1">
            <a:spLocks noChangeArrowheads="1"/>
          </p:cNvSpPr>
          <p:nvPr/>
        </p:nvSpPr>
        <p:spPr bwMode="auto">
          <a:xfrm>
            <a:off x="2819400" y="4123075"/>
            <a:ext cx="6705600" cy="10156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/>
              <a:t>TLC –</a:t>
            </a:r>
            <a:r>
              <a:rPr lang="en-US" sz="2000" b="1" i="1" dirty="0" err="1"/>
              <a:t>cation</a:t>
            </a:r>
            <a:r>
              <a:rPr lang="en-US" sz="2000" b="1" i="1" dirty="0"/>
              <a:t> solubility (except to alkaline earths, tends to decrease as electronic cloud becomes more diffuse, bigger and `puffy’ (also called `softness</a:t>
            </a:r>
            <a:r>
              <a:rPr lang="en-US" sz="2000" b="1" i="1" dirty="0" smtClean="0"/>
              <a:t>’)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508664" y="337111"/>
            <a:ext cx="2854036" cy="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71719" y="5086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Smaller anions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362700" y="50861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Larger anions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876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80" grpId="0" animBg="1"/>
      <p:bldP spid="96380" grpId="1" animBg="1"/>
      <p:bldP spid="96381" grpId="0" animBg="1"/>
      <p:bldP spid="96381" grpId="1" animBg="1"/>
      <p:bldP spid="96382" grpId="0" animBg="1"/>
      <p:bldP spid="96383" grpId="0" animBg="1"/>
      <p:bldP spid="96386" grpId="0" animBg="1"/>
      <p:bldP spid="96386" grpId="1" animBg="1"/>
      <p:bldP spid="96387" grpId="0" animBg="1"/>
      <p:bldP spid="96387" grpId="1" animBg="1"/>
      <p:bldP spid="96388" grpId="0" animBg="1"/>
      <p:bldP spid="96389" grpId="0" animBg="1"/>
      <p:bldP spid="96390" grpId="0" animBg="1"/>
      <p:bldP spid="9639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Oval 4"/>
          <p:cNvSpPr>
            <a:spLocks noChangeArrowheads="1"/>
          </p:cNvSpPr>
          <p:nvPr/>
        </p:nvSpPr>
        <p:spPr bwMode="auto">
          <a:xfrm>
            <a:off x="304800" y="2209800"/>
            <a:ext cx="1600200" cy="15240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57200" y="2590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Fe</a:t>
            </a:r>
            <a:r>
              <a:rPr lang="en-US" b="1" baseline="30000">
                <a:solidFill>
                  <a:srgbClr val="FF0000"/>
                </a:solidFill>
              </a:rPr>
              <a:t>2+  </a:t>
            </a:r>
            <a:r>
              <a:rPr lang="en-US" b="1">
                <a:solidFill>
                  <a:srgbClr val="FF0000"/>
                </a:solidFill>
              </a:rPr>
              <a:t>24 e</a:t>
            </a:r>
          </a:p>
        </p:txBody>
      </p:sp>
      <p:sp>
        <p:nvSpPr>
          <p:cNvPr id="97286" name="Oval 6" descr="Large confetti"/>
          <p:cNvSpPr>
            <a:spLocks noChangeArrowheads="1"/>
          </p:cNvSpPr>
          <p:nvPr/>
        </p:nvSpPr>
        <p:spPr bwMode="auto">
          <a:xfrm>
            <a:off x="0" y="3733800"/>
            <a:ext cx="2057400" cy="2209800"/>
          </a:xfrm>
          <a:prstGeom prst="ellipse">
            <a:avLst/>
          </a:prstGeom>
          <a:pattFill prst="lgConfetti">
            <a:fgClr>
              <a:srgbClr val="EAEAEA">
                <a:alpha val="77000"/>
              </a:srgbClr>
            </a:fgClr>
            <a:bgClr>
              <a:schemeClr val="bg1">
                <a:alpha val="77000"/>
              </a:schemeClr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33400" y="464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Cu</a:t>
            </a:r>
            <a:r>
              <a:rPr lang="en-US" b="1" baseline="30000">
                <a:solidFill>
                  <a:srgbClr val="FF0000"/>
                </a:solidFill>
              </a:rPr>
              <a:t>+  </a:t>
            </a:r>
            <a:r>
              <a:rPr lang="en-US" b="1">
                <a:solidFill>
                  <a:srgbClr val="FF0000"/>
                </a:solidFill>
              </a:rPr>
              <a:t>24 e</a:t>
            </a:r>
          </a:p>
        </p:txBody>
      </p:sp>
      <p:graphicFrame>
        <p:nvGraphicFramePr>
          <p:cNvPr id="97314" name="Group 34"/>
          <p:cNvGraphicFramePr>
            <a:graphicFrameLocks noGrp="1"/>
          </p:cNvGraphicFramePr>
          <p:nvPr/>
        </p:nvGraphicFramePr>
        <p:xfrm>
          <a:off x="3124200" y="2286000"/>
          <a:ext cx="6019800" cy="838200"/>
        </p:xfrm>
        <a:graphic>
          <a:graphicData uri="http://schemas.openxmlformats.org/drawingml/2006/table">
            <a:tbl>
              <a:tblPr/>
              <a:tblGrid>
                <a:gridCol w="977900"/>
                <a:gridCol w="1054100"/>
                <a:gridCol w="977900"/>
                <a:gridCol w="977900"/>
                <a:gridCol w="1054100"/>
                <a:gridCol w="9779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(VI)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313" name="Group 33"/>
          <p:cNvGraphicFramePr>
            <a:graphicFrameLocks noGrp="1"/>
          </p:cNvGraphicFramePr>
          <p:nvPr/>
        </p:nvGraphicFramePr>
        <p:xfrm>
          <a:off x="2209800" y="3124200"/>
          <a:ext cx="914400" cy="17526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346" name="Group 66"/>
          <p:cNvGraphicFramePr>
            <a:graphicFrameLocks noGrp="1"/>
          </p:cNvGraphicFramePr>
          <p:nvPr/>
        </p:nvGraphicFramePr>
        <p:xfrm>
          <a:off x="3124200" y="3124200"/>
          <a:ext cx="6019800" cy="1727200"/>
        </p:xfrm>
        <a:graphic>
          <a:graphicData uri="http://schemas.openxmlformats.org/drawingml/2006/table">
            <a:tbl>
              <a:tblPr/>
              <a:tblGrid>
                <a:gridCol w="938213"/>
                <a:gridCol w="1068387"/>
                <a:gridCol w="1003300"/>
                <a:gridCol w="1003300"/>
                <a:gridCol w="1003300"/>
                <a:gridCol w="100330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F8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</a:tr>
            </a:tbl>
          </a:graphicData>
        </a:graphic>
      </p:graphicFrame>
      <p:sp>
        <p:nvSpPr>
          <p:cNvPr id="97347" name="Text Box 67"/>
          <p:cNvSpPr txBox="1">
            <a:spLocks noChangeArrowheads="1"/>
          </p:cNvSpPr>
          <p:nvPr/>
        </p:nvSpPr>
        <p:spPr bwMode="auto">
          <a:xfrm>
            <a:off x="1524000" y="533400"/>
            <a:ext cx="7239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Effect </a:t>
            </a:r>
            <a:r>
              <a:rPr lang="en-US" sz="2400" b="1" dirty="0"/>
              <a:t>of diffuseness of electrons on solubility:</a:t>
            </a:r>
          </a:p>
          <a:p>
            <a:pPr>
              <a:spcBef>
                <a:spcPct val="50000"/>
              </a:spcBef>
            </a:pPr>
            <a:r>
              <a:rPr lang="en-US" sz="2400" b="1" dirty="0"/>
              <a:t>What i</a:t>
            </a:r>
            <a:r>
              <a:rPr lang="en-US" sz="2400" b="1" dirty="0">
                <a:solidFill>
                  <a:srgbClr val="CC00FF"/>
                </a:solidFill>
              </a:rPr>
              <a:t>soelectronic</a:t>
            </a:r>
            <a:r>
              <a:rPr lang="en-US" sz="2400" b="1" dirty="0"/>
              <a:t> </a:t>
            </a:r>
            <a:r>
              <a:rPr lang="en-US" sz="2400" b="1" dirty="0" err="1"/>
              <a:t>cations</a:t>
            </a:r>
            <a:r>
              <a:rPr lang="en-US" sz="2400" b="1" dirty="0"/>
              <a:t> teach us…*</a:t>
            </a:r>
          </a:p>
        </p:txBody>
      </p:sp>
      <p:sp>
        <p:nvSpPr>
          <p:cNvPr id="97348" name="Line 68"/>
          <p:cNvSpPr>
            <a:spLocks noChangeShapeType="1"/>
          </p:cNvSpPr>
          <p:nvPr/>
        </p:nvSpPr>
        <p:spPr bwMode="auto">
          <a:xfrm>
            <a:off x="3581400" y="3657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5" name="Line 85"/>
          <p:cNvSpPr>
            <a:spLocks noChangeShapeType="1"/>
          </p:cNvSpPr>
          <p:nvPr/>
        </p:nvSpPr>
        <p:spPr bwMode="auto">
          <a:xfrm>
            <a:off x="4419600" y="3657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6" name="Line 86"/>
          <p:cNvSpPr>
            <a:spLocks noChangeShapeType="1"/>
          </p:cNvSpPr>
          <p:nvPr/>
        </p:nvSpPr>
        <p:spPr bwMode="auto">
          <a:xfrm>
            <a:off x="8610600" y="3581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7" name="Text Box 87"/>
          <p:cNvSpPr txBox="1">
            <a:spLocks noChangeArrowheads="1"/>
          </p:cNvSpPr>
          <p:nvPr/>
        </p:nvSpPr>
        <p:spPr bwMode="auto">
          <a:xfrm>
            <a:off x="2667000" y="5334000"/>
            <a:ext cx="5638800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</a:t>
            </a:r>
            <a:r>
              <a:rPr lang="en-US" sz="2400" b="1" dirty="0">
                <a:solidFill>
                  <a:srgbClr val="FF0000"/>
                </a:solidFill>
              </a:rPr>
              <a:t>Softer, pillow-like clouds of electrons tend to form more insoluble (~covalent) </a:t>
            </a:r>
            <a:r>
              <a:rPr lang="en-US" sz="2400" b="1" dirty="0" smtClean="0">
                <a:solidFill>
                  <a:srgbClr val="FF0000"/>
                </a:solidFill>
              </a:rPr>
              <a:t>bonds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7368" name="Text Box 88"/>
          <p:cNvSpPr txBox="1">
            <a:spLocks noChangeArrowheads="1"/>
          </p:cNvSpPr>
          <p:nvPr/>
        </p:nvSpPr>
        <p:spPr bwMode="auto">
          <a:xfrm>
            <a:off x="304800" y="5942013"/>
            <a:ext cx="22098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**</a:t>
            </a:r>
            <a:r>
              <a:rPr lang="en-US" sz="1600" b="1">
                <a:solidFill>
                  <a:srgbClr val="CC00FF"/>
                </a:solidFill>
              </a:rPr>
              <a:t>Isolectronic</a:t>
            </a:r>
            <a:r>
              <a:rPr lang="en-US" sz="1600" b="1"/>
              <a:t>=</a:t>
            </a:r>
          </a:p>
          <a:p>
            <a:pPr>
              <a:spcBef>
                <a:spcPct val="50000"/>
              </a:spcBef>
            </a:pPr>
            <a:r>
              <a:rPr lang="en-US" sz="1600" b="1"/>
              <a:t>SAME ELECTRON COUNT</a:t>
            </a:r>
          </a:p>
        </p:txBody>
      </p:sp>
    </p:spTree>
    <p:extLst>
      <p:ext uri="{BB962C8B-B14F-4D97-AF65-F5344CB8AC3E}">
        <p14:creationId xmlns:p14="http://schemas.microsoft.com/office/powerpoint/2010/main" val="11589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/>
      <p:bldP spid="97285" grpId="0"/>
      <p:bldP spid="97286" grpId="0" animBg="1"/>
      <p:bldP spid="97287" grpId="0"/>
      <p:bldP spid="97348" grpId="0" animBg="1"/>
      <p:bldP spid="97365" grpId="0" animBg="1"/>
      <p:bldP spid="97366" grpId="0" animBg="1"/>
      <p:bldP spid="97367" grpId="0" animBg="1"/>
      <p:bldP spid="973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1003012"/>
            <a:ext cx="8001000" cy="89255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28750" lvl="2" indent="-514350">
              <a:buAutoNum type="arabicParenR"/>
            </a:pPr>
            <a:r>
              <a:rPr lang="en-US" sz="2800" b="1" dirty="0" smtClean="0">
                <a:solidFill>
                  <a:srgbClr val="FF0000"/>
                </a:solidFill>
              </a:rPr>
              <a:t>Metathesis </a:t>
            </a:r>
            <a:r>
              <a:rPr lang="en-US" sz="2800" b="1" dirty="0">
                <a:solidFill>
                  <a:srgbClr val="FF0000"/>
                </a:solidFill>
              </a:rPr>
              <a:t>(double </a:t>
            </a:r>
            <a:r>
              <a:rPr lang="en-US" sz="2800" b="1" dirty="0" smtClean="0">
                <a:solidFill>
                  <a:srgbClr val="FF0000"/>
                </a:solidFill>
              </a:rPr>
              <a:t>replacement)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sz="2400" b="1" dirty="0" smtClean="0">
                <a:solidFill>
                  <a:srgbClr val="FF0000"/>
                </a:solidFill>
              </a:rPr>
              <a:t>–continued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2057400" y="3124200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526472" y="3886200"/>
            <a:ext cx="86175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Ionic, aqueous salts are reactants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 is formed from </a:t>
            </a:r>
            <a:r>
              <a:rPr lang="en-US" sz="2800" b="1" dirty="0" err="1">
                <a:solidFill>
                  <a:srgbClr val="FF0000"/>
                </a:solidFill>
              </a:rPr>
              <a:t>cation</a:t>
            </a:r>
            <a:r>
              <a:rPr lang="en-US" sz="2800" b="1" dirty="0">
                <a:solidFill>
                  <a:srgbClr val="FF0000"/>
                </a:solidFill>
              </a:rPr>
              <a:t> swap  is a solid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Low energy…no heat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590800" y="2102642"/>
            <a:ext cx="6209903" cy="707886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</a:rPr>
              <a:t>Pb</a:t>
            </a:r>
            <a:r>
              <a:rPr lang="en-US" sz="4000" b="1" baseline="30000" dirty="0">
                <a:solidFill>
                  <a:srgbClr val="FF0000"/>
                </a:solidFill>
              </a:rPr>
              <a:t>2+</a:t>
            </a:r>
            <a:r>
              <a:rPr lang="en-US" sz="4000" b="1" dirty="0">
                <a:solidFill>
                  <a:srgbClr val="FF0000"/>
                </a:solidFill>
              </a:rPr>
              <a:t>  + </a:t>
            </a:r>
            <a:r>
              <a:rPr lang="en-US" sz="4000" b="1" dirty="0">
                <a:solidFill>
                  <a:schemeClr val="accent2"/>
                </a:solidFill>
              </a:rPr>
              <a:t>2I</a:t>
            </a:r>
            <a:r>
              <a:rPr lang="en-US" sz="4000" b="1" baseline="30000" dirty="0">
                <a:solidFill>
                  <a:schemeClr val="accent2"/>
                </a:solidFill>
              </a:rPr>
              <a:t>-</a:t>
            </a:r>
            <a:r>
              <a:rPr lang="en-US" sz="4000" b="1" baseline="30000" dirty="0">
                <a:solidFill>
                  <a:srgbClr val="FF0000"/>
                </a:solidFill>
              </a:rPr>
              <a:t> </a:t>
            </a:r>
            <a:r>
              <a:rPr lang="en-US" sz="4000" baseline="30000" dirty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en-US" sz="4000" b="1" dirty="0">
                <a:solidFill>
                  <a:srgbClr val="FF0000"/>
                </a:solidFill>
              </a:rPr>
              <a:t>  </a:t>
            </a:r>
            <a:r>
              <a:rPr lang="en-US" sz="4000" b="1" dirty="0">
                <a:sym typeface="Wingdings" pitchFamily="2" charset="2"/>
              </a:rPr>
              <a:t>PbI</a:t>
            </a:r>
            <a:r>
              <a:rPr lang="en-US" sz="4000" b="1" baseline="-25000" dirty="0">
                <a:sym typeface="Wingdings" pitchFamily="2" charset="2"/>
              </a:rPr>
              <a:t>2</a:t>
            </a:r>
            <a:r>
              <a:rPr lang="en-US" sz="4000" b="1" dirty="0">
                <a:sym typeface="Wingdings" pitchFamily="2" charset="2"/>
              </a:rPr>
              <a:t>(s)</a:t>
            </a:r>
            <a:r>
              <a:rPr lang="en-US" sz="4000" dirty="0">
                <a:sym typeface="Wingdings" pitchFamily="2" charset="2"/>
              </a:rPr>
              <a:t> 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228600" y="2287308"/>
            <a:ext cx="2092036" cy="52322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Net ionic</a:t>
            </a:r>
          </a:p>
        </p:txBody>
      </p:sp>
      <p:pic>
        <p:nvPicPr>
          <p:cNvPr id="18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153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animBg="1"/>
      <p:bldP spid="58383" grpId="0" animBg="1"/>
      <p:bldP spid="583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0086" y="616596"/>
            <a:ext cx="4114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Acid</a:t>
            </a:r>
            <a:r>
              <a:rPr lang="en-US" sz="3600" b="1" dirty="0">
                <a:solidFill>
                  <a:srgbClr val="0066CC"/>
                </a:solidFill>
              </a:rPr>
              <a:t>-base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22860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</a:rPr>
              <a:t>HCl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err="1" smtClean="0">
                <a:solidFill>
                  <a:srgbClr val="FF0000"/>
                </a:solidFill>
              </a:rPr>
              <a:t>aq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 + </a:t>
            </a:r>
            <a:r>
              <a:rPr lang="en-US" sz="2800" b="1" dirty="0" err="1" smtClean="0">
                <a:solidFill>
                  <a:srgbClr val="0066CC"/>
                </a:solidFill>
              </a:rPr>
              <a:t>NaOH</a:t>
            </a:r>
            <a:r>
              <a:rPr lang="en-US" sz="2800" b="1" dirty="0" smtClean="0">
                <a:solidFill>
                  <a:srgbClr val="0066CC"/>
                </a:solidFill>
              </a:rPr>
              <a:t>(</a:t>
            </a:r>
            <a:r>
              <a:rPr lang="en-US" sz="2800" b="1" dirty="0" err="1" smtClean="0">
                <a:solidFill>
                  <a:srgbClr val="0066CC"/>
                </a:solidFill>
              </a:rPr>
              <a:t>aq</a:t>
            </a:r>
            <a:r>
              <a:rPr lang="en-US" sz="2400" b="1" dirty="0">
                <a:solidFill>
                  <a:srgbClr val="0066CC"/>
                </a:solidFill>
              </a:rPr>
              <a:t>)</a:t>
            </a:r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3505200" y="2209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H="1">
            <a:off x="1593272" y="2209800"/>
            <a:ext cx="191192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1600200" y="2247900"/>
            <a:ext cx="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1295400" y="280922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295400" y="2971800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V="1">
            <a:off x="2923309" y="278130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4572000" y="2514600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029201" y="22860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NaCl</a:t>
            </a:r>
            <a:r>
              <a:rPr lang="en-US" sz="2800" b="1" dirty="0"/>
              <a:t>(</a:t>
            </a:r>
            <a:r>
              <a:rPr lang="en-US" sz="2800" b="1" dirty="0" err="1"/>
              <a:t>aq</a:t>
            </a:r>
            <a:r>
              <a:rPr lang="en-US" sz="2800" b="1" dirty="0"/>
              <a:t>)  + </a:t>
            </a:r>
            <a:r>
              <a:rPr lang="en-US" sz="2800" b="1" dirty="0">
                <a:solidFill>
                  <a:schemeClr val="hlink"/>
                </a:solidFill>
              </a:rPr>
              <a:t>HOH </a:t>
            </a:r>
            <a:r>
              <a:rPr lang="en-US" sz="2400" b="1" dirty="0">
                <a:solidFill>
                  <a:schemeClr val="hlink"/>
                </a:solidFill>
              </a:rPr>
              <a:t>+ </a:t>
            </a:r>
            <a:r>
              <a:rPr lang="en-US" sz="2800" b="1" dirty="0">
                <a:solidFill>
                  <a:srgbClr val="FF0000"/>
                </a:solidFill>
              </a:rPr>
              <a:t>heat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6002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acid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061855" y="3048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</a:rPr>
              <a:t>base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5410200" y="288174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salt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6973888" y="288174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water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183572" y="1293812"/>
            <a:ext cx="72078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Complete Molecular reaction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1552504" y="551071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311727" y="4860060"/>
            <a:ext cx="4662055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/>
              <a:t>Net ionic reaction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5832764" y="5638800"/>
            <a:ext cx="3360918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hlink"/>
                </a:solidFill>
              </a:rPr>
              <a:t>`</a:t>
            </a:r>
            <a:r>
              <a:rPr lang="en-US" sz="3600" b="1" dirty="0" smtClean="0">
                <a:solidFill>
                  <a:srgbClr val="00B050"/>
                </a:solidFill>
              </a:rPr>
              <a:t>neutralization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3991551"/>
            <a:ext cx="798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dirty="0" smtClean="0">
                <a:solidFill>
                  <a:srgbClr val="FF0000"/>
                </a:solidFill>
              </a:rPr>
              <a:t>  + </a:t>
            </a:r>
            <a:r>
              <a:rPr lang="en-US" sz="3200" b="1" dirty="0" err="1" smtClean="0">
                <a:solidFill>
                  <a:srgbClr val="FF0000"/>
                </a:solidFill>
              </a:rPr>
              <a:t>Cl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+ </a:t>
            </a:r>
            <a:r>
              <a:rPr lang="en-US" sz="3200" b="1" dirty="0" smtClean="0">
                <a:solidFill>
                  <a:srgbClr val="0070C0"/>
                </a:solidFill>
              </a:rPr>
              <a:t>Na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+</a:t>
            </a:r>
            <a:r>
              <a:rPr lang="en-US" sz="3200" b="1" dirty="0" smtClean="0">
                <a:solidFill>
                  <a:srgbClr val="3399FF"/>
                </a:solidFill>
              </a:rPr>
              <a:t> +</a:t>
            </a:r>
            <a:r>
              <a:rPr lang="en-US" sz="3200" b="1" dirty="0" smtClean="0">
                <a:solidFill>
                  <a:srgbClr val="0070C0"/>
                </a:solidFill>
              </a:rPr>
              <a:t>OH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ym typeface="Wingdings" pitchFamily="2" charset="2"/>
              </a:rPr>
              <a:t> Na</a:t>
            </a:r>
            <a:r>
              <a:rPr lang="en-US" sz="3200" b="1" baseline="300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ym typeface="Wingdings" pitchFamily="2" charset="2"/>
              </a:rPr>
              <a:t> + </a:t>
            </a:r>
            <a:r>
              <a:rPr lang="en-US" sz="3200" b="1" dirty="0" err="1" smtClean="0">
                <a:sym typeface="Wingdings" pitchFamily="2" charset="2"/>
              </a:rPr>
              <a:t>Cl</a:t>
            </a:r>
            <a:r>
              <a:rPr lang="en-US" sz="3200" b="1" baseline="30000" dirty="0" smtClean="0">
                <a:sym typeface="Wingdings" pitchFamily="2" charset="2"/>
              </a:rPr>
              <a:t>-</a:t>
            </a:r>
            <a:r>
              <a:rPr lang="en-US" sz="3200" b="1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+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H</a:t>
            </a:r>
            <a:r>
              <a:rPr lang="en-US" sz="3200" b="1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3200" b="1" dirty="0" smtClean="0">
                <a:solidFill>
                  <a:srgbClr val="00B050"/>
                </a:solidFill>
                <a:sym typeface="Wingdings" pitchFamily="2" charset="2"/>
              </a:rPr>
              <a:t>O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3309" y="3956910"/>
            <a:ext cx="432955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23561" y="3944500"/>
            <a:ext cx="416431" cy="584775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943100" y="3991551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324600" y="4013772"/>
            <a:ext cx="380999" cy="432375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8289" y="3338944"/>
            <a:ext cx="6705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Complete Ionic reaction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73237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/>
      <p:bldP spid="73732" grpId="0"/>
      <p:bldP spid="73733" grpId="0" animBg="1"/>
      <p:bldP spid="73734" grpId="0" animBg="1"/>
      <p:bldP spid="73735" grpId="0" animBg="1"/>
      <p:bldP spid="73736" grpId="0" animBg="1"/>
      <p:bldP spid="73737" grpId="0" animBg="1"/>
      <p:bldP spid="73738" grpId="0" animBg="1"/>
      <p:bldP spid="73739" grpId="0" animBg="1"/>
      <p:bldP spid="73740" grpId="0"/>
      <p:bldP spid="73741" grpId="0"/>
      <p:bldP spid="73742" grpId="0"/>
      <p:bldP spid="73743" grpId="0"/>
      <p:bldP spid="73744" grpId="0"/>
      <p:bldP spid="73749" grpId="0"/>
      <p:bldP spid="73750" grpId="0" animBg="1"/>
      <p:bldP spid="73751" grpId="0" animBg="1"/>
      <p:bldP spid="73752" grpId="0" animBg="1"/>
      <p:bldP spid="2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" y="-6927"/>
            <a:ext cx="8229600" cy="1143000"/>
          </a:xfrm>
        </p:spPr>
        <p:txBody>
          <a:bodyPr/>
          <a:lstStyle/>
          <a:p>
            <a:r>
              <a:rPr lang="en-US" sz="3200" dirty="0"/>
              <a:t>Overview of classical reactions(cont.)</a:t>
            </a:r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2362200" y="3162516"/>
            <a:ext cx="48006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General characteristics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2362200" y="35814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27709" y="3948113"/>
            <a:ext cx="8763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Reactants are specially defined `acid’ </a:t>
            </a:r>
            <a:r>
              <a:rPr lang="en-US" sz="2800" b="1" dirty="0" smtClean="0">
                <a:solidFill>
                  <a:srgbClr val="FF0000"/>
                </a:solidFill>
              </a:rPr>
              <a:t>and </a:t>
            </a:r>
            <a:r>
              <a:rPr lang="en-US" sz="2800" b="1" dirty="0">
                <a:solidFill>
                  <a:srgbClr val="FF0000"/>
                </a:solidFill>
              </a:rPr>
              <a:t>`base</a:t>
            </a:r>
            <a:r>
              <a:rPr lang="en-US" sz="2800" b="1" dirty="0" smtClean="0">
                <a:solidFill>
                  <a:srgbClr val="FF0000"/>
                </a:solidFill>
              </a:rPr>
              <a:t>’           ionic </a:t>
            </a:r>
            <a:r>
              <a:rPr lang="en-US" sz="2800" b="1" dirty="0">
                <a:solidFill>
                  <a:srgbClr val="FF0000"/>
                </a:solidFill>
              </a:rPr>
              <a:t>solutions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Products are soluble salt and  water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</a:rPr>
              <a:t>Significant heat </a:t>
            </a:r>
            <a:r>
              <a:rPr lang="en-US" sz="2800" b="1" dirty="0">
                <a:solidFill>
                  <a:srgbClr val="FF0000"/>
                </a:solidFill>
              </a:rPr>
              <a:t>is  generated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Indicators signal </a:t>
            </a:r>
            <a:r>
              <a:rPr lang="en-US" sz="2800" b="1" dirty="0" err="1">
                <a:solidFill>
                  <a:srgbClr val="FF0000"/>
                </a:solidFill>
              </a:rPr>
              <a:t>endpts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3750" name="Text Box 22"/>
          <p:cNvSpPr txBox="1">
            <a:spLocks noChangeArrowheads="1"/>
          </p:cNvSpPr>
          <p:nvPr/>
        </p:nvSpPr>
        <p:spPr bwMode="auto">
          <a:xfrm>
            <a:off x="2590800" y="2393156"/>
            <a:ext cx="4038600" cy="646331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</a:rPr>
              <a:t>H</a:t>
            </a:r>
            <a:r>
              <a:rPr lang="en-US" sz="3600" b="1" baseline="30000" dirty="0">
                <a:solidFill>
                  <a:srgbClr val="FF0000"/>
                </a:solidFill>
              </a:rPr>
              <a:t>+</a:t>
            </a:r>
            <a:r>
              <a:rPr lang="en-US" sz="3600" dirty="0"/>
              <a:t> + </a:t>
            </a:r>
            <a:r>
              <a:rPr lang="en-US" sz="3600" b="1" dirty="0">
                <a:solidFill>
                  <a:srgbClr val="0066CC"/>
                </a:solidFill>
              </a:rPr>
              <a:t>OH</a:t>
            </a:r>
            <a:r>
              <a:rPr lang="en-US" sz="3600" b="1" baseline="30000" dirty="0">
                <a:solidFill>
                  <a:srgbClr val="0066CC"/>
                </a:solidFill>
              </a:rPr>
              <a:t>- </a:t>
            </a:r>
            <a:r>
              <a:rPr lang="en-US" sz="3600" baseline="30000" dirty="0"/>
              <a:t>   </a:t>
            </a:r>
            <a:r>
              <a:rPr lang="en-US" sz="3600" baseline="30000" dirty="0">
                <a:sym typeface="Wingdings" pitchFamily="2" charset="2"/>
              </a:rPr>
              <a:t> 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H</a:t>
            </a:r>
            <a:r>
              <a:rPr lang="en-US" sz="3600" b="1" baseline="-25000" dirty="0">
                <a:solidFill>
                  <a:schemeClr val="hlink"/>
                </a:solidFill>
                <a:sym typeface="Wingdings" pitchFamily="2" charset="2"/>
              </a:rPr>
              <a:t>2</a:t>
            </a:r>
            <a:r>
              <a:rPr lang="en-US" sz="3600" b="1" dirty="0">
                <a:solidFill>
                  <a:schemeClr val="hlink"/>
                </a:solidFill>
                <a:sym typeface="Wingdings" pitchFamily="2" charset="2"/>
              </a:rPr>
              <a:t>O</a:t>
            </a:r>
            <a:endParaRPr lang="en-US" sz="3600" b="1" dirty="0">
              <a:solidFill>
                <a:schemeClr val="hlink"/>
              </a:solidFill>
            </a:endParaRPr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782782" y="1765661"/>
            <a:ext cx="4627418" cy="584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Net ionic reaction</a:t>
            </a:r>
          </a:p>
        </p:txBody>
      </p:sp>
      <p:pic>
        <p:nvPicPr>
          <p:cNvPr id="73753" name="Picture 25" descr="montypyth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1588" y="0"/>
            <a:ext cx="1522412" cy="2286000"/>
          </a:xfrm>
          <a:prstGeom prst="rect">
            <a:avLst/>
          </a:prstGeom>
          <a:noFill/>
        </p:spPr>
      </p:pic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723900" y="819834"/>
            <a:ext cx="71247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2) </a:t>
            </a:r>
            <a:r>
              <a:rPr lang="en-US" sz="3600" b="1" dirty="0" smtClean="0">
                <a:solidFill>
                  <a:srgbClr val="FF0000"/>
                </a:solidFill>
              </a:rPr>
              <a:t>Acid</a:t>
            </a:r>
            <a:r>
              <a:rPr lang="en-US" sz="3600" b="1" dirty="0" smtClean="0">
                <a:solidFill>
                  <a:srgbClr val="0066CC"/>
                </a:solidFill>
              </a:rPr>
              <a:t>-base…- </a:t>
            </a:r>
            <a:r>
              <a:rPr lang="en-US" sz="2400" b="1" dirty="0" smtClean="0">
                <a:solidFill>
                  <a:srgbClr val="0066CC"/>
                </a:solidFill>
              </a:rPr>
              <a:t>continued</a:t>
            </a:r>
            <a:endParaRPr lang="en-US" sz="2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5" grpId="0" animBg="1"/>
      <p:bldP spid="73750" grpId="0" animBg="1"/>
      <p:bldP spid="737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946</Words>
  <Application>Microsoft Office PowerPoint</Application>
  <PresentationFormat>On-screen Show (4:3)</PresentationFormat>
  <Paragraphs>219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PowerPoint Presentation</vt:lpstr>
      <vt:lpstr>Classical Reactions Classified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 of classical reactions(cont.)</vt:lpstr>
      <vt:lpstr>Overview of classical reactions(cont.)</vt:lpstr>
      <vt:lpstr>Acid-Base Theories (pp 136-44, 625-8)</vt:lpstr>
      <vt:lpstr>Acid-Base Theories (pp 623-625)</vt:lpstr>
      <vt:lpstr>PowerPoint Presentation</vt:lpstr>
      <vt:lpstr>PowerPoint Presentation</vt:lpstr>
      <vt:lpstr>A measure of this Ph.D `ordinaire’’s brilliance…</vt:lpstr>
      <vt:lpstr>PowerPoint Presentation</vt:lpstr>
      <vt:lpstr>PowerPoint Presentation</vt:lpstr>
      <vt:lpstr>The `Inconvenient Truth’ about the Arrhenius model: basic salts</vt:lpstr>
      <vt:lpstr>The `Inconvenient Truth’ about the Arrhenius model: basic salts (continued)</vt:lpstr>
      <vt:lpstr>The `Inconvenient Truth’ about the Arrhenius model: basic salts (continued)</vt:lpstr>
      <vt:lpstr>Bronsted to the rescue…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80</cp:revision>
  <dcterms:created xsi:type="dcterms:W3CDTF">2008-10-09T19:30:32Z</dcterms:created>
  <dcterms:modified xsi:type="dcterms:W3CDTF">2012-11-15T20:38:38Z</dcterms:modified>
</cp:coreProperties>
</file>