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06" r:id="rId2"/>
    <p:sldId id="309" r:id="rId3"/>
    <p:sldId id="305" r:id="rId4"/>
    <p:sldId id="308" r:id="rId5"/>
    <p:sldId id="310" r:id="rId6"/>
    <p:sldId id="307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80B85E3-EFA5-40D6-8925-26800EB995FB}">
          <p14:sldIdLst/>
        </p14:section>
        <p14:section name="Untitled Section" id="{866B8856-C311-48F9-96D7-936401FCB6C2}">
          <p14:sldIdLst>
            <p14:sldId id="306"/>
            <p14:sldId id="309"/>
            <p14:sldId id="305"/>
            <p14:sldId id="308"/>
            <p14:sldId id="310"/>
            <p14:sldId id="307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p Desk" initials="H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D74229"/>
    <a:srgbClr val="3399FF"/>
    <a:srgbClr val="00FF00"/>
    <a:srgbClr val="FF66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40308-064C-400E-B229-05FA7A0359F3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1851D-42A2-4467-89FB-C7C7E769E1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49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1851D-42A2-4467-89FB-C7C7E769E1E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1851D-42A2-4467-89FB-C7C7E769E1E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9A40-EE49-462B-86AF-EE880F81B7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99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9A40-EE49-462B-86AF-EE880F81B74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26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9A40-EE49-462B-86AF-EE880F81B74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30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43B46-A2D6-4D15-B1FB-CD50596AF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F9EF4-A3A6-41B4-B738-5366104E3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E437A-414C-4B7B-89E1-D4E1BF455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C85DB-5FDD-4593-A082-16220080E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F84FA-7F0A-4A8C-82DF-39DD57107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5A5FC-EA38-42D0-BB21-A847D5583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18881-2D26-40F3-B317-14AF69010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30F01-94A2-4418-B566-61F90FA29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B57CD-7BD9-47FD-92AB-05A3C79E0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81AA9-9406-405A-AB7E-2AD0087CF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14D44-AE6D-424F-8A4E-ACE8237A1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BF216A7-23C0-4B79-8F8B-9161D19AB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further insights provided by  Lewis model:(see also:  p 178-182)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2133600"/>
            <a:ext cx="6858000" cy="203132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“</a:t>
            </a:r>
            <a:r>
              <a:rPr lang="en-US" sz="3600" b="1" dirty="0" smtClean="0"/>
              <a:t>Atoms in molecules try to achieve formal charges as close to zero as possible.” **</a:t>
            </a:r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066800" y="1295400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Formal charge rule </a:t>
            </a:r>
            <a:r>
              <a:rPr lang="en-US" sz="4000" b="1" dirty="0" smtClean="0">
                <a:solidFill>
                  <a:srgbClr val="0070C0"/>
                </a:solidFill>
              </a:rPr>
              <a:t>(p 180)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4343400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**….and if we need to break octet rule to minimize formal charge….</a:t>
            </a:r>
            <a:r>
              <a:rPr lang="en-US" sz="3600" b="1" u="sng" dirty="0" smtClean="0"/>
              <a:t>do it   </a:t>
            </a:r>
            <a:r>
              <a:rPr lang="en-US" sz="3600" b="1" dirty="0" smtClean="0"/>
              <a:t>!!!! (see also pp 172-175)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7663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0" y="1003012"/>
            <a:ext cx="8001000" cy="89255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428750" lvl="2" indent="-514350">
              <a:buAutoNum type="arabicParenR"/>
            </a:pPr>
            <a:r>
              <a:rPr lang="en-US" sz="2800" b="1" dirty="0" smtClean="0">
                <a:solidFill>
                  <a:srgbClr val="FF0000"/>
                </a:solidFill>
              </a:rPr>
              <a:t>Metathesis </a:t>
            </a:r>
            <a:r>
              <a:rPr lang="en-US" sz="2800" b="1" dirty="0">
                <a:solidFill>
                  <a:srgbClr val="FF0000"/>
                </a:solidFill>
              </a:rPr>
              <a:t>(double </a:t>
            </a:r>
            <a:r>
              <a:rPr lang="en-US" sz="2800" b="1" dirty="0" smtClean="0">
                <a:solidFill>
                  <a:srgbClr val="FF0000"/>
                </a:solidFill>
              </a:rPr>
              <a:t>replacement)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</a:p>
          <a:p>
            <a:pPr lvl="2"/>
            <a:r>
              <a:rPr lang="en-US" sz="2400" b="1" dirty="0" smtClean="0">
                <a:solidFill>
                  <a:srgbClr val="FF0000"/>
                </a:solidFill>
              </a:rPr>
              <a:t>–continued</a:t>
            </a:r>
            <a:endParaRPr lang="en-US" sz="2400" b="1" dirty="0">
              <a:solidFill>
                <a:srgbClr val="0066CC"/>
              </a:solidFill>
            </a:endParaRP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2057400" y="3124200"/>
            <a:ext cx="4800600" cy="519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General characteristics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526472" y="3886200"/>
            <a:ext cx="861752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Ionic, aqueous salts are reactants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Product is formed from </a:t>
            </a:r>
            <a:r>
              <a:rPr lang="en-US" sz="2800" b="1" dirty="0" err="1">
                <a:solidFill>
                  <a:srgbClr val="FF0000"/>
                </a:solidFill>
              </a:rPr>
              <a:t>cation</a:t>
            </a:r>
            <a:r>
              <a:rPr lang="en-US" sz="2800" b="1" dirty="0">
                <a:solidFill>
                  <a:srgbClr val="FF0000"/>
                </a:solidFill>
              </a:rPr>
              <a:t> swap  is a solid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Low energy…no heat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2590800" y="2102642"/>
            <a:ext cx="6209903" cy="707886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Pb</a:t>
            </a:r>
            <a:r>
              <a:rPr lang="en-US" sz="4000" b="1" baseline="30000" dirty="0">
                <a:solidFill>
                  <a:srgbClr val="FF0000"/>
                </a:solidFill>
              </a:rPr>
              <a:t>2+</a:t>
            </a:r>
            <a:r>
              <a:rPr lang="en-US" sz="4000" b="1" dirty="0">
                <a:solidFill>
                  <a:srgbClr val="FF0000"/>
                </a:solidFill>
              </a:rPr>
              <a:t>  + </a:t>
            </a:r>
            <a:r>
              <a:rPr lang="en-US" sz="4000" b="1" dirty="0">
                <a:solidFill>
                  <a:schemeClr val="accent2"/>
                </a:solidFill>
              </a:rPr>
              <a:t>2I</a:t>
            </a:r>
            <a:r>
              <a:rPr lang="en-US" sz="4000" b="1" baseline="30000" dirty="0">
                <a:solidFill>
                  <a:schemeClr val="accent2"/>
                </a:solidFill>
              </a:rPr>
              <a:t>-</a:t>
            </a:r>
            <a:r>
              <a:rPr lang="en-US" sz="4000" b="1" baseline="30000" dirty="0">
                <a:solidFill>
                  <a:srgbClr val="FF0000"/>
                </a:solidFill>
              </a:rPr>
              <a:t> </a:t>
            </a:r>
            <a:r>
              <a:rPr lang="en-US" sz="4000" baseline="30000" dirty="0">
                <a:solidFill>
                  <a:schemeClr val="accent2"/>
                </a:solidFill>
                <a:sym typeface="Wingdings" pitchFamily="2" charset="2"/>
              </a:rPr>
              <a:t></a:t>
            </a:r>
            <a:r>
              <a:rPr lang="en-US" sz="4000" b="1" dirty="0">
                <a:solidFill>
                  <a:srgbClr val="FF0000"/>
                </a:solidFill>
              </a:rPr>
              <a:t>  </a:t>
            </a:r>
            <a:r>
              <a:rPr lang="en-US" sz="4000" b="1" dirty="0">
                <a:sym typeface="Wingdings" pitchFamily="2" charset="2"/>
              </a:rPr>
              <a:t>PbI</a:t>
            </a:r>
            <a:r>
              <a:rPr lang="en-US" sz="4000" b="1" baseline="-25000" dirty="0">
                <a:sym typeface="Wingdings" pitchFamily="2" charset="2"/>
              </a:rPr>
              <a:t>2</a:t>
            </a:r>
            <a:r>
              <a:rPr lang="en-US" sz="4000" b="1" dirty="0">
                <a:sym typeface="Wingdings" pitchFamily="2" charset="2"/>
              </a:rPr>
              <a:t>(s)</a:t>
            </a:r>
            <a:r>
              <a:rPr lang="en-US" sz="4000" dirty="0">
                <a:sym typeface="Wingdings" pitchFamily="2" charset="2"/>
              </a:rPr>
              <a:t> 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228600" y="2287308"/>
            <a:ext cx="2092036" cy="52322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Net ionic</a:t>
            </a:r>
          </a:p>
        </p:txBody>
      </p:sp>
      <p:pic>
        <p:nvPicPr>
          <p:cNvPr id="18" name="Picture 25" descr="montypyth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1588" y="0"/>
            <a:ext cx="1522412" cy="228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9153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8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8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8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0" grpId="0" animBg="1"/>
      <p:bldP spid="58383" grpId="0" animBg="1"/>
      <p:bldP spid="5838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28600"/>
            <a:ext cx="8229600" cy="1143000"/>
          </a:xfrm>
        </p:spPr>
        <p:txBody>
          <a:bodyPr/>
          <a:lstStyle/>
          <a:p>
            <a:r>
              <a:rPr lang="en-US" sz="3200" dirty="0"/>
              <a:t>Overview of classical reactions(cont.)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1730086" y="616596"/>
            <a:ext cx="41148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2) Acid</a:t>
            </a:r>
            <a:r>
              <a:rPr lang="en-US" sz="3600" b="1" dirty="0">
                <a:solidFill>
                  <a:srgbClr val="0066CC"/>
                </a:solidFill>
              </a:rPr>
              <a:t>-base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066800" y="2286000"/>
            <a:ext cx="396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0000"/>
                </a:solidFill>
              </a:rPr>
              <a:t>HCl</a:t>
            </a:r>
            <a:r>
              <a:rPr lang="en-US" sz="2800" b="1" dirty="0" smtClean="0">
                <a:solidFill>
                  <a:srgbClr val="FF0000"/>
                </a:solidFill>
              </a:rPr>
              <a:t>(</a:t>
            </a:r>
            <a:r>
              <a:rPr lang="en-US" sz="2800" b="1" dirty="0" err="1" smtClean="0">
                <a:solidFill>
                  <a:srgbClr val="FF0000"/>
                </a:solidFill>
              </a:rPr>
              <a:t>aq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  <a:r>
              <a:rPr lang="en-US" sz="2800" b="1" dirty="0"/>
              <a:t> + </a:t>
            </a:r>
            <a:r>
              <a:rPr lang="en-US" sz="2800" b="1" dirty="0" err="1" smtClean="0">
                <a:solidFill>
                  <a:srgbClr val="0066CC"/>
                </a:solidFill>
              </a:rPr>
              <a:t>NaOH</a:t>
            </a:r>
            <a:r>
              <a:rPr lang="en-US" sz="2800" b="1" dirty="0" smtClean="0">
                <a:solidFill>
                  <a:srgbClr val="0066CC"/>
                </a:solidFill>
              </a:rPr>
              <a:t>(</a:t>
            </a:r>
            <a:r>
              <a:rPr lang="en-US" sz="2800" b="1" dirty="0" err="1" smtClean="0">
                <a:solidFill>
                  <a:srgbClr val="0066CC"/>
                </a:solidFill>
              </a:rPr>
              <a:t>aq</a:t>
            </a:r>
            <a:r>
              <a:rPr lang="en-US" sz="2400" b="1" dirty="0">
                <a:solidFill>
                  <a:srgbClr val="0066CC"/>
                </a:solidFill>
              </a:rPr>
              <a:t>)</a:t>
            </a:r>
          </a:p>
        </p:txBody>
      </p:sp>
      <p:sp>
        <p:nvSpPr>
          <p:cNvPr id="73733" name="Line 5"/>
          <p:cNvSpPr>
            <a:spLocks noChangeShapeType="1"/>
          </p:cNvSpPr>
          <p:nvPr/>
        </p:nvSpPr>
        <p:spPr bwMode="auto">
          <a:xfrm flipV="1">
            <a:off x="3505200" y="2209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4" name="Line 6"/>
          <p:cNvSpPr>
            <a:spLocks noChangeShapeType="1"/>
          </p:cNvSpPr>
          <p:nvPr/>
        </p:nvSpPr>
        <p:spPr bwMode="auto">
          <a:xfrm flipH="1">
            <a:off x="1593272" y="2209800"/>
            <a:ext cx="191192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5" name="Line 7"/>
          <p:cNvSpPr>
            <a:spLocks noChangeShapeType="1"/>
          </p:cNvSpPr>
          <p:nvPr/>
        </p:nvSpPr>
        <p:spPr bwMode="auto">
          <a:xfrm>
            <a:off x="1600200" y="2247900"/>
            <a:ext cx="0" cy="228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6" name="Line 8"/>
          <p:cNvSpPr>
            <a:spLocks noChangeShapeType="1"/>
          </p:cNvSpPr>
          <p:nvPr/>
        </p:nvSpPr>
        <p:spPr bwMode="auto">
          <a:xfrm>
            <a:off x="1295400" y="2809220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7" name="Line 9"/>
          <p:cNvSpPr>
            <a:spLocks noChangeShapeType="1"/>
          </p:cNvSpPr>
          <p:nvPr/>
        </p:nvSpPr>
        <p:spPr bwMode="auto">
          <a:xfrm>
            <a:off x="1295400" y="2971800"/>
            <a:ext cx="160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8" name="Line 10"/>
          <p:cNvSpPr>
            <a:spLocks noChangeShapeType="1"/>
          </p:cNvSpPr>
          <p:nvPr/>
        </p:nvSpPr>
        <p:spPr bwMode="auto">
          <a:xfrm flipV="1">
            <a:off x="2923309" y="2781300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9" name="Line 11"/>
          <p:cNvSpPr>
            <a:spLocks noChangeShapeType="1"/>
          </p:cNvSpPr>
          <p:nvPr/>
        </p:nvSpPr>
        <p:spPr bwMode="auto">
          <a:xfrm>
            <a:off x="4572000" y="2514600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5029201" y="2286000"/>
            <a:ext cx="411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/>
              <a:t>NaCl</a:t>
            </a:r>
            <a:r>
              <a:rPr lang="en-US" sz="2800" b="1" dirty="0"/>
              <a:t>(</a:t>
            </a:r>
            <a:r>
              <a:rPr lang="en-US" sz="2800" b="1" dirty="0" err="1"/>
              <a:t>aq</a:t>
            </a:r>
            <a:r>
              <a:rPr lang="en-US" sz="2800" b="1" dirty="0"/>
              <a:t>)  + </a:t>
            </a:r>
            <a:r>
              <a:rPr lang="en-US" sz="2800" b="1" dirty="0">
                <a:solidFill>
                  <a:schemeClr val="hlink"/>
                </a:solidFill>
              </a:rPr>
              <a:t>HOH </a:t>
            </a:r>
            <a:r>
              <a:rPr lang="en-US" sz="2400" b="1" dirty="0">
                <a:solidFill>
                  <a:schemeClr val="hlink"/>
                </a:solidFill>
              </a:rPr>
              <a:t>+ </a:t>
            </a:r>
            <a:r>
              <a:rPr lang="en-US" sz="2800" b="1" dirty="0">
                <a:solidFill>
                  <a:srgbClr val="FF0000"/>
                </a:solidFill>
              </a:rPr>
              <a:t>heat</a:t>
            </a:r>
          </a:p>
        </p:txBody>
      </p: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1600200" y="3048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acid</a:t>
            </a:r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3061855" y="30480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70C0"/>
                </a:solidFill>
              </a:rPr>
              <a:t>base</a:t>
            </a:r>
          </a:p>
        </p:txBody>
      </p:sp>
      <p:sp>
        <p:nvSpPr>
          <p:cNvPr id="73743" name="Text Box 15"/>
          <p:cNvSpPr txBox="1">
            <a:spLocks noChangeArrowheads="1"/>
          </p:cNvSpPr>
          <p:nvPr/>
        </p:nvSpPr>
        <p:spPr bwMode="auto">
          <a:xfrm>
            <a:off x="5410200" y="2881745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salt</a:t>
            </a:r>
          </a:p>
        </p:txBody>
      </p:sp>
      <p:sp>
        <p:nvSpPr>
          <p:cNvPr id="73744" name="Text Box 16"/>
          <p:cNvSpPr txBox="1">
            <a:spLocks noChangeArrowheads="1"/>
          </p:cNvSpPr>
          <p:nvPr/>
        </p:nvSpPr>
        <p:spPr bwMode="auto">
          <a:xfrm>
            <a:off x="6973888" y="2881745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hlink"/>
                </a:solidFill>
              </a:rPr>
              <a:t>water</a:t>
            </a:r>
          </a:p>
        </p:txBody>
      </p:sp>
      <p:sp>
        <p:nvSpPr>
          <p:cNvPr id="73749" name="Text Box 21"/>
          <p:cNvSpPr txBox="1">
            <a:spLocks noChangeArrowheads="1"/>
          </p:cNvSpPr>
          <p:nvPr/>
        </p:nvSpPr>
        <p:spPr bwMode="auto">
          <a:xfrm>
            <a:off x="183572" y="1293812"/>
            <a:ext cx="72078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/>
              <a:t>Complete Molecular reaction</a:t>
            </a:r>
          </a:p>
        </p:txBody>
      </p:sp>
      <p:sp>
        <p:nvSpPr>
          <p:cNvPr id="73750" name="Text Box 22"/>
          <p:cNvSpPr txBox="1">
            <a:spLocks noChangeArrowheads="1"/>
          </p:cNvSpPr>
          <p:nvPr/>
        </p:nvSpPr>
        <p:spPr bwMode="auto">
          <a:xfrm>
            <a:off x="1552504" y="5510716"/>
            <a:ext cx="4038600" cy="646331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</a:rPr>
              <a:t>H</a:t>
            </a:r>
            <a:r>
              <a:rPr lang="en-US" sz="3600" b="1" baseline="30000" dirty="0">
                <a:solidFill>
                  <a:srgbClr val="FF0000"/>
                </a:solidFill>
              </a:rPr>
              <a:t>+</a:t>
            </a:r>
            <a:r>
              <a:rPr lang="en-US" sz="3600" dirty="0"/>
              <a:t> + </a:t>
            </a:r>
            <a:r>
              <a:rPr lang="en-US" sz="3600" b="1" dirty="0">
                <a:solidFill>
                  <a:srgbClr val="0066CC"/>
                </a:solidFill>
              </a:rPr>
              <a:t>OH</a:t>
            </a:r>
            <a:r>
              <a:rPr lang="en-US" sz="3600" b="1" baseline="30000" dirty="0">
                <a:solidFill>
                  <a:srgbClr val="0066CC"/>
                </a:solidFill>
              </a:rPr>
              <a:t>- </a:t>
            </a:r>
            <a:r>
              <a:rPr lang="en-US" sz="3600" baseline="30000" dirty="0"/>
              <a:t>   </a:t>
            </a:r>
            <a:r>
              <a:rPr lang="en-US" sz="3600" baseline="30000" dirty="0">
                <a:sym typeface="Wingdings" pitchFamily="2" charset="2"/>
              </a:rPr>
              <a:t> </a:t>
            </a:r>
            <a:r>
              <a:rPr lang="en-US" sz="3600" dirty="0"/>
              <a:t> </a:t>
            </a:r>
            <a:r>
              <a:rPr lang="en-US" sz="3600" b="1" dirty="0">
                <a:solidFill>
                  <a:schemeClr val="hlink"/>
                </a:solidFill>
                <a:sym typeface="Wingdings" pitchFamily="2" charset="2"/>
              </a:rPr>
              <a:t>H</a:t>
            </a:r>
            <a:r>
              <a:rPr lang="en-US" sz="3600" b="1" baseline="-25000" dirty="0">
                <a:solidFill>
                  <a:schemeClr val="hlink"/>
                </a:solidFill>
                <a:sym typeface="Wingdings" pitchFamily="2" charset="2"/>
              </a:rPr>
              <a:t>2</a:t>
            </a:r>
            <a:r>
              <a:rPr lang="en-US" sz="3600" b="1" dirty="0">
                <a:solidFill>
                  <a:schemeClr val="hlink"/>
                </a:solidFill>
                <a:sym typeface="Wingdings" pitchFamily="2" charset="2"/>
              </a:rPr>
              <a:t>O</a:t>
            </a:r>
            <a:endParaRPr lang="en-US" sz="3600" b="1" dirty="0">
              <a:solidFill>
                <a:schemeClr val="hlink"/>
              </a:solidFill>
            </a:endParaRPr>
          </a:p>
        </p:txBody>
      </p:sp>
      <p:sp>
        <p:nvSpPr>
          <p:cNvPr id="73751" name="Text Box 23"/>
          <p:cNvSpPr txBox="1">
            <a:spLocks noChangeArrowheads="1"/>
          </p:cNvSpPr>
          <p:nvPr/>
        </p:nvSpPr>
        <p:spPr bwMode="auto">
          <a:xfrm>
            <a:off x="311727" y="4860060"/>
            <a:ext cx="4662055" cy="5847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/>
              <a:t>Net ionic reaction</a:t>
            </a:r>
          </a:p>
        </p:txBody>
      </p:sp>
      <p:sp>
        <p:nvSpPr>
          <p:cNvPr id="73752" name="Text Box 24"/>
          <p:cNvSpPr txBox="1">
            <a:spLocks noChangeArrowheads="1"/>
          </p:cNvSpPr>
          <p:nvPr/>
        </p:nvSpPr>
        <p:spPr bwMode="auto">
          <a:xfrm>
            <a:off x="5832764" y="5638800"/>
            <a:ext cx="3360918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chemeClr val="hlink"/>
                </a:solidFill>
              </a:rPr>
              <a:t>`</a:t>
            </a:r>
            <a:r>
              <a:rPr lang="en-US" sz="3600" b="1" dirty="0" smtClean="0">
                <a:solidFill>
                  <a:srgbClr val="00B050"/>
                </a:solidFill>
              </a:rPr>
              <a:t>neutralization</a:t>
            </a:r>
            <a:endParaRPr lang="en-US" sz="3600" b="1" dirty="0">
              <a:solidFill>
                <a:srgbClr val="00B050"/>
              </a:solidFill>
            </a:endParaRPr>
          </a:p>
        </p:txBody>
      </p:sp>
      <p:pic>
        <p:nvPicPr>
          <p:cNvPr id="73753" name="Picture 25" descr="montypyth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1588" y="0"/>
            <a:ext cx="1522412" cy="2286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762000" y="3991551"/>
            <a:ext cx="7981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3200" b="1" dirty="0" smtClean="0">
                <a:solidFill>
                  <a:srgbClr val="FF0000"/>
                </a:solidFill>
              </a:rPr>
              <a:t>  + </a:t>
            </a:r>
            <a:r>
              <a:rPr lang="en-US" sz="3200" b="1" dirty="0" err="1" smtClean="0">
                <a:solidFill>
                  <a:srgbClr val="FF0000"/>
                </a:solidFill>
              </a:rPr>
              <a:t>Cl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-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+ </a:t>
            </a:r>
            <a:r>
              <a:rPr lang="en-US" sz="3200" b="1" dirty="0" smtClean="0">
                <a:solidFill>
                  <a:srgbClr val="0070C0"/>
                </a:solidFill>
              </a:rPr>
              <a:t>Na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+</a:t>
            </a:r>
            <a:r>
              <a:rPr lang="en-US" sz="3200" b="1" dirty="0" smtClean="0">
                <a:solidFill>
                  <a:srgbClr val="3399FF"/>
                </a:solidFill>
              </a:rPr>
              <a:t> +</a:t>
            </a:r>
            <a:r>
              <a:rPr lang="en-US" sz="3200" b="1" dirty="0" smtClean="0">
                <a:solidFill>
                  <a:srgbClr val="0070C0"/>
                </a:solidFill>
              </a:rPr>
              <a:t>OH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-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smtClean="0">
                <a:sym typeface="Wingdings" pitchFamily="2" charset="2"/>
              </a:rPr>
              <a:t> Na</a:t>
            </a:r>
            <a:r>
              <a:rPr lang="en-US" sz="3200" b="1" baseline="30000" dirty="0" smtClean="0">
                <a:sym typeface="Wingdings" pitchFamily="2" charset="2"/>
              </a:rPr>
              <a:t>+</a:t>
            </a:r>
            <a:r>
              <a:rPr lang="en-US" sz="3200" b="1" dirty="0" smtClean="0">
                <a:sym typeface="Wingdings" pitchFamily="2" charset="2"/>
              </a:rPr>
              <a:t> + </a:t>
            </a:r>
            <a:r>
              <a:rPr lang="en-US" sz="3200" b="1" dirty="0" err="1" smtClean="0">
                <a:sym typeface="Wingdings" pitchFamily="2" charset="2"/>
              </a:rPr>
              <a:t>Cl</a:t>
            </a:r>
            <a:r>
              <a:rPr lang="en-US" sz="3200" b="1" baseline="30000" dirty="0" smtClean="0">
                <a:sym typeface="Wingdings" pitchFamily="2" charset="2"/>
              </a:rPr>
              <a:t>-</a:t>
            </a:r>
            <a:r>
              <a:rPr lang="en-US" sz="3200" b="1" dirty="0" smtClean="0">
                <a:sym typeface="Wingdings" pitchFamily="2" charset="2"/>
              </a:rPr>
              <a:t> </a:t>
            </a:r>
            <a:r>
              <a:rPr lang="en-US" sz="3200" dirty="0" smtClean="0">
                <a:sym typeface="Wingdings" pitchFamily="2" charset="2"/>
              </a:rPr>
              <a:t>+</a:t>
            </a:r>
            <a:r>
              <a:rPr lang="en-US" sz="3200" b="1" dirty="0" smtClean="0">
                <a:solidFill>
                  <a:srgbClr val="00B050"/>
                </a:solidFill>
                <a:sym typeface="Wingdings" pitchFamily="2" charset="2"/>
              </a:rPr>
              <a:t>H</a:t>
            </a:r>
            <a:r>
              <a:rPr lang="en-US" sz="3200" b="1" baseline="-25000" dirty="0" smtClean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3200" b="1" dirty="0" smtClean="0">
                <a:solidFill>
                  <a:srgbClr val="00B050"/>
                </a:solidFill>
                <a:sym typeface="Wingdings" pitchFamily="2" charset="2"/>
              </a:rPr>
              <a:t>O</a:t>
            </a:r>
            <a:endParaRPr lang="en-US" sz="3200" b="1" dirty="0">
              <a:solidFill>
                <a:srgbClr val="00B05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923309" y="3956910"/>
            <a:ext cx="432955" cy="584775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223561" y="3944500"/>
            <a:ext cx="416431" cy="584775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1943100" y="3991551"/>
            <a:ext cx="380999" cy="432375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6324600" y="4013772"/>
            <a:ext cx="380999" cy="432375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8289" y="3338944"/>
            <a:ext cx="6705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Complete Ionic reaction</a:t>
            </a: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373237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3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7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73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73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animBg="1"/>
      <p:bldP spid="73732" grpId="0"/>
      <p:bldP spid="73733" grpId="0" animBg="1"/>
      <p:bldP spid="73734" grpId="0" animBg="1"/>
      <p:bldP spid="73735" grpId="0" animBg="1"/>
      <p:bldP spid="73736" grpId="0" animBg="1"/>
      <p:bldP spid="73737" grpId="0" animBg="1"/>
      <p:bldP spid="73738" grpId="0" animBg="1"/>
      <p:bldP spid="73739" grpId="0" animBg="1"/>
      <p:bldP spid="73740" grpId="0"/>
      <p:bldP spid="73741" grpId="0"/>
      <p:bldP spid="73742" grpId="0"/>
      <p:bldP spid="73743" grpId="0"/>
      <p:bldP spid="73744" grpId="0"/>
      <p:bldP spid="73749" grpId="0"/>
      <p:bldP spid="73750" grpId="0" animBg="1"/>
      <p:bldP spid="73751" grpId="0" animBg="1"/>
      <p:bldP spid="73752" grpId="0" animBg="1"/>
      <p:bldP spid="2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-114300" y="-6927"/>
            <a:ext cx="8229600" cy="1143000"/>
          </a:xfrm>
        </p:spPr>
        <p:txBody>
          <a:bodyPr/>
          <a:lstStyle/>
          <a:p>
            <a:r>
              <a:rPr lang="en-US" sz="3200" dirty="0"/>
              <a:t>Overview of classical reactions(cont.)</a:t>
            </a:r>
          </a:p>
        </p:txBody>
      </p:sp>
      <p:sp>
        <p:nvSpPr>
          <p:cNvPr id="73745" name="Text Box 17"/>
          <p:cNvSpPr txBox="1">
            <a:spLocks noChangeArrowheads="1"/>
          </p:cNvSpPr>
          <p:nvPr/>
        </p:nvSpPr>
        <p:spPr bwMode="auto">
          <a:xfrm>
            <a:off x="2362200" y="3162516"/>
            <a:ext cx="4800600" cy="519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General characteristics</a:t>
            </a:r>
          </a:p>
        </p:txBody>
      </p:sp>
      <p:sp>
        <p:nvSpPr>
          <p:cNvPr id="73747" name="Text Box 19"/>
          <p:cNvSpPr txBox="1">
            <a:spLocks noChangeArrowheads="1"/>
          </p:cNvSpPr>
          <p:nvPr/>
        </p:nvSpPr>
        <p:spPr bwMode="auto">
          <a:xfrm>
            <a:off x="2362200" y="3581400"/>
            <a:ext cx="350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3748" name="Text Box 20"/>
          <p:cNvSpPr txBox="1">
            <a:spLocks noChangeArrowheads="1"/>
          </p:cNvSpPr>
          <p:nvPr/>
        </p:nvSpPr>
        <p:spPr bwMode="auto">
          <a:xfrm>
            <a:off x="27709" y="3948113"/>
            <a:ext cx="87630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Reactants are specially defined `acid’ </a:t>
            </a:r>
            <a:r>
              <a:rPr lang="en-US" sz="2800" b="1" dirty="0" smtClean="0">
                <a:solidFill>
                  <a:srgbClr val="FF0000"/>
                </a:solidFill>
              </a:rPr>
              <a:t>and </a:t>
            </a:r>
            <a:r>
              <a:rPr lang="en-US" sz="2800" b="1" dirty="0">
                <a:solidFill>
                  <a:srgbClr val="FF0000"/>
                </a:solidFill>
              </a:rPr>
              <a:t>`base</a:t>
            </a:r>
            <a:r>
              <a:rPr lang="en-US" sz="2800" b="1" dirty="0" smtClean="0">
                <a:solidFill>
                  <a:srgbClr val="FF0000"/>
                </a:solidFill>
              </a:rPr>
              <a:t>’           ionic </a:t>
            </a:r>
            <a:r>
              <a:rPr lang="en-US" sz="2800" b="1" dirty="0">
                <a:solidFill>
                  <a:srgbClr val="FF0000"/>
                </a:solidFill>
              </a:rPr>
              <a:t>solutions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Products are soluble salt and  water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 smtClean="0">
                <a:solidFill>
                  <a:srgbClr val="FF0000"/>
                </a:solidFill>
              </a:rPr>
              <a:t>Significant heat </a:t>
            </a:r>
            <a:r>
              <a:rPr lang="en-US" sz="2800" b="1" dirty="0">
                <a:solidFill>
                  <a:srgbClr val="FF0000"/>
                </a:solidFill>
              </a:rPr>
              <a:t>is  generated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Indicators signal </a:t>
            </a:r>
            <a:r>
              <a:rPr lang="en-US" sz="2800" b="1" dirty="0" err="1">
                <a:solidFill>
                  <a:srgbClr val="FF0000"/>
                </a:solidFill>
              </a:rPr>
              <a:t>endpts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3750" name="Text Box 22"/>
          <p:cNvSpPr txBox="1">
            <a:spLocks noChangeArrowheads="1"/>
          </p:cNvSpPr>
          <p:nvPr/>
        </p:nvSpPr>
        <p:spPr bwMode="auto">
          <a:xfrm>
            <a:off x="2590800" y="2393156"/>
            <a:ext cx="4038600" cy="646331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</a:rPr>
              <a:t>H</a:t>
            </a:r>
            <a:r>
              <a:rPr lang="en-US" sz="3600" b="1" baseline="30000" dirty="0">
                <a:solidFill>
                  <a:srgbClr val="FF0000"/>
                </a:solidFill>
              </a:rPr>
              <a:t>+</a:t>
            </a:r>
            <a:r>
              <a:rPr lang="en-US" sz="3600" dirty="0"/>
              <a:t> + </a:t>
            </a:r>
            <a:r>
              <a:rPr lang="en-US" sz="3600" b="1" dirty="0">
                <a:solidFill>
                  <a:srgbClr val="0066CC"/>
                </a:solidFill>
              </a:rPr>
              <a:t>OH</a:t>
            </a:r>
            <a:r>
              <a:rPr lang="en-US" sz="3600" b="1" baseline="30000" dirty="0">
                <a:solidFill>
                  <a:srgbClr val="0066CC"/>
                </a:solidFill>
              </a:rPr>
              <a:t>- </a:t>
            </a:r>
            <a:r>
              <a:rPr lang="en-US" sz="3600" baseline="30000" dirty="0"/>
              <a:t>   </a:t>
            </a:r>
            <a:r>
              <a:rPr lang="en-US" sz="3600" baseline="30000" dirty="0">
                <a:sym typeface="Wingdings" pitchFamily="2" charset="2"/>
              </a:rPr>
              <a:t> </a:t>
            </a:r>
            <a:r>
              <a:rPr lang="en-US" sz="3600" dirty="0"/>
              <a:t> </a:t>
            </a:r>
            <a:r>
              <a:rPr lang="en-US" sz="3600" b="1" dirty="0">
                <a:solidFill>
                  <a:schemeClr val="hlink"/>
                </a:solidFill>
                <a:sym typeface="Wingdings" pitchFamily="2" charset="2"/>
              </a:rPr>
              <a:t>H</a:t>
            </a:r>
            <a:r>
              <a:rPr lang="en-US" sz="3600" b="1" baseline="-25000" dirty="0">
                <a:solidFill>
                  <a:schemeClr val="hlink"/>
                </a:solidFill>
                <a:sym typeface="Wingdings" pitchFamily="2" charset="2"/>
              </a:rPr>
              <a:t>2</a:t>
            </a:r>
            <a:r>
              <a:rPr lang="en-US" sz="3600" b="1" dirty="0">
                <a:solidFill>
                  <a:schemeClr val="hlink"/>
                </a:solidFill>
                <a:sym typeface="Wingdings" pitchFamily="2" charset="2"/>
              </a:rPr>
              <a:t>O</a:t>
            </a:r>
            <a:endParaRPr lang="en-US" sz="3600" b="1" dirty="0">
              <a:solidFill>
                <a:schemeClr val="hlink"/>
              </a:solidFill>
            </a:endParaRPr>
          </a:p>
        </p:txBody>
      </p:sp>
      <p:sp>
        <p:nvSpPr>
          <p:cNvPr id="73751" name="Text Box 23"/>
          <p:cNvSpPr txBox="1">
            <a:spLocks noChangeArrowheads="1"/>
          </p:cNvSpPr>
          <p:nvPr/>
        </p:nvSpPr>
        <p:spPr bwMode="auto">
          <a:xfrm>
            <a:off x="782782" y="1765661"/>
            <a:ext cx="4627418" cy="5847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Net ionic reaction</a:t>
            </a:r>
          </a:p>
        </p:txBody>
      </p:sp>
      <p:pic>
        <p:nvPicPr>
          <p:cNvPr id="73753" name="Picture 25" descr="montypyth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1588" y="0"/>
            <a:ext cx="1522412" cy="2286000"/>
          </a:xfrm>
          <a:prstGeom prst="rect">
            <a:avLst/>
          </a:prstGeom>
          <a:noFill/>
        </p:spPr>
      </p:pic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723900" y="819834"/>
            <a:ext cx="71247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2) </a:t>
            </a:r>
            <a:r>
              <a:rPr lang="en-US" sz="3600" b="1" dirty="0" smtClean="0">
                <a:solidFill>
                  <a:srgbClr val="FF0000"/>
                </a:solidFill>
              </a:rPr>
              <a:t>Acid</a:t>
            </a:r>
            <a:r>
              <a:rPr lang="en-US" sz="3600" b="1" dirty="0" smtClean="0">
                <a:solidFill>
                  <a:srgbClr val="0066CC"/>
                </a:solidFill>
              </a:rPr>
              <a:t>-base…- </a:t>
            </a:r>
            <a:r>
              <a:rPr lang="en-US" sz="2400" b="1" dirty="0" smtClean="0">
                <a:solidFill>
                  <a:srgbClr val="0066CC"/>
                </a:solidFill>
              </a:rPr>
              <a:t>continued</a:t>
            </a:r>
            <a:endParaRPr lang="en-US" sz="2400" b="1" dirty="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31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3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3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3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3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3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5" grpId="0" animBg="1"/>
      <p:bldP spid="73750" grpId="0" animBg="1"/>
      <p:bldP spid="7375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dirty="0"/>
              <a:t>Acid-Base Theories (pp </a:t>
            </a:r>
            <a:r>
              <a:rPr lang="en-US" sz="3600" dirty="0" smtClean="0"/>
              <a:t>136-44,</a:t>
            </a:r>
            <a:r>
              <a:rPr lang="en-US" sz="3600" b="1" dirty="0" smtClean="0">
                <a:solidFill>
                  <a:srgbClr val="0066CC"/>
                </a:solidFill>
              </a:rPr>
              <a:t> 625-8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pic>
        <p:nvPicPr>
          <p:cNvPr id="60420" name="Picture 4" descr="yinya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009" y="3810000"/>
            <a:ext cx="2971800" cy="2831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304800" y="1066800"/>
            <a:ext cx="87630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0</a:t>
            </a:r>
            <a:r>
              <a:rPr lang="en-US" sz="2400" b="1" dirty="0"/>
              <a:t>) Pre-science</a:t>
            </a:r>
            <a:r>
              <a:rPr lang="en-US" sz="2400" b="1" dirty="0" smtClean="0"/>
              <a:t>: </a:t>
            </a:r>
            <a:r>
              <a:rPr lang="en-US" sz="2400" b="1" dirty="0"/>
              <a:t>acids and bases are eternal opposites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1524000" y="1600200"/>
            <a:ext cx="5486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ACID</a:t>
            </a:r>
            <a:r>
              <a:rPr lang="en-US" sz="3200" b="1" dirty="0">
                <a:solidFill>
                  <a:srgbClr val="FF0066"/>
                </a:solidFill>
              </a:rPr>
              <a:t> </a:t>
            </a:r>
            <a:r>
              <a:rPr lang="en-US" sz="3200" b="1" dirty="0"/>
              <a:t>+</a:t>
            </a:r>
            <a:r>
              <a:rPr lang="en-US" sz="3200" dirty="0"/>
              <a:t> </a:t>
            </a:r>
            <a:r>
              <a:rPr lang="en-US" sz="3200" b="1" dirty="0">
                <a:solidFill>
                  <a:srgbClr val="0000FF"/>
                </a:solidFill>
              </a:rPr>
              <a:t>BASE</a:t>
            </a:r>
            <a:r>
              <a:rPr lang="en-US" sz="3200" dirty="0"/>
              <a:t> </a:t>
            </a:r>
            <a:r>
              <a:rPr lang="en-US" sz="3200" b="1" dirty="0"/>
              <a:t>= `BALANCE’</a:t>
            </a: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1593273" y="2242810"/>
            <a:ext cx="548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</a:rPr>
              <a:t>Positive</a:t>
            </a:r>
            <a:r>
              <a:rPr lang="en-US" sz="2800" b="1" dirty="0"/>
              <a:t> + </a:t>
            </a:r>
            <a:r>
              <a:rPr lang="en-US" sz="2800" b="1" dirty="0">
                <a:solidFill>
                  <a:srgbClr val="0000FF"/>
                </a:solidFill>
              </a:rPr>
              <a:t>negative </a:t>
            </a:r>
            <a:r>
              <a:rPr lang="en-US" sz="2800" b="1" dirty="0"/>
              <a:t> = null</a:t>
            </a: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1524000" y="2971800"/>
            <a:ext cx="6553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66"/>
                </a:solidFill>
              </a:rPr>
              <a:t>Hot 	  </a:t>
            </a:r>
            <a:r>
              <a:rPr lang="en-US" sz="3200" b="1" dirty="0"/>
              <a:t>+ </a:t>
            </a:r>
            <a:r>
              <a:rPr lang="en-US" sz="3200" b="1" dirty="0">
                <a:solidFill>
                  <a:srgbClr val="0000FF"/>
                </a:solidFill>
              </a:rPr>
              <a:t>cold         </a:t>
            </a:r>
            <a:r>
              <a:rPr lang="en-US" sz="3200" b="1" dirty="0"/>
              <a:t>= just right</a:t>
            </a:r>
          </a:p>
        </p:txBody>
      </p:sp>
      <p:sp>
        <p:nvSpPr>
          <p:cNvPr id="60435" name="Text Box 19"/>
          <p:cNvSpPr txBox="1">
            <a:spLocks noChangeArrowheads="1"/>
          </p:cNvSpPr>
          <p:nvPr/>
        </p:nvSpPr>
        <p:spPr bwMode="auto">
          <a:xfrm>
            <a:off x="990600" y="4186237"/>
            <a:ext cx="2590800" cy="1200329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/>
              <a:t> </a:t>
            </a:r>
            <a:r>
              <a:rPr lang="en-US" sz="3600" b="1" dirty="0"/>
              <a:t>Taoist version</a:t>
            </a:r>
          </a:p>
        </p:txBody>
      </p:sp>
    </p:spTree>
    <p:extLst>
      <p:ext uri="{BB962C8B-B14F-4D97-AF65-F5344CB8AC3E}">
        <p14:creationId xmlns:p14="http://schemas.microsoft.com/office/powerpoint/2010/main" val="264345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0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 animBg="1"/>
      <p:bldP spid="60422" grpId="0"/>
      <p:bldP spid="60423" grpId="0"/>
      <p:bldP spid="60424" grpId="0"/>
      <p:bldP spid="60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dirty="0"/>
              <a:t>Acid-Base Theories (</a:t>
            </a:r>
            <a:r>
              <a:rPr lang="en-US" sz="3600" dirty="0" err="1" smtClean="0"/>
              <a:t>pp</a:t>
            </a:r>
            <a:r>
              <a:rPr lang="en-US" sz="3600" dirty="0"/>
              <a:t> </a:t>
            </a:r>
            <a:r>
              <a:rPr lang="en-US" sz="3600" dirty="0" smtClean="0"/>
              <a:t>623-625)</a:t>
            </a:r>
            <a:endParaRPr lang="en-US" sz="3600" dirty="0"/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571500" y="914400"/>
            <a:ext cx="8153400" cy="138499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/>
              <a:t>Modern Theory: Try #1</a:t>
            </a:r>
            <a:endParaRPr lang="en-US" sz="2400" b="1" dirty="0"/>
          </a:p>
          <a:p>
            <a:pPr>
              <a:spcBef>
                <a:spcPct val="50000"/>
              </a:spcBef>
            </a:pPr>
            <a:r>
              <a:rPr lang="en-US" sz="2400" b="1" dirty="0" err="1" smtClean="0"/>
              <a:t>Svante</a:t>
            </a:r>
            <a:r>
              <a:rPr lang="en-US" sz="2400" b="1" dirty="0" smtClean="0"/>
              <a:t> </a:t>
            </a:r>
            <a:r>
              <a:rPr lang="en-US" sz="2400" b="1" dirty="0"/>
              <a:t>Arrhenius: Father of the first modern </a:t>
            </a:r>
            <a:r>
              <a:rPr lang="en-US" sz="2400" b="1" dirty="0">
                <a:solidFill>
                  <a:srgbClr val="FF0066"/>
                </a:solidFill>
              </a:rPr>
              <a:t>acid</a:t>
            </a:r>
            <a:r>
              <a:rPr lang="en-US" sz="2400" b="1" dirty="0"/>
              <a:t>/</a:t>
            </a:r>
            <a:r>
              <a:rPr lang="en-US" sz="2400" b="1" dirty="0">
                <a:solidFill>
                  <a:srgbClr val="0000FF"/>
                </a:solidFill>
              </a:rPr>
              <a:t>base </a:t>
            </a:r>
            <a:r>
              <a:rPr lang="en-US" sz="2400" b="1" dirty="0"/>
              <a:t>theory</a:t>
            </a:r>
          </a:p>
        </p:txBody>
      </p:sp>
      <p:pic>
        <p:nvPicPr>
          <p:cNvPr id="60425" name="Picture 9" descr="Arrheni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4663" y="2561235"/>
            <a:ext cx="1617663" cy="2544165"/>
          </a:xfrm>
          <a:prstGeom prst="rect">
            <a:avLst/>
          </a:prstGeom>
          <a:noFill/>
        </p:spPr>
      </p:pic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242454" y="5158770"/>
            <a:ext cx="2133600" cy="156966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Young Arrhenius</a:t>
            </a:r>
          </a:p>
          <a:p>
            <a:r>
              <a:rPr lang="en-US" sz="2400" dirty="0"/>
              <a:t>(dimwitted “loser”)</a:t>
            </a:r>
          </a:p>
        </p:txBody>
      </p:sp>
      <p:pic>
        <p:nvPicPr>
          <p:cNvPr id="60427" name="Picture 11" descr="arrhenius old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2561235"/>
            <a:ext cx="1733550" cy="2721986"/>
          </a:xfrm>
          <a:prstGeom prst="rect">
            <a:avLst/>
          </a:prstGeom>
          <a:noFill/>
        </p:spPr>
      </p:pic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4689908" y="5528101"/>
            <a:ext cx="4034992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/>
              <a:t>Old Arrhenius</a:t>
            </a:r>
          </a:p>
          <a:p>
            <a:r>
              <a:rPr lang="en-US" sz="2400" dirty="0" smtClean="0"/>
              <a:t>(wins Nobel prize </a:t>
            </a:r>
            <a:r>
              <a:rPr lang="en-US" sz="2400" dirty="0"/>
              <a:t>for acid base theory)</a:t>
            </a:r>
          </a:p>
        </p:txBody>
      </p:sp>
      <p:sp>
        <p:nvSpPr>
          <p:cNvPr id="60429" name="Text Box 13"/>
          <p:cNvSpPr txBox="1">
            <a:spLocks noChangeArrowheads="1"/>
          </p:cNvSpPr>
          <p:nvPr/>
        </p:nvSpPr>
        <p:spPr bwMode="auto">
          <a:xfrm>
            <a:off x="2106181" y="2847541"/>
            <a:ext cx="376121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Thesis on </a:t>
            </a:r>
            <a:r>
              <a:rPr lang="en-US" sz="2400" b="1" dirty="0">
                <a:solidFill>
                  <a:srgbClr val="FF0066"/>
                </a:solidFill>
              </a:rPr>
              <a:t>Acids</a:t>
            </a:r>
            <a:r>
              <a:rPr lang="en-US" sz="2400" b="1" dirty="0"/>
              <a:t> &amp; </a:t>
            </a:r>
            <a:r>
              <a:rPr lang="en-US" sz="2400" b="1" dirty="0">
                <a:solidFill>
                  <a:srgbClr val="0000FF"/>
                </a:solidFill>
              </a:rPr>
              <a:t>Bases </a:t>
            </a:r>
            <a:r>
              <a:rPr lang="en-US" sz="2400" b="1" dirty="0"/>
              <a:t>derided by his research committee…</a:t>
            </a:r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2514600" y="4082892"/>
            <a:ext cx="2555874" cy="1200329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/>
              <a:t>Graduates with </a:t>
            </a:r>
            <a:r>
              <a:rPr lang="en-US" sz="2400" b="1" dirty="0" err="1"/>
              <a:t>Ph.D</a:t>
            </a:r>
            <a:r>
              <a:rPr lang="en-US" sz="2400" b="1" dirty="0"/>
              <a:t> </a:t>
            </a:r>
            <a:r>
              <a:rPr lang="en-US" sz="2400" b="1" i="1" dirty="0" err="1" smtClean="0"/>
              <a:t>ordinare</a:t>
            </a:r>
            <a:endParaRPr lang="en-US" sz="2400" b="1" i="1" dirty="0" smtClean="0"/>
          </a:p>
          <a:p>
            <a:r>
              <a:rPr lang="en-US" sz="2400" b="1" dirty="0" smtClean="0"/>
              <a:t>(</a:t>
            </a:r>
            <a:r>
              <a:rPr lang="en-US" sz="2400" b="1" dirty="0"/>
              <a:t>no distinction)</a:t>
            </a:r>
          </a:p>
        </p:txBody>
      </p:sp>
    </p:spTree>
    <p:extLst>
      <p:ext uri="{BB962C8B-B14F-4D97-AF65-F5344CB8AC3E}">
        <p14:creationId xmlns:p14="http://schemas.microsoft.com/office/powerpoint/2010/main" val="5425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0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0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0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animBg="1"/>
      <p:bldP spid="60426" grpId="0" animBg="1"/>
      <p:bldP spid="60428" grpId="0" animBg="1"/>
      <p:bldP spid="60429" grpId="0"/>
      <p:bldP spid="604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304800" y="1676400"/>
            <a:ext cx="8305800" cy="64633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Revenge is a dish best served cold</a:t>
            </a: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4620491" y="685800"/>
            <a:ext cx="320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Moral #1</a:t>
            </a:r>
          </a:p>
        </p:txBody>
      </p:sp>
      <p:pic>
        <p:nvPicPr>
          <p:cNvPr id="1026" name="Picture 2" descr="http://www.frugal-cafe.com/public_html/frugal-blog/frugal-cafe-blogzone/wp-content/uploads/2010/11/star-trek-ii-wrath-of-khan-pos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23272"/>
            <a:ext cx="5219700" cy="4196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arrhenius old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025" y="2667000"/>
            <a:ext cx="2377944" cy="3733800"/>
          </a:xfrm>
          <a:prstGeom prst="rect">
            <a:avLst/>
          </a:prstGeom>
          <a:noFill/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221673" y="152400"/>
            <a:ext cx="3816927" cy="120032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Becomes distinguished </a:t>
            </a:r>
            <a:r>
              <a:rPr lang="en-US" sz="2400" b="1" dirty="0" smtClean="0"/>
              <a:t>scholar and chair </a:t>
            </a:r>
            <a:r>
              <a:rPr lang="en-US" sz="2400" b="1" dirty="0"/>
              <a:t>of his old </a:t>
            </a:r>
            <a:r>
              <a:rPr lang="en-US" sz="2400" b="1" dirty="0" smtClean="0"/>
              <a:t>alma mater school</a:t>
            </a:r>
            <a:r>
              <a:rPr lang="en-US" sz="24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9536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371600" y="12954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Moral #2: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295400" y="2588567"/>
            <a:ext cx="708660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Trust your </a:t>
            </a:r>
            <a:r>
              <a:rPr lang="en-US" sz="3200" b="1" dirty="0"/>
              <a:t>own dreams and ideas</a:t>
            </a:r>
          </a:p>
        </p:txBody>
      </p:sp>
    </p:spTree>
    <p:extLst>
      <p:ext uri="{BB962C8B-B14F-4D97-AF65-F5344CB8AC3E}">
        <p14:creationId xmlns:p14="http://schemas.microsoft.com/office/powerpoint/2010/main" val="198358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 measure of this Ph.D `ordinaire’’s brilliance…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76200" y="1524000"/>
            <a:ext cx="90678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In </a:t>
            </a:r>
            <a:r>
              <a:rPr lang="en-US" sz="2400" b="1" dirty="0">
                <a:solidFill>
                  <a:srgbClr val="FF0000"/>
                </a:solidFill>
              </a:rPr>
              <a:t>1896 </a:t>
            </a:r>
            <a:r>
              <a:rPr lang="en-US" sz="2400" b="1" dirty="0"/>
              <a:t>Arrhenius predicted that green house gas (CO</a:t>
            </a:r>
            <a:r>
              <a:rPr lang="en-US" sz="2400" b="1" baseline="-25000" dirty="0"/>
              <a:t>2</a:t>
            </a:r>
            <a:r>
              <a:rPr lang="en-US" sz="2400" b="1" dirty="0"/>
              <a:t>) from profligate burning of the </a:t>
            </a:r>
            <a:r>
              <a:rPr lang="en-US" sz="2400" b="1" dirty="0" err="1"/>
              <a:t>the</a:t>
            </a:r>
            <a:r>
              <a:rPr lang="en-US" sz="2400" b="1" dirty="0"/>
              <a:t> newly popular fuel source …</a:t>
            </a:r>
            <a:r>
              <a:rPr lang="en-US" sz="3600" b="1" dirty="0">
                <a:solidFill>
                  <a:schemeClr val="accent2"/>
                </a:solidFill>
              </a:rPr>
              <a:t>petroleum oil</a:t>
            </a:r>
            <a:r>
              <a:rPr lang="en-US" sz="3600" b="1" dirty="0"/>
              <a:t>…</a:t>
            </a:r>
          </a:p>
          <a:p>
            <a:r>
              <a:rPr lang="en-US" sz="2400" b="1" dirty="0"/>
              <a:t>would cause (gasp !) </a:t>
            </a:r>
            <a:r>
              <a:rPr lang="en-US" sz="2400" b="1" dirty="0" smtClean="0"/>
              <a:t>measurable  and </a:t>
            </a:r>
            <a:r>
              <a:rPr lang="en-US" sz="2400" b="1" dirty="0" smtClean="0">
                <a:solidFill>
                  <a:srgbClr val="FF0000"/>
                </a:solidFill>
              </a:rPr>
              <a:t>catastrophic </a:t>
            </a:r>
            <a:r>
              <a:rPr lang="en-US" sz="2400" b="1" dirty="0">
                <a:solidFill>
                  <a:srgbClr val="FF0000"/>
                </a:solidFill>
              </a:rPr>
              <a:t>global warming…</a:t>
            </a:r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3352800" y="3657600"/>
            <a:ext cx="533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…starting in 1990-2000 AD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76200" y="4576465"/>
            <a:ext cx="9102436" cy="193899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/>
              <a:t>…the entire scientific </a:t>
            </a:r>
            <a:r>
              <a:rPr lang="en-US" sz="4000" dirty="0" smtClean="0"/>
              <a:t>establishment (and Standard Oil)  </a:t>
            </a:r>
            <a:r>
              <a:rPr lang="en-US" sz="4000" dirty="0"/>
              <a:t>laughed at him (again)</a:t>
            </a:r>
          </a:p>
        </p:txBody>
      </p:sp>
    </p:spTree>
    <p:extLst>
      <p:ext uri="{BB962C8B-B14F-4D97-AF65-F5344CB8AC3E}">
        <p14:creationId xmlns:p14="http://schemas.microsoft.com/office/powerpoint/2010/main" val="2024675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/>
      <p:bldP spid="61444" grpId="0"/>
      <p:bldP spid="6144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533400" y="223391"/>
            <a:ext cx="7391400" cy="58477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1)	Arrhenius </a:t>
            </a:r>
            <a:r>
              <a:rPr lang="en-US" sz="3200" b="1" dirty="0" smtClean="0"/>
              <a:t>Model</a:t>
            </a:r>
            <a:endParaRPr lang="en-US" sz="3200" b="1" dirty="0"/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628650" y="1672720"/>
            <a:ext cx="2705100" cy="5432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0066"/>
                </a:solidFill>
              </a:rPr>
              <a:t>H</a:t>
            </a:r>
            <a:r>
              <a:rPr lang="en-US" sz="4000" b="1" dirty="0" smtClean="0"/>
              <a:t>F</a:t>
            </a:r>
            <a:r>
              <a:rPr lang="en-US" sz="4000" b="1" dirty="0" smtClean="0">
                <a:solidFill>
                  <a:srgbClr val="FF0066"/>
                </a:solidFill>
              </a:rPr>
              <a:t> </a:t>
            </a:r>
          </a:p>
          <a:p>
            <a:r>
              <a:rPr lang="en-US" sz="4000" b="1" dirty="0" err="1" smtClean="0">
                <a:solidFill>
                  <a:srgbClr val="FF0066"/>
                </a:solidFill>
              </a:rPr>
              <a:t>H</a:t>
            </a:r>
            <a:r>
              <a:rPr lang="en-US" sz="4000" b="1" dirty="0" err="1" smtClean="0"/>
              <a:t>Cl</a:t>
            </a:r>
            <a:endParaRPr lang="en-US" sz="4000" b="1" dirty="0">
              <a:solidFill>
                <a:srgbClr val="FF0066"/>
              </a:solidFill>
            </a:endParaRPr>
          </a:p>
          <a:p>
            <a:r>
              <a:rPr lang="en-US" sz="4000" b="1" dirty="0" smtClean="0">
                <a:solidFill>
                  <a:srgbClr val="FF0066"/>
                </a:solidFill>
              </a:rPr>
              <a:t> </a:t>
            </a:r>
            <a:r>
              <a:rPr lang="en-US" sz="4000" b="1" dirty="0" err="1">
                <a:solidFill>
                  <a:srgbClr val="FF0066"/>
                </a:solidFill>
              </a:rPr>
              <a:t>H</a:t>
            </a:r>
            <a:r>
              <a:rPr lang="en-US" sz="4000" b="1" dirty="0" err="1"/>
              <a:t>Br</a:t>
            </a:r>
            <a:endParaRPr lang="en-US" sz="4000" b="1" dirty="0"/>
          </a:p>
          <a:p>
            <a:r>
              <a:rPr lang="en-US" sz="4000" b="1" dirty="0">
                <a:solidFill>
                  <a:srgbClr val="FF0066"/>
                </a:solidFill>
              </a:rPr>
              <a:t>H</a:t>
            </a:r>
            <a:r>
              <a:rPr lang="en-US" sz="4000" b="1" dirty="0"/>
              <a:t>NO</a:t>
            </a:r>
            <a:r>
              <a:rPr lang="en-US" sz="4000" b="1" baseline="-25000" dirty="0"/>
              <a:t>3</a:t>
            </a:r>
            <a:r>
              <a:rPr lang="en-US" sz="4000" b="1" dirty="0">
                <a:solidFill>
                  <a:srgbClr val="FF0066"/>
                </a:solidFill>
              </a:rPr>
              <a:t>  H</a:t>
            </a:r>
            <a:r>
              <a:rPr lang="en-US" sz="4000" b="1" dirty="0"/>
              <a:t>ClO</a:t>
            </a:r>
            <a:r>
              <a:rPr lang="en-US" sz="4000" b="1" baseline="-25000" dirty="0"/>
              <a:t>4</a:t>
            </a:r>
            <a:r>
              <a:rPr lang="en-US" sz="4000" b="1" dirty="0">
                <a:solidFill>
                  <a:srgbClr val="FF0066"/>
                </a:solidFill>
              </a:rPr>
              <a:t>  </a:t>
            </a:r>
          </a:p>
          <a:p>
            <a:r>
              <a:rPr lang="en-US" sz="4000" b="1" dirty="0">
                <a:solidFill>
                  <a:srgbClr val="FF0066"/>
                </a:solidFill>
              </a:rPr>
              <a:t>H</a:t>
            </a:r>
            <a:r>
              <a:rPr lang="en-US" sz="4000" b="1" baseline="-25000" dirty="0">
                <a:solidFill>
                  <a:srgbClr val="FF0066"/>
                </a:solidFill>
              </a:rPr>
              <a:t>2</a:t>
            </a:r>
            <a:r>
              <a:rPr lang="en-US" sz="4000" b="1" dirty="0"/>
              <a:t>SO</a:t>
            </a:r>
            <a:r>
              <a:rPr lang="en-US" sz="4000" b="1" baseline="-25000" dirty="0"/>
              <a:t>4</a:t>
            </a:r>
            <a:r>
              <a:rPr lang="en-US" sz="4000" b="1" baseline="-25000" dirty="0">
                <a:solidFill>
                  <a:srgbClr val="FF0066"/>
                </a:solidFill>
              </a:rPr>
              <a:t>  </a:t>
            </a:r>
            <a:r>
              <a:rPr lang="en-US" sz="4000" b="1" dirty="0">
                <a:solidFill>
                  <a:srgbClr val="FF0066"/>
                </a:solidFill>
              </a:rPr>
              <a:t>H</a:t>
            </a:r>
            <a:r>
              <a:rPr lang="en-US" sz="4000" b="1" baseline="-25000" dirty="0">
                <a:solidFill>
                  <a:srgbClr val="FF0066"/>
                </a:solidFill>
              </a:rPr>
              <a:t>2</a:t>
            </a:r>
            <a:r>
              <a:rPr lang="en-US" sz="4000" b="1" dirty="0"/>
              <a:t>CO</a:t>
            </a:r>
            <a:r>
              <a:rPr lang="en-US" sz="4000" b="1" baseline="-25000" dirty="0"/>
              <a:t>3</a:t>
            </a:r>
            <a:r>
              <a:rPr lang="en-US" sz="4000" b="1" baseline="-25000" dirty="0">
                <a:solidFill>
                  <a:srgbClr val="FF0066"/>
                </a:solidFill>
              </a:rPr>
              <a:t> </a:t>
            </a:r>
          </a:p>
          <a:p>
            <a:r>
              <a:rPr lang="en-US" sz="4000" b="1" dirty="0">
                <a:solidFill>
                  <a:srgbClr val="FF0066"/>
                </a:solidFill>
              </a:rPr>
              <a:t>H</a:t>
            </a:r>
            <a:r>
              <a:rPr lang="en-US" sz="4000" b="1" baseline="-25000" dirty="0">
                <a:solidFill>
                  <a:srgbClr val="FF0066"/>
                </a:solidFill>
              </a:rPr>
              <a:t>3</a:t>
            </a:r>
            <a:r>
              <a:rPr lang="en-US" sz="4000" b="1" dirty="0">
                <a:solidFill>
                  <a:srgbClr val="FF0066"/>
                </a:solidFill>
              </a:rPr>
              <a:t>P</a:t>
            </a:r>
            <a:r>
              <a:rPr lang="en-US" sz="4000" b="1" dirty="0"/>
              <a:t>O</a:t>
            </a:r>
            <a:r>
              <a:rPr lang="en-US" sz="4000" b="1" baseline="-25000" dirty="0"/>
              <a:t>4</a:t>
            </a:r>
          </a:p>
          <a:p>
            <a:pPr>
              <a:spcBef>
                <a:spcPct val="50000"/>
              </a:spcBef>
            </a:pPr>
            <a:endParaRPr lang="en-US" b="1" dirty="0">
              <a:solidFill>
                <a:srgbClr val="FF0066"/>
              </a:solidFill>
            </a:endParaRP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4724400" y="1117688"/>
            <a:ext cx="1676400" cy="646331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0000FF"/>
                </a:solidFill>
              </a:rPr>
              <a:t>BASE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5715000" y="2188245"/>
            <a:ext cx="28194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 dirty="0" err="1" smtClean="0"/>
              <a:t>Na</a:t>
            </a:r>
            <a:r>
              <a:rPr lang="en-US" sz="4000" b="1" dirty="0" err="1" smtClean="0">
                <a:solidFill>
                  <a:srgbClr val="0000FF"/>
                </a:solidFill>
              </a:rPr>
              <a:t>OH</a:t>
            </a:r>
            <a:r>
              <a:rPr lang="en-US" sz="4000" b="1" dirty="0" smtClean="0">
                <a:solidFill>
                  <a:srgbClr val="0000FF"/>
                </a:solidFill>
              </a:rPr>
              <a:t> </a:t>
            </a:r>
            <a:r>
              <a:rPr lang="en-US" sz="4000" b="1" dirty="0" smtClean="0"/>
              <a:t>K</a:t>
            </a:r>
            <a:r>
              <a:rPr lang="en-US" sz="4000" b="1" dirty="0" smtClean="0">
                <a:solidFill>
                  <a:srgbClr val="0000FF"/>
                </a:solidFill>
              </a:rPr>
              <a:t>OH </a:t>
            </a:r>
            <a:r>
              <a:rPr lang="en-US" sz="4000" b="1" dirty="0"/>
              <a:t>NH</a:t>
            </a:r>
            <a:r>
              <a:rPr lang="en-US" sz="4000" b="1" baseline="-25000" dirty="0"/>
              <a:t>4</a:t>
            </a:r>
            <a:r>
              <a:rPr lang="en-US" sz="4000" b="1" dirty="0">
                <a:solidFill>
                  <a:srgbClr val="0000FF"/>
                </a:solidFill>
              </a:rPr>
              <a:t>OH  </a:t>
            </a:r>
            <a:r>
              <a:rPr lang="en-US" sz="4000" b="1" dirty="0" err="1"/>
              <a:t>Ca</a:t>
            </a:r>
            <a:r>
              <a:rPr lang="en-US" sz="4000" b="1" dirty="0">
                <a:solidFill>
                  <a:srgbClr val="0000FF"/>
                </a:solidFill>
              </a:rPr>
              <a:t>(OH)</a:t>
            </a:r>
            <a:r>
              <a:rPr lang="en-US" sz="4000" b="1" baseline="-25000" dirty="0">
                <a:solidFill>
                  <a:srgbClr val="0000FF"/>
                </a:solidFill>
              </a:rPr>
              <a:t>2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smtClean="0">
                <a:solidFill>
                  <a:srgbClr val="0000FF"/>
                </a:solidFill>
              </a:rPr>
              <a:t> </a:t>
            </a:r>
            <a:r>
              <a:rPr lang="en-US" sz="4000" b="1" dirty="0" smtClean="0"/>
              <a:t>Mg</a:t>
            </a:r>
            <a:r>
              <a:rPr lang="en-US" sz="4000" b="1" dirty="0" smtClean="0">
                <a:solidFill>
                  <a:srgbClr val="0000FF"/>
                </a:solidFill>
              </a:rPr>
              <a:t>(OH)</a:t>
            </a:r>
            <a:r>
              <a:rPr lang="en-US" sz="4000" b="1" baseline="-25000" dirty="0" smtClean="0">
                <a:solidFill>
                  <a:srgbClr val="0000FF"/>
                </a:solidFill>
              </a:rPr>
              <a:t>2</a:t>
            </a:r>
            <a:endParaRPr lang="en-US" sz="4000" b="1" baseline="-25000" dirty="0">
              <a:solidFill>
                <a:srgbClr val="0000FF"/>
              </a:solidFill>
            </a:endParaRPr>
          </a:p>
          <a:p>
            <a:r>
              <a:rPr lang="en-US" sz="4000" b="1" dirty="0"/>
              <a:t>Al</a:t>
            </a:r>
            <a:r>
              <a:rPr lang="en-US" sz="4000" b="1" dirty="0">
                <a:solidFill>
                  <a:srgbClr val="0000FF"/>
                </a:solidFill>
              </a:rPr>
              <a:t>(OH)</a:t>
            </a:r>
            <a:r>
              <a:rPr lang="en-US" sz="4000" b="1" baseline="-25000" dirty="0">
                <a:solidFill>
                  <a:srgbClr val="0000FF"/>
                </a:solidFill>
              </a:rPr>
              <a:t>3     </a:t>
            </a:r>
            <a:r>
              <a:rPr lang="en-US" sz="4000" b="1" dirty="0"/>
              <a:t>Fe</a:t>
            </a:r>
            <a:r>
              <a:rPr lang="en-US" sz="4000" b="1" dirty="0">
                <a:solidFill>
                  <a:srgbClr val="0000FF"/>
                </a:solidFill>
              </a:rPr>
              <a:t>(OH)</a:t>
            </a:r>
            <a:r>
              <a:rPr lang="en-US" sz="4000" b="1" baseline="-25000" dirty="0">
                <a:solidFill>
                  <a:srgbClr val="0000FF"/>
                </a:solidFill>
              </a:rPr>
              <a:t>3</a:t>
            </a:r>
            <a:endParaRPr lang="en-US" sz="4000" b="1" dirty="0">
              <a:solidFill>
                <a:srgbClr val="0000FF"/>
              </a:solidFill>
            </a:endParaRPr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0" y="1155118"/>
            <a:ext cx="1981200" cy="707886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ACID </a:t>
            </a:r>
          </a:p>
        </p:txBody>
      </p:sp>
      <p:sp>
        <p:nvSpPr>
          <p:cNvPr id="62476" name="Text Box 12"/>
          <p:cNvSpPr txBox="1">
            <a:spLocks noChangeArrowheads="1"/>
          </p:cNvSpPr>
          <p:nvPr/>
        </p:nvSpPr>
        <p:spPr bwMode="auto">
          <a:xfrm>
            <a:off x="2514600" y="1127124"/>
            <a:ext cx="1905000" cy="1200329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</a:rPr>
              <a:t>=H</a:t>
            </a:r>
            <a:r>
              <a:rPr lang="en-US" sz="3600" b="1" dirty="0">
                <a:solidFill>
                  <a:srgbClr val="FF0000"/>
                </a:solidFill>
              </a:rPr>
              <a:t>+</a:t>
            </a:r>
            <a:r>
              <a:rPr lang="en-US" sz="3600" b="1" dirty="0"/>
              <a:t> donor</a:t>
            </a:r>
          </a:p>
        </p:txBody>
      </p:sp>
      <p:sp>
        <p:nvSpPr>
          <p:cNvPr id="62477" name="Text Box 13"/>
          <p:cNvSpPr txBox="1">
            <a:spLocks noChangeArrowheads="1"/>
          </p:cNvSpPr>
          <p:nvPr/>
        </p:nvSpPr>
        <p:spPr bwMode="auto">
          <a:xfrm>
            <a:off x="6702136" y="987916"/>
            <a:ext cx="1676400" cy="120032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0000FF"/>
                </a:solidFill>
              </a:rPr>
              <a:t>=OH- </a:t>
            </a:r>
            <a:r>
              <a:rPr lang="en-US" sz="3600" b="1" dirty="0"/>
              <a:t>donor</a:t>
            </a:r>
          </a:p>
        </p:txBody>
      </p:sp>
    </p:spTree>
    <p:extLst>
      <p:ext uri="{BB962C8B-B14F-4D97-AF65-F5344CB8AC3E}">
        <p14:creationId xmlns:p14="http://schemas.microsoft.com/office/powerpoint/2010/main" val="28085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animBg="1"/>
      <p:bldP spid="62467" grpId="0"/>
      <p:bldP spid="62468" grpId="0" animBg="1"/>
      <p:bldP spid="62469" grpId="0"/>
      <p:bldP spid="62475" grpId="0" animBg="1"/>
      <p:bldP spid="62476" grpId="0" animBg="1"/>
      <p:bldP spid="6247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228600" y="2133600"/>
            <a:ext cx="891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>
                <a:solidFill>
                  <a:srgbClr val="FF0066"/>
                </a:solidFill>
              </a:rPr>
              <a:t>HCl</a:t>
            </a:r>
            <a:r>
              <a:rPr lang="en-US" sz="3600" b="1" dirty="0">
                <a:solidFill>
                  <a:srgbClr val="FF0066"/>
                </a:solidFill>
              </a:rPr>
              <a:t>(</a:t>
            </a:r>
            <a:r>
              <a:rPr lang="en-US" sz="3600" b="1" dirty="0" err="1">
                <a:solidFill>
                  <a:srgbClr val="FF0066"/>
                </a:solidFill>
              </a:rPr>
              <a:t>aq</a:t>
            </a:r>
            <a:r>
              <a:rPr lang="en-US" sz="3600" b="1" dirty="0">
                <a:solidFill>
                  <a:srgbClr val="FF0066"/>
                </a:solidFill>
              </a:rPr>
              <a:t>)</a:t>
            </a:r>
            <a:r>
              <a:rPr lang="en-US" sz="3600" b="1" dirty="0"/>
              <a:t> + </a:t>
            </a:r>
            <a:r>
              <a:rPr lang="en-US" sz="3600" b="1" dirty="0" err="1">
                <a:solidFill>
                  <a:srgbClr val="0000FF"/>
                </a:solidFill>
              </a:rPr>
              <a:t>NaOH</a:t>
            </a:r>
            <a:r>
              <a:rPr lang="en-US" sz="3600" b="1" dirty="0">
                <a:solidFill>
                  <a:srgbClr val="0000FF"/>
                </a:solidFill>
              </a:rPr>
              <a:t>(</a:t>
            </a:r>
            <a:r>
              <a:rPr lang="en-US" sz="3600" b="1" dirty="0" err="1">
                <a:solidFill>
                  <a:srgbClr val="0000FF"/>
                </a:solidFill>
              </a:rPr>
              <a:t>aq</a:t>
            </a:r>
            <a:r>
              <a:rPr lang="en-US" sz="3600" b="1" dirty="0">
                <a:solidFill>
                  <a:srgbClr val="0000FF"/>
                </a:solidFill>
              </a:rPr>
              <a:t>)</a:t>
            </a:r>
            <a:r>
              <a:rPr lang="en-US" sz="3600" b="1" dirty="0"/>
              <a:t> </a:t>
            </a:r>
            <a:r>
              <a:rPr lang="en-US" sz="3600" b="1" dirty="0">
                <a:sym typeface="Wingdings" pitchFamily="2" charset="2"/>
              </a:rPr>
              <a:t> </a:t>
            </a:r>
            <a:r>
              <a:rPr lang="en-US" sz="3600" b="1" dirty="0" err="1">
                <a:solidFill>
                  <a:srgbClr val="339966"/>
                </a:solidFill>
                <a:sym typeface="Wingdings" pitchFamily="2" charset="2"/>
              </a:rPr>
              <a:t>NaCl</a:t>
            </a:r>
            <a:r>
              <a:rPr lang="en-US" sz="3600" b="1" dirty="0">
                <a:solidFill>
                  <a:srgbClr val="339966"/>
                </a:solidFill>
                <a:sym typeface="Wingdings" pitchFamily="2" charset="2"/>
              </a:rPr>
              <a:t>(</a:t>
            </a:r>
            <a:r>
              <a:rPr lang="en-US" sz="3600" b="1" dirty="0" err="1">
                <a:solidFill>
                  <a:srgbClr val="339966"/>
                </a:solidFill>
                <a:sym typeface="Wingdings" pitchFamily="2" charset="2"/>
              </a:rPr>
              <a:t>aq</a:t>
            </a:r>
            <a:r>
              <a:rPr lang="en-US" sz="3600" b="1" dirty="0">
                <a:solidFill>
                  <a:srgbClr val="339966"/>
                </a:solidFill>
                <a:sym typeface="Wingdings" pitchFamily="2" charset="2"/>
              </a:rPr>
              <a:t>)</a:t>
            </a:r>
            <a:r>
              <a:rPr lang="en-US" sz="3600" b="1" dirty="0">
                <a:sym typeface="Wingdings" pitchFamily="2" charset="2"/>
              </a:rPr>
              <a:t> + H</a:t>
            </a:r>
            <a:r>
              <a:rPr lang="en-US" sz="3600" b="1" baseline="-25000" dirty="0">
                <a:sym typeface="Wingdings" pitchFamily="2" charset="2"/>
              </a:rPr>
              <a:t>2</a:t>
            </a:r>
            <a:r>
              <a:rPr lang="en-US" sz="3600" b="1" dirty="0">
                <a:sym typeface="Wingdings" pitchFamily="2" charset="2"/>
              </a:rPr>
              <a:t>O</a:t>
            </a:r>
            <a:endParaRPr lang="en-US" sz="3600" b="1" dirty="0"/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76200" y="5562600"/>
            <a:ext cx="9601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ACID</a:t>
            </a:r>
            <a:r>
              <a:rPr lang="en-US" sz="4000" b="1" dirty="0">
                <a:solidFill>
                  <a:srgbClr val="FF0066"/>
                </a:solidFill>
              </a:rPr>
              <a:t> </a:t>
            </a:r>
            <a:r>
              <a:rPr lang="en-US" sz="4000" b="1" dirty="0"/>
              <a:t>+</a:t>
            </a:r>
            <a:r>
              <a:rPr lang="en-US" sz="4000" dirty="0"/>
              <a:t> </a:t>
            </a:r>
            <a:r>
              <a:rPr lang="en-US" sz="4000" b="1" dirty="0">
                <a:solidFill>
                  <a:srgbClr val="0000FF"/>
                </a:solidFill>
              </a:rPr>
              <a:t>BASE</a:t>
            </a:r>
            <a:r>
              <a:rPr lang="en-US" sz="4000" dirty="0"/>
              <a:t> </a:t>
            </a:r>
            <a:r>
              <a:rPr lang="en-US" sz="4000" b="1" dirty="0"/>
              <a:t>= </a:t>
            </a:r>
            <a:r>
              <a:rPr lang="en-US" sz="4000" b="1" dirty="0">
                <a:solidFill>
                  <a:srgbClr val="339966"/>
                </a:solidFill>
              </a:rPr>
              <a:t>SALT</a:t>
            </a:r>
            <a:r>
              <a:rPr lang="en-US" sz="4000" b="1" dirty="0"/>
              <a:t> + WATER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76200" y="990600"/>
            <a:ext cx="9067800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Acid-Base reactions </a:t>
            </a:r>
            <a:r>
              <a:rPr lang="en-US" sz="2800" b="1" dirty="0" err="1"/>
              <a:t>ala</a:t>
            </a:r>
            <a:r>
              <a:rPr lang="en-US" sz="2800" b="1" dirty="0"/>
              <a:t>’ Arrhenius: </a:t>
            </a:r>
            <a:r>
              <a:rPr lang="en-US" sz="2800" b="1" dirty="0">
                <a:solidFill>
                  <a:srgbClr val="FF0066"/>
                </a:solidFill>
              </a:rPr>
              <a:t>A</a:t>
            </a:r>
            <a:r>
              <a:rPr lang="en-US" sz="2800" b="1" dirty="0"/>
              <a:t>+</a:t>
            </a:r>
            <a:r>
              <a:rPr lang="en-US" sz="2800" b="1" dirty="0">
                <a:solidFill>
                  <a:srgbClr val="0000FF"/>
                </a:solidFill>
              </a:rPr>
              <a:t>B</a:t>
            </a:r>
            <a:r>
              <a:rPr lang="en-US" sz="2800" b="1" dirty="0"/>
              <a:t>= </a:t>
            </a:r>
            <a:r>
              <a:rPr lang="en-US" sz="2800" b="1" dirty="0">
                <a:solidFill>
                  <a:srgbClr val="33CC33"/>
                </a:solidFill>
              </a:rPr>
              <a:t>neutral</a:t>
            </a: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457200" y="3276600"/>
            <a:ext cx="8686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66"/>
                </a:solidFill>
              </a:rPr>
              <a:t>H</a:t>
            </a:r>
            <a:r>
              <a:rPr lang="en-US" sz="3600" b="1" baseline="-25000" dirty="0">
                <a:solidFill>
                  <a:srgbClr val="FF0066"/>
                </a:solidFill>
              </a:rPr>
              <a:t>2</a:t>
            </a:r>
            <a:r>
              <a:rPr lang="en-US" sz="3600" b="1" dirty="0">
                <a:solidFill>
                  <a:srgbClr val="FF0066"/>
                </a:solidFill>
              </a:rPr>
              <a:t>SO</a:t>
            </a:r>
            <a:r>
              <a:rPr lang="en-US" sz="3600" b="1" baseline="-25000" dirty="0">
                <a:solidFill>
                  <a:srgbClr val="FF0066"/>
                </a:solidFill>
              </a:rPr>
              <a:t>4</a:t>
            </a:r>
            <a:r>
              <a:rPr lang="en-US" sz="3600" b="1" dirty="0"/>
              <a:t> + </a:t>
            </a:r>
            <a:r>
              <a:rPr lang="en-US" sz="3600" b="1" dirty="0">
                <a:solidFill>
                  <a:srgbClr val="0000FF"/>
                </a:solidFill>
              </a:rPr>
              <a:t>Mg(OH)</a:t>
            </a:r>
            <a:r>
              <a:rPr lang="en-US" sz="3600" b="1" baseline="-25000" dirty="0"/>
              <a:t>2</a:t>
            </a:r>
            <a:r>
              <a:rPr lang="en-US" sz="3600" b="1" dirty="0">
                <a:sym typeface="Wingdings" pitchFamily="2" charset="2"/>
              </a:rPr>
              <a:t> </a:t>
            </a:r>
            <a:r>
              <a:rPr lang="en-US" sz="3600" b="1" dirty="0">
                <a:solidFill>
                  <a:srgbClr val="339966"/>
                </a:solidFill>
                <a:sym typeface="Wingdings" pitchFamily="2" charset="2"/>
              </a:rPr>
              <a:t>MgSO</a:t>
            </a:r>
            <a:r>
              <a:rPr lang="en-US" sz="3600" b="1" baseline="-25000" dirty="0">
                <a:solidFill>
                  <a:srgbClr val="339966"/>
                </a:solidFill>
                <a:sym typeface="Wingdings" pitchFamily="2" charset="2"/>
              </a:rPr>
              <a:t>4</a:t>
            </a:r>
            <a:r>
              <a:rPr lang="en-US" sz="3600" b="1" dirty="0">
                <a:solidFill>
                  <a:srgbClr val="339966"/>
                </a:solidFill>
                <a:sym typeface="Wingdings" pitchFamily="2" charset="2"/>
              </a:rPr>
              <a:t>(</a:t>
            </a:r>
            <a:r>
              <a:rPr lang="en-US" sz="3600" b="1" dirty="0" err="1">
                <a:solidFill>
                  <a:srgbClr val="339966"/>
                </a:solidFill>
                <a:sym typeface="Wingdings" pitchFamily="2" charset="2"/>
              </a:rPr>
              <a:t>aq</a:t>
            </a:r>
            <a:r>
              <a:rPr lang="en-US" sz="3600" b="1" dirty="0">
                <a:solidFill>
                  <a:srgbClr val="339966"/>
                </a:solidFill>
                <a:sym typeface="Wingdings" pitchFamily="2" charset="2"/>
              </a:rPr>
              <a:t>)</a:t>
            </a:r>
            <a:r>
              <a:rPr lang="en-US" sz="3600" b="1" dirty="0">
                <a:sym typeface="Wingdings" pitchFamily="2" charset="2"/>
              </a:rPr>
              <a:t> + 2H</a:t>
            </a:r>
            <a:r>
              <a:rPr lang="en-US" sz="3600" b="1" baseline="-25000" dirty="0">
                <a:sym typeface="Wingdings" pitchFamily="2" charset="2"/>
              </a:rPr>
              <a:t>2</a:t>
            </a:r>
            <a:r>
              <a:rPr lang="en-US" sz="3600" b="1" dirty="0">
                <a:sym typeface="Wingdings" pitchFamily="2" charset="2"/>
              </a:rPr>
              <a:t>O</a:t>
            </a:r>
            <a:r>
              <a:rPr lang="en-US" sz="3600" dirty="0">
                <a:sym typeface="Wingdings" pitchFamily="2" charset="2"/>
              </a:rPr>
              <a:t> </a:t>
            </a:r>
            <a:r>
              <a:rPr lang="en-US" baseline="-25000" dirty="0"/>
              <a:t>	</a:t>
            </a:r>
            <a:endParaRPr lang="en-US" dirty="0"/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76200" y="4419600"/>
            <a:ext cx="8382000" cy="646331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General </a:t>
            </a:r>
            <a:r>
              <a:rPr lang="en-US" sz="3600" b="1" dirty="0" smtClean="0"/>
              <a:t>rule for Arrhenius acid-base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53547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/>
      <p:bldP spid="62471" grpId="0"/>
      <p:bldP spid="62472" grpId="0" animBg="1"/>
      <p:bldP spid="62473" grpId="0"/>
      <p:bldP spid="624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og.crowdspring.com/wp-content/uploads/2010/07/nike-just-do-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382" y="1836593"/>
            <a:ext cx="5000625" cy="500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19200" y="941457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Formal charge rule </a:t>
            </a:r>
            <a:r>
              <a:rPr lang="en-US" sz="4000" b="1" dirty="0" smtClean="0">
                <a:solidFill>
                  <a:srgbClr val="0070C0"/>
                </a:solidFill>
              </a:rPr>
              <a:t>(p 180)</a:t>
            </a:r>
            <a:endParaRPr lang="en-US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70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The `Inconvenient Truth’ about the Arrhenius model: </a:t>
            </a:r>
            <a:r>
              <a:rPr lang="en-US" sz="3200" b="1">
                <a:solidFill>
                  <a:srgbClr val="0000FF"/>
                </a:solidFill>
              </a:rPr>
              <a:t>basic </a:t>
            </a:r>
            <a:r>
              <a:rPr lang="en-US" sz="3200" b="1"/>
              <a:t>salts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1524000" y="1600200"/>
            <a:ext cx="5562600" cy="132343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/>
              <a:t>EXAMPLE:   </a:t>
            </a:r>
            <a:r>
              <a:rPr lang="en-US" sz="4000" b="1" dirty="0">
                <a:solidFill>
                  <a:srgbClr val="0000FF"/>
                </a:solidFill>
              </a:rPr>
              <a:t>Na</a:t>
            </a:r>
            <a:r>
              <a:rPr lang="en-US" sz="4000" b="1" baseline="-25000" dirty="0">
                <a:solidFill>
                  <a:srgbClr val="0000FF"/>
                </a:solidFill>
              </a:rPr>
              <a:t>2</a:t>
            </a:r>
            <a:r>
              <a:rPr lang="en-US" sz="4000" b="1" dirty="0">
                <a:solidFill>
                  <a:srgbClr val="0000FF"/>
                </a:solidFill>
              </a:rPr>
              <a:t>CO</a:t>
            </a:r>
            <a:r>
              <a:rPr lang="en-US" sz="4000" b="1" baseline="-25000" dirty="0">
                <a:solidFill>
                  <a:srgbClr val="0000FF"/>
                </a:solidFill>
              </a:rPr>
              <a:t>3 </a:t>
            </a:r>
            <a:r>
              <a:rPr lang="en-US" sz="4000" b="1" baseline="-25000" dirty="0"/>
              <a:t> </a:t>
            </a:r>
            <a:r>
              <a:rPr lang="en-US" sz="4000" b="1" dirty="0"/>
              <a:t>(sodium carbonate</a:t>
            </a:r>
            <a:r>
              <a:rPr lang="en-US" sz="3600" b="1" dirty="0"/>
              <a:t>)</a:t>
            </a: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381000" y="3352800"/>
            <a:ext cx="6477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No </a:t>
            </a:r>
            <a:r>
              <a:rPr lang="en-US" sz="3600" b="1" dirty="0">
                <a:solidFill>
                  <a:srgbClr val="FF0066"/>
                </a:solidFill>
              </a:rPr>
              <a:t>H</a:t>
            </a:r>
            <a:r>
              <a:rPr lang="en-US" sz="3600" b="1" baseline="30000" dirty="0">
                <a:solidFill>
                  <a:srgbClr val="FF0066"/>
                </a:solidFill>
              </a:rPr>
              <a:t>+</a:t>
            </a:r>
            <a:r>
              <a:rPr lang="en-US" sz="3600" b="1" dirty="0"/>
              <a:t> or </a:t>
            </a:r>
            <a:r>
              <a:rPr lang="en-US" sz="3600" b="1" dirty="0">
                <a:solidFill>
                  <a:srgbClr val="0000FF"/>
                </a:solidFill>
              </a:rPr>
              <a:t>OH</a:t>
            </a:r>
            <a:r>
              <a:rPr lang="en-US" sz="3600" b="1" baseline="30000" dirty="0">
                <a:solidFill>
                  <a:srgbClr val="0000FF"/>
                </a:solidFill>
              </a:rPr>
              <a:t>-</a:t>
            </a:r>
            <a:r>
              <a:rPr lang="en-US" sz="3600" b="1" dirty="0"/>
              <a:t>….=&gt; salt only</a:t>
            </a:r>
          </a:p>
        </p:txBody>
      </p:sp>
    </p:spTree>
    <p:extLst>
      <p:ext uri="{BB962C8B-B14F-4D97-AF65-F5344CB8AC3E}">
        <p14:creationId xmlns:p14="http://schemas.microsoft.com/office/powerpoint/2010/main" val="49128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animBg="1"/>
      <p:bldP spid="6349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The `Inconvenient Truth’ about the Arrhenius model: </a:t>
            </a:r>
            <a:r>
              <a:rPr lang="en-US" sz="3200" b="1" dirty="0">
                <a:solidFill>
                  <a:srgbClr val="0000FF"/>
                </a:solidFill>
              </a:rPr>
              <a:t>basic </a:t>
            </a:r>
            <a:r>
              <a:rPr lang="en-US" sz="3200" b="1" dirty="0" smtClean="0"/>
              <a:t>salts (continued)</a:t>
            </a:r>
            <a:endParaRPr lang="en-US" sz="3200" b="1" dirty="0"/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304800" y="3276600"/>
            <a:ext cx="8686800" cy="5847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/>
              <a:t>Turns pink in presence of phenolphthalein</a:t>
            </a: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457200" y="4191000"/>
            <a:ext cx="7696200" cy="107721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/>
              <a:t> gas-forming reaction with </a:t>
            </a:r>
            <a:r>
              <a:rPr lang="en-US" sz="3200" b="1" dirty="0" err="1">
                <a:solidFill>
                  <a:srgbClr val="FF0066"/>
                </a:solidFill>
              </a:rPr>
              <a:t>HCl</a:t>
            </a:r>
            <a:r>
              <a:rPr lang="en-US" sz="3200" b="1" dirty="0">
                <a:solidFill>
                  <a:srgbClr val="FF0066"/>
                </a:solidFill>
              </a:rPr>
              <a:t>,</a:t>
            </a:r>
            <a:r>
              <a:rPr lang="en-US" sz="3200" b="1" dirty="0"/>
              <a:t> pink disappears</a:t>
            </a: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457200" y="2438400"/>
            <a:ext cx="807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experimental results of adding to water: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76200" y="1600200"/>
            <a:ext cx="70104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EXAMPLE:   </a:t>
            </a:r>
            <a:r>
              <a:rPr lang="en-US" sz="2800" b="1" dirty="0">
                <a:solidFill>
                  <a:srgbClr val="0000FF"/>
                </a:solidFill>
              </a:rPr>
              <a:t>Na</a:t>
            </a:r>
            <a:r>
              <a:rPr lang="en-US" sz="2800" b="1" baseline="-25000" dirty="0">
                <a:solidFill>
                  <a:srgbClr val="0000FF"/>
                </a:solidFill>
              </a:rPr>
              <a:t>2</a:t>
            </a:r>
            <a:r>
              <a:rPr lang="en-US" sz="2800" b="1" dirty="0">
                <a:solidFill>
                  <a:srgbClr val="0000FF"/>
                </a:solidFill>
              </a:rPr>
              <a:t>CO</a:t>
            </a:r>
            <a:r>
              <a:rPr lang="en-US" sz="2800" b="1" baseline="-25000" dirty="0">
                <a:solidFill>
                  <a:srgbClr val="0000FF"/>
                </a:solidFill>
              </a:rPr>
              <a:t>3 </a:t>
            </a:r>
            <a:r>
              <a:rPr lang="en-US" sz="2800" b="1" baseline="-25000" dirty="0"/>
              <a:t> </a:t>
            </a:r>
            <a:r>
              <a:rPr lang="en-US" sz="2800" b="1" dirty="0"/>
              <a:t>(sodium carbonate)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5527964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=&gt; A base !!!!?????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715000" y="5410200"/>
            <a:ext cx="2819400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Where’s </a:t>
            </a:r>
            <a:r>
              <a:rPr lang="en-US" sz="4000" b="1" dirty="0" smtClean="0">
                <a:solidFill>
                  <a:srgbClr val="0070C0"/>
                </a:solidFill>
              </a:rPr>
              <a:t>OH</a:t>
            </a:r>
            <a:r>
              <a:rPr lang="en-US" sz="4000" dirty="0" smtClean="0"/>
              <a:t> ???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8600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nimBg="1"/>
      <p:bldP spid="63493" grpId="0" animBg="1"/>
      <p:bldP spid="63495" grpId="0"/>
      <p:bldP spid="13" grpId="0" animBg="1"/>
      <p:bldP spid="2" grpId="0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The `Inconvenient Truth’ about the Arrhenius model: </a:t>
            </a:r>
            <a:r>
              <a:rPr lang="en-US" sz="3200" b="1" dirty="0">
                <a:solidFill>
                  <a:srgbClr val="0000FF"/>
                </a:solidFill>
              </a:rPr>
              <a:t>basic </a:t>
            </a:r>
            <a:r>
              <a:rPr lang="en-US" sz="3200" b="1" dirty="0" smtClean="0"/>
              <a:t>salts (continued)</a:t>
            </a:r>
            <a:endParaRPr lang="en-US" sz="3200" b="1" dirty="0"/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838200" y="2362200"/>
            <a:ext cx="4648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Other examples of `</a:t>
            </a:r>
            <a:r>
              <a:rPr lang="en-US" sz="3600" b="1" dirty="0">
                <a:solidFill>
                  <a:srgbClr val="0000FF"/>
                </a:solidFill>
              </a:rPr>
              <a:t>basic’</a:t>
            </a:r>
            <a:r>
              <a:rPr lang="en-US" sz="3600" b="1" dirty="0"/>
              <a:t> salts</a:t>
            </a:r>
            <a:endParaRPr lang="en-US" sz="3600" dirty="0"/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1524000" y="4114800"/>
            <a:ext cx="67056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00FF"/>
                </a:solidFill>
              </a:rPr>
              <a:t>Na</a:t>
            </a:r>
            <a:r>
              <a:rPr lang="en-US" sz="3600" b="1" baseline="-25000" dirty="0">
                <a:solidFill>
                  <a:srgbClr val="0000FF"/>
                </a:solidFill>
              </a:rPr>
              <a:t>3</a:t>
            </a:r>
            <a:r>
              <a:rPr lang="en-US" sz="3600" b="1" dirty="0">
                <a:solidFill>
                  <a:srgbClr val="0000FF"/>
                </a:solidFill>
              </a:rPr>
              <a:t>PO</a:t>
            </a:r>
            <a:r>
              <a:rPr lang="en-US" sz="3600" b="1" baseline="-25000" dirty="0">
                <a:solidFill>
                  <a:srgbClr val="0000FF"/>
                </a:solidFill>
              </a:rPr>
              <a:t>4</a:t>
            </a:r>
            <a:r>
              <a:rPr lang="en-US" sz="3600" b="1" dirty="0">
                <a:solidFill>
                  <a:srgbClr val="0000FF"/>
                </a:solidFill>
              </a:rPr>
              <a:t>	  K</a:t>
            </a:r>
            <a:r>
              <a:rPr lang="en-US" sz="3600" b="1" baseline="-25000" dirty="0">
                <a:solidFill>
                  <a:srgbClr val="0000FF"/>
                </a:solidFill>
              </a:rPr>
              <a:t>2</a:t>
            </a:r>
            <a:r>
              <a:rPr lang="en-US" sz="3600" b="1" dirty="0">
                <a:solidFill>
                  <a:srgbClr val="0000FF"/>
                </a:solidFill>
              </a:rPr>
              <a:t>SiO</a:t>
            </a:r>
            <a:r>
              <a:rPr lang="en-US" sz="3600" b="1" baseline="-25000" dirty="0">
                <a:solidFill>
                  <a:srgbClr val="0000FF"/>
                </a:solidFill>
              </a:rPr>
              <a:t>3</a:t>
            </a:r>
            <a:r>
              <a:rPr lang="en-US" sz="3600" b="1" dirty="0">
                <a:solidFill>
                  <a:srgbClr val="0000FF"/>
                </a:solidFill>
              </a:rPr>
              <a:t>    NaC</a:t>
            </a:r>
            <a:r>
              <a:rPr lang="en-US" sz="3600" b="1" baseline="-25000" dirty="0">
                <a:solidFill>
                  <a:srgbClr val="0000FF"/>
                </a:solidFill>
              </a:rPr>
              <a:t>2</a:t>
            </a:r>
            <a:r>
              <a:rPr lang="en-US" sz="3600" b="1" dirty="0">
                <a:solidFill>
                  <a:srgbClr val="0000FF"/>
                </a:solidFill>
              </a:rPr>
              <a:t>H</a:t>
            </a:r>
            <a:r>
              <a:rPr lang="en-US" sz="3600" b="1" baseline="-25000" dirty="0">
                <a:solidFill>
                  <a:srgbClr val="0000FF"/>
                </a:solidFill>
              </a:rPr>
              <a:t>3</a:t>
            </a:r>
            <a:r>
              <a:rPr lang="en-US" sz="3600" b="1" dirty="0">
                <a:solidFill>
                  <a:srgbClr val="0000FF"/>
                </a:solidFill>
              </a:rPr>
              <a:t>O</a:t>
            </a:r>
            <a:r>
              <a:rPr lang="en-US" sz="3600" b="1" baseline="-250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2514600" y="5181600"/>
            <a:ext cx="6096000" cy="107721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A </a:t>
            </a:r>
            <a:r>
              <a:rPr lang="en-US" sz="3200" dirty="0" smtClean="0"/>
              <a:t>phenomenon not </a:t>
            </a:r>
            <a:r>
              <a:rPr lang="en-US" sz="3200" dirty="0"/>
              <a:t>rationalized by Arrhenius</a:t>
            </a:r>
          </a:p>
        </p:txBody>
      </p:sp>
    </p:spTree>
    <p:extLst>
      <p:ext uri="{BB962C8B-B14F-4D97-AF65-F5344CB8AC3E}">
        <p14:creationId xmlns:p14="http://schemas.microsoft.com/office/powerpoint/2010/main" val="110928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7" grpId="0"/>
      <p:bldP spid="63498" grpId="0" animBg="1"/>
      <p:bldP spid="6350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Bronsted to the rescue…</a:t>
            </a:r>
          </a:p>
        </p:txBody>
      </p:sp>
      <p:pic>
        <p:nvPicPr>
          <p:cNvPr id="64515" name="Picture 3" descr="bronstedyou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76400"/>
            <a:ext cx="2168525" cy="2743200"/>
          </a:xfrm>
          <a:prstGeom prst="rect">
            <a:avLst/>
          </a:prstGeom>
          <a:noFill/>
        </p:spPr>
      </p:pic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533400" y="4495800"/>
            <a:ext cx="3124200" cy="13287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Young Bronsted…Swedish chemist circa 1910…</a:t>
            </a:r>
          </a:p>
          <a:p>
            <a:pPr>
              <a:spcBef>
                <a:spcPct val="50000"/>
              </a:spcBef>
            </a:pPr>
            <a:r>
              <a:rPr lang="en-US" b="1"/>
              <a:t>A Scandinavian ‘emo’ kind of guy</a:t>
            </a:r>
          </a:p>
        </p:txBody>
      </p:sp>
      <p:pic>
        <p:nvPicPr>
          <p:cNvPr id="64517" name="Picture 5" descr="James%20De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905000"/>
            <a:ext cx="2305050" cy="2514600"/>
          </a:xfrm>
          <a:prstGeom prst="rect">
            <a:avLst/>
          </a:prstGeom>
          <a:noFill/>
        </p:spPr>
      </p:pic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3810000" y="4495800"/>
            <a:ext cx="2971800" cy="20923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Young James Dean…American actor circa 1955</a:t>
            </a:r>
            <a:r>
              <a:rPr lang="en-US" sz="1600" b="1"/>
              <a:t>…(“Rebel Without a Cause,”“East of Eden”,  )</a:t>
            </a:r>
          </a:p>
          <a:p>
            <a:pPr>
              <a:spcBef>
                <a:spcPct val="50000"/>
              </a:spcBef>
            </a:pPr>
            <a:r>
              <a:rPr lang="en-US" b="1"/>
              <a:t>America’s first  ‘emo’ kind of guy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3581400" y="1219200"/>
            <a:ext cx="3048000" cy="6413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Winner of the Bronsted look alike contest….</a:t>
            </a:r>
          </a:p>
        </p:txBody>
      </p:sp>
      <p:pic>
        <p:nvPicPr>
          <p:cNvPr id="64520" name="Picture 8" descr="bronste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2057400"/>
            <a:ext cx="1552575" cy="2286000"/>
          </a:xfrm>
          <a:prstGeom prst="rect">
            <a:avLst/>
          </a:prstGeom>
          <a:noFill/>
        </p:spPr>
      </p:pic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6858000" y="4572000"/>
            <a:ext cx="1981200" cy="11906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Bronsted a few years after marriage and kids</a:t>
            </a:r>
          </a:p>
        </p:txBody>
      </p:sp>
    </p:spTree>
    <p:extLst>
      <p:ext uri="{BB962C8B-B14F-4D97-AF65-F5344CB8AC3E}">
        <p14:creationId xmlns:p14="http://schemas.microsoft.com/office/powerpoint/2010/main" val="31856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nimBg="1"/>
      <p:bldP spid="64518" grpId="0" animBg="1"/>
      <p:bldP spid="64519" grpId="0" animBg="1"/>
      <p:bldP spid="645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67000"/>
            <a:ext cx="9067800" cy="39703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CO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CO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 (two possible Lewis structures)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NO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+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NO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-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COCl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 (two possible Lewis structures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SO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 (Lewis and non-Lewis)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SO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2-</a:t>
            </a:r>
            <a:r>
              <a:rPr lang="en-US" sz="3600" b="1" dirty="0" smtClean="0">
                <a:solidFill>
                  <a:srgbClr val="FF0000"/>
                </a:solidFill>
              </a:rPr>
              <a:t>  (Lewis and non-Lewis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28600"/>
            <a:ext cx="8001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Board examples practicing formal charge determination and  using them to determine the `best’ Lewis structure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8486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In-Class Board Examples to work….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5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34636"/>
            <a:ext cx="8382000" cy="855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Some other Lewis rule factoids restated: (see also-page 175-178)</a:t>
            </a:r>
          </a:p>
          <a:p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Second row elements always obey octet rule</a:t>
            </a:r>
          </a:p>
          <a:p>
            <a:r>
              <a:rPr lang="en-US" sz="2800" b="1" dirty="0" smtClean="0"/>
              <a:t>      (except B(6e</a:t>
            </a:r>
            <a:r>
              <a:rPr lang="en-US" sz="2800" b="1" baseline="30000" dirty="0" smtClean="0"/>
              <a:t>-</a:t>
            </a:r>
            <a:r>
              <a:rPr lang="en-US" sz="2800" b="1" dirty="0" smtClean="0"/>
              <a:t> ok) and  Be (2e</a:t>
            </a:r>
            <a:r>
              <a:rPr lang="en-US" sz="2800" b="1" baseline="30000" dirty="0" smtClean="0"/>
              <a:t>-</a:t>
            </a:r>
            <a:r>
              <a:rPr lang="en-US" sz="2800" b="1" dirty="0" smtClean="0"/>
              <a:t>  ok )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Third row and higher elements can break octet rule to satisfy formal charge minimization requirement. (H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SO</a:t>
            </a:r>
            <a:r>
              <a:rPr lang="en-US" sz="2800" b="1" baseline="-25000" dirty="0" smtClean="0"/>
              <a:t>4</a:t>
            </a:r>
            <a:r>
              <a:rPr lang="en-US" sz="2800" b="1" dirty="0" smtClean="0"/>
              <a:t> , PF</a:t>
            </a:r>
            <a:r>
              <a:rPr lang="en-US" sz="2800" b="1" baseline="-25000" dirty="0" smtClean="0"/>
              <a:t>5</a:t>
            </a:r>
            <a:r>
              <a:rPr lang="en-US" sz="2800" b="1" dirty="0" smtClean="0"/>
              <a:t> examples)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If symmetric resonance exists, it means partial bonds are actually present. (NO</a:t>
            </a:r>
            <a:r>
              <a:rPr lang="en-US" sz="2800" b="1" baseline="-25000" dirty="0" smtClean="0"/>
              <a:t>2</a:t>
            </a:r>
            <a:r>
              <a:rPr lang="en-US" sz="2800" b="1" baseline="30000" dirty="0" smtClean="0"/>
              <a:t>-</a:t>
            </a:r>
            <a:r>
              <a:rPr lang="en-US" sz="2800" b="1" dirty="0" smtClean="0"/>
              <a:t>,NO</a:t>
            </a:r>
            <a:r>
              <a:rPr lang="en-US" sz="2800" b="1" baseline="-25000" dirty="0" smtClean="0"/>
              <a:t>3</a:t>
            </a:r>
            <a:r>
              <a:rPr lang="en-US" sz="2800" b="1" baseline="30000" dirty="0" smtClean="0"/>
              <a:t>-</a:t>
            </a:r>
            <a:r>
              <a:rPr lang="en-US" sz="2800" b="1" dirty="0" smtClean="0"/>
              <a:t>)</a:t>
            </a:r>
            <a:endParaRPr lang="en-US" sz="2800" b="1" baseline="30000" dirty="0" smtClean="0"/>
          </a:p>
          <a:p>
            <a:endParaRPr lang="en-US" sz="2800" b="1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i="1" dirty="0" smtClean="0"/>
              <a:t>Symmetric resonance is stabilizing ! (benzene, carbonate)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724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4636"/>
            <a:ext cx="8382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Some other Lewis rule factoids restated: (see also-page 175-178)  ….continued</a:t>
            </a:r>
          </a:p>
          <a:p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143000" y="1752600"/>
            <a:ext cx="716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/>
              <a:t>Odd-numbered electron systems produce  highly reactive and unstable radicals (NO, NO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7582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8458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Why chemists still love the Lewis model </a:t>
            </a:r>
            <a:r>
              <a:rPr lang="en-US" b="1" dirty="0" smtClean="0"/>
              <a:t>even though it is later found to `miss’ some really big effects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990600"/>
            <a:ext cx="8915400" cy="107721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It often correctly predicts and rationalizes chemical behavior with simple pictures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4" name="Picture 10" descr="Lew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2209800"/>
            <a:ext cx="2278063" cy="2864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2057400"/>
            <a:ext cx="4572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EXAMPLES</a:t>
            </a:r>
            <a:r>
              <a:rPr lang="en-US" sz="3200" dirty="0" smtClean="0"/>
              <a:t>: 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Why</a:t>
            </a:r>
            <a:r>
              <a:rPr lang="en-US" sz="3200" dirty="0" smtClean="0"/>
              <a:t>….</a:t>
            </a:r>
          </a:p>
          <a:p>
            <a:pPr marL="514350" indent="-514350">
              <a:buAutoNum type="arabicParenR"/>
            </a:pPr>
            <a:r>
              <a:rPr lang="en-US" sz="3200" dirty="0" smtClean="0"/>
              <a:t>N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doesn’t burn</a:t>
            </a:r>
          </a:p>
          <a:p>
            <a:pPr marL="514350" indent="-514350">
              <a:buAutoNum type="arabicParenR"/>
            </a:pPr>
            <a:r>
              <a:rPr lang="en-US" sz="3200" dirty="0" smtClean="0"/>
              <a:t> CO kills</a:t>
            </a:r>
          </a:p>
          <a:p>
            <a:pPr marL="342900" indent="-342900">
              <a:buAutoNum type="arabicParenR"/>
            </a:pPr>
            <a:r>
              <a:rPr lang="en-US" sz="3200" dirty="0" smtClean="0"/>
              <a:t> CO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doesn’t (kill)</a:t>
            </a:r>
          </a:p>
          <a:p>
            <a:pPr marL="342900" indent="-342900">
              <a:buAutoNum type="arabicParenR"/>
            </a:pPr>
            <a:r>
              <a:rPr lang="en-US" sz="3200" dirty="0" smtClean="0"/>
              <a:t> water is bent</a:t>
            </a:r>
          </a:p>
          <a:p>
            <a:pPr marL="342900" indent="-342900">
              <a:buAutoNum type="arabicParenR"/>
            </a:pPr>
            <a:r>
              <a:rPr lang="en-US" sz="3200" dirty="0" smtClean="0"/>
              <a:t>Why SO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is bent </a:t>
            </a:r>
            <a:r>
              <a:rPr lang="en-US" sz="3200" smtClean="0"/>
              <a:t>and uncharged </a:t>
            </a:r>
            <a:endParaRPr lang="en-US" dirty="0"/>
          </a:p>
        </p:txBody>
      </p:sp>
      <p:pic>
        <p:nvPicPr>
          <p:cNvPr id="1026" name="Picture 2" descr="http://cats.about.com/library/graphics/fam_album/mar_kitt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4154805"/>
            <a:ext cx="3276600" cy="270319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477000" y="2743200"/>
            <a:ext cx="2438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Miaow</a:t>
            </a:r>
            <a:r>
              <a:rPr lang="en-US" sz="2800" dirty="0" smtClean="0"/>
              <a:t>, wow !!</a:t>
            </a:r>
          </a:p>
          <a:p>
            <a:r>
              <a:rPr lang="en-US" sz="2800" dirty="0" smtClean="0"/>
              <a:t>Lewis still </a:t>
            </a:r>
          </a:p>
          <a:p>
            <a:r>
              <a:rPr lang="en-US" sz="2800" dirty="0" smtClean="0"/>
              <a:t>`</a:t>
            </a:r>
            <a:r>
              <a:rPr lang="en-US" sz="2800" dirty="0" err="1" smtClean="0"/>
              <a:t>da</a:t>
            </a:r>
            <a:r>
              <a:rPr lang="en-US" sz="2800" dirty="0" smtClean="0"/>
              <a:t> Man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6324600" y="2286000"/>
            <a:ext cx="2499381" cy="2768837"/>
          </a:xfrm>
          <a:custGeom>
            <a:avLst/>
            <a:gdLst>
              <a:gd name="connsiteX0" fmla="*/ 2102266 w 2499381"/>
              <a:gd name="connsiteY0" fmla="*/ 2768837 h 2768837"/>
              <a:gd name="connsiteX1" fmla="*/ 2093720 w 2499381"/>
              <a:gd name="connsiteY1" fmla="*/ 2640651 h 2768837"/>
              <a:gd name="connsiteX2" fmla="*/ 2076628 w 2499381"/>
              <a:gd name="connsiteY2" fmla="*/ 2555193 h 2768837"/>
              <a:gd name="connsiteX3" fmla="*/ 2059537 w 2499381"/>
              <a:gd name="connsiteY3" fmla="*/ 2486826 h 2768837"/>
              <a:gd name="connsiteX4" fmla="*/ 2059537 w 2499381"/>
              <a:gd name="connsiteY4" fmla="*/ 2170632 h 2768837"/>
              <a:gd name="connsiteX5" fmla="*/ 2076628 w 2499381"/>
              <a:gd name="connsiteY5" fmla="*/ 2085174 h 2768837"/>
              <a:gd name="connsiteX6" fmla="*/ 2085174 w 2499381"/>
              <a:gd name="connsiteY6" fmla="*/ 2033899 h 2768837"/>
              <a:gd name="connsiteX7" fmla="*/ 2102266 w 2499381"/>
              <a:gd name="connsiteY7" fmla="*/ 1871529 h 2768837"/>
              <a:gd name="connsiteX8" fmla="*/ 2110811 w 2499381"/>
              <a:gd name="connsiteY8" fmla="*/ 1845892 h 2768837"/>
              <a:gd name="connsiteX9" fmla="*/ 2127903 w 2499381"/>
              <a:gd name="connsiteY9" fmla="*/ 1751888 h 2768837"/>
              <a:gd name="connsiteX10" fmla="*/ 2153540 w 2499381"/>
              <a:gd name="connsiteY10" fmla="*/ 1700613 h 2768837"/>
              <a:gd name="connsiteX11" fmla="*/ 2170632 w 2499381"/>
              <a:gd name="connsiteY11" fmla="*/ 1649338 h 2768837"/>
              <a:gd name="connsiteX12" fmla="*/ 2179178 w 2499381"/>
              <a:gd name="connsiteY12" fmla="*/ 1623701 h 2768837"/>
              <a:gd name="connsiteX13" fmla="*/ 2213361 w 2499381"/>
              <a:gd name="connsiteY13" fmla="*/ 1563880 h 2768837"/>
              <a:gd name="connsiteX14" fmla="*/ 2230453 w 2499381"/>
              <a:gd name="connsiteY14" fmla="*/ 1538243 h 2768837"/>
              <a:gd name="connsiteX15" fmla="*/ 2238998 w 2499381"/>
              <a:gd name="connsiteY15" fmla="*/ 1504060 h 2768837"/>
              <a:gd name="connsiteX16" fmla="*/ 2281727 w 2499381"/>
              <a:gd name="connsiteY16" fmla="*/ 1444239 h 2768837"/>
              <a:gd name="connsiteX17" fmla="*/ 2298819 w 2499381"/>
              <a:gd name="connsiteY17" fmla="*/ 1410056 h 2768837"/>
              <a:gd name="connsiteX18" fmla="*/ 2315911 w 2499381"/>
              <a:gd name="connsiteY18" fmla="*/ 1384419 h 2768837"/>
              <a:gd name="connsiteX19" fmla="*/ 2341548 w 2499381"/>
              <a:gd name="connsiteY19" fmla="*/ 1333144 h 2768837"/>
              <a:gd name="connsiteX20" fmla="*/ 2358640 w 2499381"/>
              <a:gd name="connsiteY20" fmla="*/ 1290415 h 2768837"/>
              <a:gd name="connsiteX21" fmla="*/ 2375731 w 2499381"/>
              <a:gd name="connsiteY21" fmla="*/ 1256232 h 2768837"/>
              <a:gd name="connsiteX22" fmla="*/ 2392823 w 2499381"/>
              <a:gd name="connsiteY22" fmla="*/ 1204957 h 2768837"/>
              <a:gd name="connsiteX23" fmla="*/ 2401368 w 2499381"/>
              <a:gd name="connsiteY23" fmla="*/ 1179320 h 2768837"/>
              <a:gd name="connsiteX24" fmla="*/ 2418460 w 2499381"/>
              <a:gd name="connsiteY24" fmla="*/ 1110953 h 2768837"/>
              <a:gd name="connsiteX25" fmla="*/ 2427006 w 2499381"/>
              <a:gd name="connsiteY25" fmla="*/ 1051133 h 2768837"/>
              <a:gd name="connsiteX26" fmla="*/ 2435552 w 2499381"/>
              <a:gd name="connsiteY26" fmla="*/ 1025495 h 2768837"/>
              <a:gd name="connsiteX27" fmla="*/ 2444097 w 2499381"/>
              <a:gd name="connsiteY27" fmla="*/ 974221 h 2768837"/>
              <a:gd name="connsiteX28" fmla="*/ 2452643 w 2499381"/>
              <a:gd name="connsiteY28" fmla="*/ 940037 h 2768837"/>
              <a:gd name="connsiteX29" fmla="*/ 2469735 w 2499381"/>
              <a:gd name="connsiteY29" fmla="*/ 863125 h 2768837"/>
              <a:gd name="connsiteX30" fmla="*/ 2478281 w 2499381"/>
              <a:gd name="connsiteY30" fmla="*/ 803305 h 2768837"/>
              <a:gd name="connsiteX31" fmla="*/ 2495372 w 2499381"/>
              <a:gd name="connsiteY31" fmla="*/ 658026 h 2768837"/>
              <a:gd name="connsiteX32" fmla="*/ 2486826 w 2499381"/>
              <a:gd name="connsiteY32" fmla="*/ 401652 h 2768837"/>
              <a:gd name="connsiteX33" fmla="*/ 2452643 w 2499381"/>
              <a:gd name="connsiteY33" fmla="*/ 282011 h 2768837"/>
              <a:gd name="connsiteX34" fmla="*/ 2435552 w 2499381"/>
              <a:gd name="connsiteY34" fmla="*/ 247828 h 2768837"/>
              <a:gd name="connsiteX35" fmla="*/ 2401368 w 2499381"/>
              <a:gd name="connsiteY35" fmla="*/ 179462 h 2768837"/>
              <a:gd name="connsiteX36" fmla="*/ 2392823 w 2499381"/>
              <a:gd name="connsiteY36" fmla="*/ 153824 h 2768837"/>
              <a:gd name="connsiteX37" fmla="*/ 2324456 w 2499381"/>
              <a:gd name="connsiteY37" fmla="*/ 94004 h 2768837"/>
              <a:gd name="connsiteX38" fmla="*/ 2256090 w 2499381"/>
              <a:gd name="connsiteY38" fmla="*/ 76912 h 2768837"/>
              <a:gd name="connsiteX39" fmla="*/ 2179178 w 2499381"/>
              <a:gd name="connsiteY39" fmla="*/ 42729 h 2768837"/>
              <a:gd name="connsiteX40" fmla="*/ 2144995 w 2499381"/>
              <a:gd name="connsiteY40" fmla="*/ 25637 h 2768837"/>
              <a:gd name="connsiteX41" fmla="*/ 1897167 w 2499381"/>
              <a:gd name="connsiteY41" fmla="*/ 0 h 2768837"/>
              <a:gd name="connsiteX42" fmla="*/ 1598064 w 2499381"/>
              <a:gd name="connsiteY42" fmla="*/ 8546 h 2768837"/>
              <a:gd name="connsiteX43" fmla="*/ 1504060 w 2499381"/>
              <a:gd name="connsiteY43" fmla="*/ 25637 h 2768837"/>
              <a:gd name="connsiteX44" fmla="*/ 1418602 w 2499381"/>
              <a:gd name="connsiteY44" fmla="*/ 34183 h 2768837"/>
              <a:gd name="connsiteX45" fmla="*/ 1247686 w 2499381"/>
              <a:gd name="connsiteY45" fmla="*/ 51275 h 2768837"/>
              <a:gd name="connsiteX46" fmla="*/ 1162228 w 2499381"/>
              <a:gd name="connsiteY46" fmla="*/ 68366 h 2768837"/>
              <a:gd name="connsiteX47" fmla="*/ 1051133 w 2499381"/>
              <a:gd name="connsiteY47" fmla="*/ 85458 h 2768837"/>
              <a:gd name="connsiteX48" fmla="*/ 974221 w 2499381"/>
              <a:gd name="connsiteY48" fmla="*/ 111095 h 2768837"/>
              <a:gd name="connsiteX49" fmla="*/ 905854 w 2499381"/>
              <a:gd name="connsiteY49" fmla="*/ 128187 h 2768837"/>
              <a:gd name="connsiteX50" fmla="*/ 880217 w 2499381"/>
              <a:gd name="connsiteY50" fmla="*/ 136733 h 2768837"/>
              <a:gd name="connsiteX51" fmla="*/ 837488 w 2499381"/>
              <a:gd name="connsiteY51" fmla="*/ 145279 h 2768837"/>
              <a:gd name="connsiteX52" fmla="*/ 786213 w 2499381"/>
              <a:gd name="connsiteY52" fmla="*/ 162370 h 2768837"/>
              <a:gd name="connsiteX53" fmla="*/ 709301 w 2499381"/>
              <a:gd name="connsiteY53" fmla="*/ 179462 h 2768837"/>
              <a:gd name="connsiteX54" fmla="*/ 666572 w 2499381"/>
              <a:gd name="connsiteY54" fmla="*/ 188008 h 2768837"/>
              <a:gd name="connsiteX55" fmla="*/ 606752 w 2499381"/>
              <a:gd name="connsiteY55" fmla="*/ 213645 h 2768837"/>
              <a:gd name="connsiteX56" fmla="*/ 564023 w 2499381"/>
              <a:gd name="connsiteY56" fmla="*/ 222191 h 2768837"/>
              <a:gd name="connsiteX57" fmla="*/ 538385 w 2499381"/>
              <a:gd name="connsiteY57" fmla="*/ 239282 h 2768837"/>
              <a:gd name="connsiteX58" fmla="*/ 427290 w 2499381"/>
              <a:gd name="connsiteY58" fmla="*/ 264920 h 2768837"/>
              <a:gd name="connsiteX59" fmla="*/ 358924 w 2499381"/>
              <a:gd name="connsiteY59" fmla="*/ 299103 h 2768837"/>
              <a:gd name="connsiteX60" fmla="*/ 290557 w 2499381"/>
              <a:gd name="connsiteY60" fmla="*/ 324740 h 2768837"/>
              <a:gd name="connsiteX61" fmla="*/ 256374 w 2499381"/>
              <a:gd name="connsiteY61" fmla="*/ 350378 h 2768837"/>
              <a:gd name="connsiteX62" fmla="*/ 213645 w 2499381"/>
              <a:gd name="connsiteY62" fmla="*/ 427290 h 2768837"/>
              <a:gd name="connsiteX63" fmla="*/ 179462 w 2499381"/>
              <a:gd name="connsiteY63" fmla="*/ 470019 h 2768837"/>
              <a:gd name="connsiteX64" fmla="*/ 145279 w 2499381"/>
              <a:gd name="connsiteY64" fmla="*/ 538385 h 2768837"/>
              <a:gd name="connsiteX65" fmla="*/ 136733 w 2499381"/>
              <a:gd name="connsiteY65" fmla="*/ 564023 h 2768837"/>
              <a:gd name="connsiteX66" fmla="*/ 119641 w 2499381"/>
              <a:gd name="connsiteY66" fmla="*/ 589660 h 2768837"/>
              <a:gd name="connsiteX67" fmla="*/ 94004 w 2499381"/>
              <a:gd name="connsiteY67" fmla="*/ 666572 h 2768837"/>
              <a:gd name="connsiteX68" fmla="*/ 85458 w 2499381"/>
              <a:gd name="connsiteY68" fmla="*/ 692209 h 2768837"/>
              <a:gd name="connsiteX69" fmla="*/ 76912 w 2499381"/>
              <a:gd name="connsiteY69" fmla="*/ 726393 h 2768837"/>
              <a:gd name="connsiteX70" fmla="*/ 68367 w 2499381"/>
              <a:gd name="connsiteY70" fmla="*/ 752030 h 2768837"/>
              <a:gd name="connsiteX71" fmla="*/ 59821 w 2499381"/>
              <a:gd name="connsiteY71" fmla="*/ 786213 h 2768837"/>
              <a:gd name="connsiteX72" fmla="*/ 51275 w 2499381"/>
              <a:gd name="connsiteY72" fmla="*/ 828942 h 2768837"/>
              <a:gd name="connsiteX73" fmla="*/ 25638 w 2499381"/>
              <a:gd name="connsiteY73" fmla="*/ 888763 h 2768837"/>
              <a:gd name="connsiteX74" fmla="*/ 17092 w 2499381"/>
              <a:gd name="connsiteY74" fmla="*/ 940037 h 2768837"/>
              <a:gd name="connsiteX75" fmla="*/ 0 w 2499381"/>
              <a:gd name="connsiteY75" fmla="*/ 1068224 h 2768837"/>
              <a:gd name="connsiteX76" fmla="*/ 8546 w 2499381"/>
              <a:gd name="connsiteY76" fmla="*/ 1358781 h 2768837"/>
              <a:gd name="connsiteX77" fmla="*/ 34183 w 2499381"/>
              <a:gd name="connsiteY77" fmla="*/ 1427148 h 2768837"/>
              <a:gd name="connsiteX78" fmla="*/ 42729 w 2499381"/>
              <a:gd name="connsiteY78" fmla="*/ 1461331 h 2768837"/>
              <a:gd name="connsiteX79" fmla="*/ 51275 w 2499381"/>
              <a:gd name="connsiteY79" fmla="*/ 1486968 h 2768837"/>
              <a:gd name="connsiteX80" fmla="*/ 68367 w 2499381"/>
              <a:gd name="connsiteY80" fmla="*/ 1563880 h 2768837"/>
              <a:gd name="connsiteX81" fmla="*/ 76912 w 2499381"/>
              <a:gd name="connsiteY81" fmla="*/ 1598064 h 2768837"/>
              <a:gd name="connsiteX82" fmla="*/ 94004 w 2499381"/>
              <a:gd name="connsiteY82" fmla="*/ 1623701 h 2768837"/>
              <a:gd name="connsiteX83" fmla="*/ 111096 w 2499381"/>
              <a:gd name="connsiteY83" fmla="*/ 1692067 h 2768837"/>
              <a:gd name="connsiteX84" fmla="*/ 136733 w 2499381"/>
              <a:gd name="connsiteY84" fmla="*/ 1743342 h 2768837"/>
              <a:gd name="connsiteX85" fmla="*/ 145279 w 2499381"/>
              <a:gd name="connsiteY85" fmla="*/ 1837346 h 2768837"/>
              <a:gd name="connsiteX86" fmla="*/ 153825 w 2499381"/>
              <a:gd name="connsiteY86" fmla="*/ 1862983 h 2768837"/>
              <a:gd name="connsiteX87" fmla="*/ 162370 w 2499381"/>
              <a:gd name="connsiteY87" fmla="*/ 1931350 h 2768837"/>
              <a:gd name="connsiteX88" fmla="*/ 170916 w 2499381"/>
              <a:gd name="connsiteY88" fmla="*/ 1956987 h 2768837"/>
              <a:gd name="connsiteX89" fmla="*/ 188008 w 2499381"/>
              <a:gd name="connsiteY89" fmla="*/ 2016808 h 2768837"/>
              <a:gd name="connsiteX90" fmla="*/ 213645 w 2499381"/>
              <a:gd name="connsiteY90" fmla="*/ 2102265 h 2768837"/>
              <a:gd name="connsiteX91" fmla="*/ 222191 w 2499381"/>
              <a:gd name="connsiteY91" fmla="*/ 2127903 h 2768837"/>
              <a:gd name="connsiteX92" fmla="*/ 239283 w 2499381"/>
              <a:gd name="connsiteY92" fmla="*/ 2153540 h 2768837"/>
              <a:gd name="connsiteX93" fmla="*/ 273466 w 2499381"/>
              <a:gd name="connsiteY93" fmla="*/ 2196269 h 2768837"/>
              <a:gd name="connsiteX94" fmla="*/ 324740 w 2499381"/>
              <a:gd name="connsiteY94" fmla="*/ 2230452 h 2768837"/>
              <a:gd name="connsiteX95" fmla="*/ 350378 w 2499381"/>
              <a:gd name="connsiteY95" fmla="*/ 2247544 h 2768837"/>
              <a:gd name="connsiteX96" fmla="*/ 376015 w 2499381"/>
              <a:gd name="connsiteY96" fmla="*/ 2256090 h 2768837"/>
              <a:gd name="connsiteX97" fmla="*/ 410198 w 2499381"/>
              <a:gd name="connsiteY97" fmla="*/ 2281727 h 2768837"/>
              <a:gd name="connsiteX98" fmla="*/ 521294 w 2499381"/>
              <a:gd name="connsiteY98" fmla="*/ 2307365 h 2768837"/>
              <a:gd name="connsiteX99" fmla="*/ 572568 w 2499381"/>
              <a:gd name="connsiteY99" fmla="*/ 2315910 h 2768837"/>
              <a:gd name="connsiteX100" fmla="*/ 606752 w 2499381"/>
              <a:gd name="connsiteY100" fmla="*/ 2324456 h 2768837"/>
              <a:gd name="connsiteX101" fmla="*/ 649481 w 2499381"/>
              <a:gd name="connsiteY101" fmla="*/ 2333002 h 2768837"/>
              <a:gd name="connsiteX102" fmla="*/ 922946 w 2499381"/>
              <a:gd name="connsiteY102" fmla="*/ 2324456 h 2768837"/>
              <a:gd name="connsiteX103" fmla="*/ 1016950 w 2499381"/>
              <a:gd name="connsiteY103" fmla="*/ 2298819 h 2768837"/>
              <a:gd name="connsiteX104" fmla="*/ 1085316 w 2499381"/>
              <a:gd name="connsiteY104" fmla="*/ 2290273 h 2768837"/>
              <a:gd name="connsiteX105" fmla="*/ 1110954 w 2499381"/>
              <a:gd name="connsiteY105" fmla="*/ 2281727 h 2768837"/>
              <a:gd name="connsiteX106" fmla="*/ 1136591 w 2499381"/>
              <a:gd name="connsiteY106" fmla="*/ 2264636 h 2768837"/>
              <a:gd name="connsiteX107" fmla="*/ 1196411 w 2499381"/>
              <a:gd name="connsiteY107" fmla="*/ 2247544 h 2768837"/>
              <a:gd name="connsiteX108" fmla="*/ 1222049 w 2499381"/>
              <a:gd name="connsiteY108" fmla="*/ 2230452 h 2768837"/>
              <a:gd name="connsiteX109" fmla="*/ 1281869 w 2499381"/>
              <a:gd name="connsiteY109" fmla="*/ 2213361 h 2768837"/>
              <a:gd name="connsiteX110" fmla="*/ 1367327 w 2499381"/>
              <a:gd name="connsiteY110" fmla="*/ 2196269 h 2768837"/>
              <a:gd name="connsiteX111" fmla="*/ 1529697 w 2499381"/>
              <a:gd name="connsiteY111" fmla="*/ 2204815 h 2768837"/>
              <a:gd name="connsiteX112" fmla="*/ 1606610 w 2499381"/>
              <a:gd name="connsiteY112" fmla="*/ 2264636 h 2768837"/>
              <a:gd name="connsiteX113" fmla="*/ 1640793 w 2499381"/>
              <a:gd name="connsiteY113" fmla="*/ 2273181 h 2768837"/>
              <a:gd name="connsiteX114" fmla="*/ 1657884 w 2499381"/>
              <a:gd name="connsiteY114" fmla="*/ 2298819 h 2768837"/>
              <a:gd name="connsiteX115" fmla="*/ 1683522 w 2499381"/>
              <a:gd name="connsiteY115" fmla="*/ 2307365 h 2768837"/>
              <a:gd name="connsiteX116" fmla="*/ 1709159 w 2499381"/>
              <a:gd name="connsiteY116" fmla="*/ 2324456 h 2768837"/>
              <a:gd name="connsiteX117" fmla="*/ 1794617 w 2499381"/>
              <a:gd name="connsiteY117" fmla="*/ 2341548 h 2768837"/>
              <a:gd name="connsiteX118" fmla="*/ 1845892 w 2499381"/>
              <a:gd name="connsiteY118" fmla="*/ 2375731 h 2768837"/>
              <a:gd name="connsiteX119" fmla="*/ 1871529 w 2499381"/>
              <a:gd name="connsiteY119" fmla="*/ 2384277 h 2768837"/>
              <a:gd name="connsiteX120" fmla="*/ 1897167 w 2499381"/>
              <a:gd name="connsiteY120" fmla="*/ 2401368 h 2768837"/>
              <a:gd name="connsiteX121" fmla="*/ 1922804 w 2499381"/>
              <a:gd name="connsiteY121" fmla="*/ 2409914 h 2768837"/>
              <a:gd name="connsiteX122" fmla="*/ 1974079 w 2499381"/>
              <a:gd name="connsiteY122" fmla="*/ 2444097 h 2768837"/>
              <a:gd name="connsiteX123" fmla="*/ 2008262 w 2499381"/>
              <a:gd name="connsiteY123" fmla="*/ 2495372 h 2768837"/>
              <a:gd name="connsiteX124" fmla="*/ 2016808 w 2499381"/>
              <a:gd name="connsiteY124" fmla="*/ 2521009 h 2768837"/>
              <a:gd name="connsiteX125" fmla="*/ 2059537 w 2499381"/>
              <a:gd name="connsiteY125" fmla="*/ 2572284 h 2768837"/>
              <a:gd name="connsiteX126" fmla="*/ 2068083 w 2499381"/>
              <a:gd name="connsiteY126" fmla="*/ 2597922 h 2768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</a:cxnLst>
            <a:rect l="l" t="t" r="r" b="b"/>
            <a:pathLst>
              <a:path w="2499381" h="2768837">
                <a:moveTo>
                  <a:pt x="2102266" y="2768837"/>
                </a:moveTo>
                <a:cubicBezTo>
                  <a:pt x="2099417" y="2726108"/>
                  <a:pt x="2098822" y="2683169"/>
                  <a:pt x="2093720" y="2640651"/>
                </a:cubicBezTo>
                <a:cubicBezTo>
                  <a:pt x="2090259" y="2611808"/>
                  <a:pt x="2082325" y="2583679"/>
                  <a:pt x="2076628" y="2555193"/>
                </a:cubicBezTo>
                <a:cubicBezTo>
                  <a:pt x="2066314" y="2503625"/>
                  <a:pt x="2072677" y="2526247"/>
                  <a:pt x="2059537" y="2486826"/>
                </a:cubicBezTo>
                <a:cubicBezTo>
                  <a:pt x="2040678" y="2354817"/>
                  <a:pt x="2042765" y="2394257"/>
                  <a:pt x="2059537" y="2170632"/>
                </a:cubicBezTo>
                <a:cubicBezTo>
                  <a:pt x="2061710" y="2141663"/>
                  <a:pt x="2071852" y="2113829"/>
                  <a:pt x="2076628" y="2085174"/>
                </a:cubicBezTo>
                <a:cubicBezTo>
                  <a:pt x="2079477" y="2068082"/>
                  <a:pt x="2083025" y="2051093"/>
                  <a:pt x="2085174" y="2033899"/>
                </a:cubicBezTo>
                <a:cubicBezTo>
                  <a:pt x="2087910" y="2012008"/>
                  <a:pt x="2098106" y="1896490"/>
                  <a:pt x="2102266" y="1871529"/>
                </a:cubicBezTo>
                <a:cubicBezTo>
                  <a:pt x="2103747" y="1862644"/>
                  <a:pt x="2108626" y="1854631"/>
                  <a:pt x="2110811" y="1845892"/>
                </a:cubicBezTo>
                <a:cubicBezTo>
                  <a:pt x="2126371" y="1783651"/>
                  <a:pt x="2112656" y="1820498"/>
                  <a:pt x="2127903" y="1751888"/>
                </a:cubicBezTo>
                <a:cubicBezTo>
                  <a:pt x="2138291" y="1705143"/>
                  <a:pt x="2133056" y="1746704"/>
                  <a:pt x="2153540" y="1700613"/>
                </a:cubicBezTo>
                <a:cubicBezTo>
                  <a:pt x="2160857" y="1684150"/>
                  <a:pt x="2164935" y="1666430"/>
                  <a:pt x="2170632" y="1649338"/>
                </a:cubicBezTo>
                <a:cubicBezTo>
                  <a:pt x="2173481" y="1640792"/>
                  <a:pt x="2174181" y="1631196"/>
                  <a:pt x="2179178" y="1623701"/>
                </a:cubicBezTo>
                <a:cubicBezTo>
                  <a:pt x="2220824" y="1561231"/>
                  <a:pt x="2169983" y="1639790"/>
                  <a:pt x="2213361" y="1563880"/>
                </a:cubicBezTo>
                <a:cubicBezTo>
                  <a:pt x="2218457" y="1554963"/>
                  <a:pt x="2224756" y="1546789"/>
                  <a:pt x="2230453" y="1538243"/>
                </a:cubicBezTo>
                <a:cubicBezTo>
                  <a:pt x="2233301" y="1526849"/>
                  <a:pt x="2234371" y="1514855"/>
                  <a:pt x="2238998" y="1504060"/>
                </a:cubicBezTo>
                <a:cubicBezTo>
                  <a:pt x="2243925" y="1492565"/>
                  <a:pt x="2277755" y="1450594"/>
                  <a:pt x="2281727" y="1444239"/>
                </a:cubicBezTo>
                <a:cubicBezTo>
                  <a:pt x="2288479" y="1433436"/>
                  <a:pt x="2292498" y="1421117"/>
                  <a:pt x="2298819" y="1410056"/>
                </a:cubicBezTo>
                <a:cubicBezTo>
                  <a:pt x="2303915" y="1401139"/>
                  <a:pt x="2310214" y="1392965"/>
                  <a:pt x="2315911" y="1384419"/>
                </a:cubicBezTo>
                <a:cubicBezTo>
                  <a:pt x="2337386" y="1319985"/>
                  <a:pt x="2308419" y="1399400"/>
                  <a:pt x="2341548" y="1333144"/>
                </a:cubicBezTo>
                <a:cubicBezTo>
                  <a:pt x="2348409" y="1319423"/>
                  <a:pt x="2352410" y="1304433"/>
                  <a:pt x="2358640" y="1290415"/>
                </a:cubicBezTo>
                <a:cubicBezTo>
                  <a:pt x="2363814" y="1278774"/>
                  <a:pt x="2371000" y="1268060"/>
                  <a:pt x="2375731" y="1256232"/>
                </a:cubicBezTo>
                <a:cubicBezTo>
                  <a:pt x="2382422" y="1239504"/>
                  <a:pt x="2387126" y="1222049"/>
                  <a:pt x="2392823" y="1204957"/>
                </a:cubicBezTo>
                <a:cubicBezTo>
                  <a:pt x="2395672" y="1196411"/>
                  <a:pt x="2399601" y="1188153"/>
                  <a:pt x="2401368" y="1179320"/>
                </a:cubicBezTo>
                <a:cubicBezTo>
                  <a:pt x="2411681" y="1127758"/>
                  <a:pt x="2405321" y="1150371"/>
                  <a:pt x="2418460" y="1110953"/>
                </a:cubicBezTo>
                <a:cubicBezTo>
                  <a:pt x="2421309" y="1091013"/>
                  <a:pt x="2423056" y="1070884"/>
                  <a:pt x="2427006" y="1051133"/>
                </a:cubicBezTo>
                <a:cubicBezTo>
                  <a:pt x="2428773" y="1042300"/>
                  <a:pt x="2433598" y="1034289"/>
                  <a:pt x="2435552" y="1025495"/>
                </a:cubicBezTo>
                <a:cubicBezTo>
                  <a:pt x="2439311" y="1008581"/>
                  <a:pt x="2440699" y="991212"/>
                  <a:pt x="2444097" y="974221"/>
                </a:cubicBezTo>
                <a:cubicBezTo>
                  <a:pt x="2446400" y="962704"/>
                  <a:pt x="2450339" y="951554"/>
                  <a:pt x="2452643" y="940037"/>
                </a:cubicBezTo>
                <a:cubicBezTo>
                  <a:pt x="2467683" y="864838"/>
                  <a:pt x="2453103" y="913020"/>
                  <a:pt x="2469735" y="863125"/>
                </a:cubicBezTo>
                <a:cubicBezTo>
                  <a:pt x="2472584" y="843185"/>
                  <a:pt x="2475928" y="823310"/>
                  <a:pt x="2478281" y="803305"/>
                </a:cubicBezTo>
                <a:cubicBezTo>
                  <a:pt x="2499381" y="623947"/>
                  <a:pt x="2475353" y="798153"/>
                  <a:pt x="2495372" y="658026"/>
                </a:cubicBezTo>
                <a:cubicBezTo>
                  <a:pt x="2492523" y="572568"/>
                  <a:pt x="2493555" y="486892"/>
                  <a:pt x="2486826" y="401652"/>
                </a:cubicBezTo>
                <a:cubicBezTo>
                  <a:pt x="2485799" y="388642"/>
                  <a:pt x="2461491" y="299708"/>
                  <a:pt x="2452643" y="282011"/>
                </a:cubicBezTo>
                <a:cubicBezTo>
                  <a:pt x="2446946" y="270617"/>
                  <a:pt x="2440726" y="259469"/>
                  <a:pt x="2435552" y="247828"/>
                </a:cubicBezTo>
                <a:cubicBezTo>
                  <a:pt x="2407679" y="185114"/>
                  <a:pt x="2431634" y="224859"/>
                  <a:pt x="2401368" y="179462"/>
                </a:cubicBezTo>
                <a:cubicBezTo>
                  <a:pt x="2398520" y="170916"/>
                  <a:pt x="2396852" y="161881"/>
                  <a:pt x="2392823" y="153824"/>
                </a:cubicBezTo>
                <a:cubicBezTo>
                  <a:pt x="2379598" y="127373"/>
                  <a:pt x="2353753" y="101329"/>
                  <a:pt x="2324456" y="94004"/>
                </a:cubicBezTo>
                <a:lnTo>
                  <a:pt x="2256090" y="76912"/>
                </a:lnTo>
                <a:cubicBezTo>
                  <a:pt x="2180670" y="26633"/>
                  <a:pt x="2301228" y="103756"/>
                  <a:pt x="2179178" y="42729"/>
                </a:cubicBezTo>
                <a:cubicBezTo>
                  <a:pt x="2167784" y="37032"/>
                  <a:pt x="2157354" y="28727"/>
                  <a:pt x="2144995" y="25637"/>
                </a:cubicBezTo>
                <a:cubicBezTo>
                  <a:pt x="2060159" y="4428"/>
                  <a:pt x="1985264" y="5182"/>
                  <a:pt x="1897167" y="0"/>
                </a:cubicBezTo>
                <a:lnTo>
                  <a:pt x="1598064" y="8546"/>
                </a:lnTo>
                <a:cubicBezTo>
                  <a:pt x="1494424" y="13481"/>
                  <a:pt x="1576555" y="15281"/>
                  <a:pt x="1504060" y="25637"/>
                </a:cubicBezTo>
                <a:cubicBezTo>
                  <a:pt x="1475720" y="29685"/>
                  <a:pt x="1447088" y="31334"/>
                  <a:pt x="1418602" y="34183"/>
                </a:cubicBezTo>
                <a:cubicBezTo>
                  <a:pt x="1333298" y="55510"/>
                  <a:pt x="1422651" y="35369"/>
                  <a:pt x="1247686" y="51275"/>
                </a:cubicBezTo>
                <a:cubicBezTo>
                  <a:pt x="1194011" y="56155"/>
                  <a:pt x="1206995" y="59413"/>
                  <a:pt x="1162228" y="68366"/>
                </a:cubicBezTo>
                <a:cubicBezTo>
                  <a:pt x="1079572" y="84897"/>
                  <a:pt x="1141491" y="69029"/>
                  <a:pt x="1051133" y="85458"/>
                </a:cubicBezTo>
                <a:cubicBezTo>
                  <a:pt x="998535" y="95021"/>
                  <a:pt x="1032469" y="93173"/>
                  <a:pt x="974221" y="111095"/>
                </a:cubicBezTo>
                <a:cubicBezTo>
                  <a:pt x="951769" y="118003"/>
                  <a:pt x="928139" y="120758"/>
                  <a:pt x="905854" y="128187"/>
                </a:cubicBezTo>
                <a:cubicBezTo>
                  <a:pt x="897308" y="131036"/>
                  <a:pt x="888956" y="134548"/>
                  <a:pt x="880217" y="136733"/>
                </a:cubicBezTo>
                <a:cubicBezTo>
                  <a:pt x="866126" y="140256"/>
                  <a:pt x="851501" y="141457"/>
                  <a:pt x="837488" y="145279"/>
                </a:cubicBezTo>
                <a:cubicBezTo>
                  <a:pt x="820107" y="150019"/>
                  <a:pt x="803879" y="158837"/>
                  <a:pt x="786213" y="162370"/>
                </a:cubicBezTo>
                <a:cubicBezTo>
                  <a:pt x="657340" y="188145"/>
                  <a:pt x="817919" y="155324"/>
                  <a:pt x="709301" y="179462"/>
                </a:cubicBezTo>
                <a:cubicBezTo>
                  <a:pt x="695122" y="182613"/>
                  <a:pt x="680663" y="184485"/>
                  <a:pt x="666572" y="188008"/>
                </a:cubicBezTo>
                <a:cubicBezTo>
                  <a:pt x="606831" y="202943"/>
                  <a:pt x="680131" y="189185"/>
                  <a:pt x="606752" y="213645"/>
                </a:cubicBezTo>
                <a:cubicBezTo>
                  <a:pt x="592972" y="218238"/>
                  <a:pt x="578266" y="219342"/>
                  <a:pt x="564023" y="222191"/>
                </a:cubicBezTo>
                <a:cubicBezTo>
                  <a:pt x="555477" y="227888"/>
                  <a:pt x="548002" y="235676"/>
                  <a:pt x="538385" y="239282"/>
                </a:cubicBezTo>
                <a:cubicBezTo>
                  <a:pt x="482533" y="260226"/>
                  <a:pt x="493720" y="231705"/>
                  <a:pt x="427290" y="264920"/>
                </a:cubicBezTo>
                <a:cubicBezTo>
                  <a:pt x="404501" y="276314"/>
                  <a:pt x="383095" y="291046"/>
                  <a:pt x="358924" y="299103"/>
                </a:cubicBezTo>
                <a:cubicBezTo>
                  <a:pt x="339738" y="305498"/>
                  <a:pt x="305882" y="316226"/>
                  <a:pt x="290557" y="324740"/>
                </a:cubicBezTo>
                <a:cubicBezTo>
                  <a:pt x="278106" y="331657"/>
                  <a:pt x="266445" y="340307"/>
                  <a:pt x="256374" y="350378"/>
                </a:cubicBezTo>
                <a:cubicBezTo>
                  <a:pt x="240728" y="366024"/>
                  <a:pt x="221465" y="415001"/>
                  <a:pt x="213645" y="427290"/>
                </a:cubicBezTo>
                <a:cubicBezTo>
                  <a:pt x="203852" y="442678"/>
                  <a:pt x="190856" y="455776"/>
                  <a:pt x="179462" y="470019"/>
                </a:cubicBezTo>
                <a:cubicBezTo>
                  <a:pt x="162470" y="537985"/>
                  <a:pt x="184016" y="470594"/>
                  <a:pt x="145279" y="538385"/>
                </a:cubicBezTo>
                <a:cubicBezTo>
                  <a:pt x="140810" y="546206"/>
                  <a:pt x="140762" y="555966"/>
                  <a:pt x="136733" y="564023"/>
                </a:cubicBezTo>
                <a:cubicBezTo>
                  <a:pt x="132140" y="573209"/>
                  <a:pt x="125338" y="581114"/>
                  <a:pt x="119641" y="589660"/>
                </a:cubicBezTo>
                <a:lnTo>
                  <a:pt x="94004" y="666572"/>
                </a:lnTo>
                <a:cubicBezTo>
                  <a:pt x="91155" y="675118"/>
                  <a:pt x="87643" y="683470"/>
                  <a:pt x="85458" y="692209"/>
                </a:cubicBezTo>
                <a:cubicBezTo>
                  <a:pt x="82609" y="703604"/>
                  <a:pt x="80139" y="715100"/>
                  <a:pt x="76912" y="726393"/>
                </a:cubicBezTo>
                <a:cubicBezTo>
                  <a:pt x="74437" y="735054"/>
                  <a:pt x="70842" y="743369"/>
                  <a:pt x="68367" y="752030"/>
                </a:cubicBezTo>
                <a:cubicBezTo>
                  <a:pt x="65140" y="763323"/>
                  <a:pt x="62369" y="774748"/>
                  <a:pt x="59821" y="786213"/>
                </a:cubicBezTo>
                <a:cubicBezTo>
                  <a:pt x="56670" y="800392"/>
                  <a:pt x="55868" y="815162"/>
                  <a:pt x="51275" y="828942"/>
                </a:cubicBezTo>
                <a:cubicBezTo>
                  <a:pt x="33852" y="881210"/>
                  <a:pt x="35596" y="843949"/>
                  <a:pt x="25638" y="888763"/>
                </a:cubicBezTo>
                <a:cubicBezTo>
                  <a:pt x="21879" y="905678"/>
                  <a:pt x="20192" y="922989"/>
                  <a:pt x="17092" y="940037"/>
                </a:cubicBezTo>
                <a:cubicBezTo>
                  <a:pt x="1358" y="1026570"/>
                  <a:pt x="13092" y="937306"/>
                  <a:pt x="0" y="1068224"/>
                </a:cubicBezTo>
                <a:cubicBezTo>
                  <a:pt x="2849" y="1165076"/>
                  <a:pt x="3453" y="1262021"/>
                  <a:pt x="8546" y="1358781"/>
                </a:cubicBezTo>
                <a:cubicBezTo>
                  <a:pt x="10337" y="1392803"/>
                  <a:pt x="22517" y="1396040"/>
                  <a:pt x="34183" y="1427148"/>
                </a:cubicBezTo>
                <a:cubicBezTo>
                  <a:pt x="38307" y="1438145"/>
                  <a:pt x="39502" y="1450038"/>
                  <a:pt x="42729" y="1461331"/>
                </a:cubicBezTo>
                <a:cubicBezTo>
                  <a:pt x="45204" y="1469992"/>
                  <a:pt x="48800" y="1478307"/>
                  <a:pt x="51275" y="1486968"/>
                </a:cubicBezTo>
                <a:cubicBezTo>
                  <a:pt x="61694" y="1523432"/>
                  <a:pt x="59559" y="1524240"/>
                  <a:pt x="68367" y="1563880"/>
                </a:cubicBezTo>
                <a:cubicBezTo>
                  <a:pt x="70915" y="1575346"/>
                  <a:pt x="72285" y="1587268"/>
                  <a:pt x="76912" y="1598064"/>
                </a:cubicBezTo>
                <a:cubicBezTo>
                  <a:pt x="80958" y="1607504"/>
                  <a:pt x="88307" y="1615155"/>
                  <a:pt x="94004" y="1623701"/>
                </a:cubicBezTo>
                <a:cubicBezTo>
                  <a:pt x="97255" y="1639956"/>
                  <a:pt x="102336" y="1674547"/>
                  <a:pt x="111096" y="1692067"/>
                </a:cubicBezTo>
                <a:cubicBezTo>
                  <a:pt x="144228" y="1758332"/>
                  <a:pt x="115253" y="1678903"/>
                  <a:pt x="136733" y="1743342"/>
                </a:cubicBezTo>
                <a:cubicBezTo>
                  <a:pt x="139582" y="1774677"/>
                  <a:pt x="140829" y="1806198"/>
                  <a:pt x="145279" y="1837346"/>
                </a:cubicBezTo>
                <a:cubicBezTo>
                  <a:pt x="146553" y="1846263"/>
                  <a:pt x="152214" y="1854120"/>
                  <a:pt x="153825" y="1862983"/>
                </a:cubicBezTo>
                <a:cubicBezTo>
                  <a:pt x="157933" y="1885579"/>
                  <a:pt x="158262" y="1908754"/>
                  <a:pt x="162370" y="1931350"/>
                </a:cubicBezTo>
                <a:cubicBezTo>
                  <a:pt x="163981" y="1940213"/>
                  <a:pt x="168328" y="1948359"/>
                  <a:pt x="170916" y="1956987"/>
                </a:cubicBezTo>
                <a:cubicBezTo>
                  <a:pt x="176875" y="1976851"/>
                  <a:pt x="182551" y="1996800"/>
                  <a:pt x="188008" y="2016808"/>
                </a:cubicBezTo>
                <a:cubicBezTo>
                  <a:pt x="207381" y="2087842"/>
                  <a:pt x="182934" y="2010132"/>
                  <a:pt x="213645" y="2102265"/>
                </a:cubicBezTo>
                <a:cubicBezTo>
                  <a:pt x="216494" y="2110811"/>
                  <a:pt x="217194" y="2120408"/>
                  <a:pt x="222191" y="2127903"/>
                </a:cubicBezTo>
                <a:lnTo>
                  <a:pt x="239283" y="2153540"/>
                </a:lnTo>
                <a:cubicBezTo>
                  <a:pt x="255919" y="2203453"/>
                  <a:pt x="234811" y="2157614"/>
                  <a:pt x="273466" y="2196269"/>
                </a:cubicBezTo>
                <a:cubicBezTo>
                  <a:pt x="312811" y="2235614"/>
                  <a:pt x="262594" y="2214917"/>
                  <a:pt x="324740" y="2230452"/>
                </a:cubicBezTo>
                <a:cubicBezTo>
                  <a:pt x="333286" y="2236149"/>
                  <a:pt x="341191" y="2242951"/>
                  <a:pt x="350378" y="2247544"/>
                </a:cubicBezTo>
                <a:cubicBezTo>
                  <a:pt x="358435" y="2251573"/>
                  <a:pt x="368194" y="2251621"/>
                  <a:pt x="376015" y="2256090"/>
                </a:cubicBezTo>
                <a:cubicBezTo>
                  <a:pt x="388381" y="2263156"/>
                  <a:pt x="397051" y="2276249"/>
                  <a:pt x="410198" y="2281727"/>
                </a:cubicBezTo>
                <a:cubicBezTo>
                  <a:pt x="425902" y="2288270"/>
                  <a:pt x="496808" y="2302913"/>
                  <a:pt x="521294" y="2307365"/>
                </a:cubicBezTo>
                <a:cubicBezTo>
                  <a:pt x="538342" y="2310464"/>
                  <a:pt x="555577" y="2312512"/>
                  <a:pt x="572568" y="2315910"/>
                </a:cubicBezTo>
                <a:cubicBezTo>
                  <a:pt x="584085" y="2318213"/>
                  <a:pt x="595286" y="2321908"/>
                  <a:pt x="606752" y="2324456"/>
                </a:cubicBezTo>
                <a:cubicBezTo>
                  <a:pt x="620931" y="2327607"/>
                  <a:pt x="635238" y="2330153"/>
                  <a:pt x="649481" y="2333002"/>
                </a:cubicBezTo>
                <a:cubicBezTo>
                  <a:pt x="740636" y="2330153"/>
                  <a:pt x="832002" y="2331277"/>
                  <a:pt x="922946" y="2324456"/>
                </a:cubicBezTo>
                <a:cubicBezTo>
                  <a:pt x="1050980" y="2314854"/>
                  <a:pt x="949497" y="2311084"/>
                  <a:pt x="1016950" y="2298819"/>
                </a:cubicBezTo>
                <a:cubicBezTo>
                  <a:pt x="1039546" y="2294711"/>
                  <a:pt x="1062527" y="2293122"/>
                  <a:pt x="1085316" y="2290273"/>
                </a:cubicBezTo>
                <a:cubicBezTo>
                  <a:pt x="1093862" y="2287424"/>
                  <a:pt x="1102897" y="2285756"/>
                  <a:pt x="1110954" y="2281727"/>
                </a:cubicBezTo>
                <a:cubicBezTo>
                  <a:pt x="1120140" y="2277134"/>
                  <a:pt x="1127151" y="2268682"/>
                  <a:pt x="1136591" y="2264636"/>
                </a:cubicBezTo>
                <a:cubicBezTo>
                  <a:pt x="1174921" y="2248209"/>
                  <a:pt x="1163154" y="2264173"/>
                  <a:pt x="1196411" y="2247544"/>
                </a:cubicBezTo>
                <a:cubicBezTo>
                  <a:pt x="1205598" y="2242951"/>
                  <a:pt x="1212862" y="2235045"/>
                  <a:pt x="1222049" y="2230452"/>
                </a:cubicBezTo>
                <a:cubicBezTo>
                  <a:pt x="1235704" y="2223625"/>
                  <a:pt x="1269098" y="2217010"/>
                  <a:pt x="1281869" y="2213361"/>
                </a:cubicBezTo>
                <a:cubicBezTo>
                  <a:pt x="1341530" y="2196315"/>
                  <a:pt x="1265241" y="2210853"/>
                  <a:pt x="1367327" y="2196269"/>
                </a:cubicBezTo>
                <a:cubicBezTo>
                  <a:pt x="1421450" y="2199118"/>
                  <a:pt x="1476551" y="2194186"/>
                  <a:pt x="1529697" y="2204815"/>
                </a:cubicBezTo>
                <a:cubicBezTo>
                  <a:pt x="1592738" y="2217423"/>
                  <a:pt x="1565441" y="2241111"/>
                  <a:pt x="1606610" y="2264636"/>
                </a:cubicBezTo>
                <a:cubicBezTo>
                  <a:pt x="1616808" y="2270463"/>
                  <a:pt x="1629399" y="2270333"/>
                  <a:pt x="1640793" y="2273181"/>
                </a:cubicBezTo>
                <a:cubicBezTo>
                  <a:pt x="1646490" y="2281727"/>
                  <a:pt x="1649864" y="2292403"/>
                  <a:pt x="1657884" y="2298819"/>
                </a:cubicBezTo>
                <a:cubicBezTo>
                  <a:pt x="1664918" y="2304447"/>
                  <a:pt x="1675465" y="2303336"/>
                  <a:pt x="1683522" y="2307365"/>
                </a:cubicBezTo>
                <a:cubicBezTo>
                  <a:pt x="1692708" y="2311958"/>
                  <a:pt x="1699973" y="2319863"/>
                  <a:pt x="1709159" y="2324456"/>
                </a:cubicBezTo>
                <a:cubicBezTo>
                  <a:pt x="1733024" y="2336388"/>
                  <a:pt x="1772570" y="2338398"/>
                  <a:pt x="1794617" y="2341548"/>
                </a:cubicBezTo>
                <a:cubicBezTo>
                  <a:pt x="1811709" y="2352942"/>
                  <a:pt x="1826405" y="2369235"/>
                  <a:pt x="1845892" y="2375731"/>
                </a:cubicBezTo>
                <a:cubicBezTo>
                  <a:pt x="1854438" y="2378580"/>
                  <a:pt x="1863472" y="2380249"/>
                  <a:pt x="1871529" y="2384277"/>
                </a:cubicBezTo>
                <a:cubicBezTo>
                  <a:pt x="1880716" y="2388870"/>
                  <a:pt x="1887980" y="2396775"/>
                  <a:pt x="1897167" y="2401368"/>
                </a:cubicBezTo>
                <a:cubicBezTo>
                  <a:pt x="1905224" y="2405396"/>
                  <a:pt x="1914930" y="2405539"/>
                  <a:pt x="1922804" y="2409914"/>
                </a:cubicBezTo>
                <a:cubicBezTo>
                  <a:pt x="1940761" y="2419890"/>
                  <a:pt x="1974079" y="2444097"/>
                  <a:pt x="1974079" y="2444097"/>
                </a:cubicBezTo>
                <a:cubicBezTo>
                  <a:pt x="1985473" y="2461189"/>
                  <a:pt x="2001766" y="2475885"/>
                  <a:pt x="2008262" y="2495372"/>
                </a:cubicBezTo>
                <a:cubicBezTo>
                  <a:pt x="2011111" y="2503918"/>
                  <a:pt x="2012780" y="2512952"/>
                  <a:pt x="2016808" y="2521009"/>
                </a:cubicBezTo>
                <a:cubicBezTo>
                  <a:pt x="2028707" y="2544808"/>
                  <a:pt x="2040633" y="2553381"/>
                  <a:pt x="2059537" y="2572284"/>
                </a:cubicBezTo>
                <a:lnTo>
                  <a:pt x="2068083" y="2597922"/>
                </a:lnTo>
              </a:path>
            </a:pathLst>
          </a:cu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7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8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sz="3400"/>
              <a:t>Retrospective of our chemistry road trip</a:t>
            </a:r>
            <a:r>
              <a:rPr lang="en-US" sz="4000"/>
              <a:t>…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457200" y="955964"/>
            <a:ext cx="4038600" cy="2286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solidFill>
                  <a:srgbClr val="0066CC"/>
                </a:solidFill>
              </a:rPr>
              <a:t>1)Atomic </a:t>
            </a:r>
            <a:r>
              <a:rPr lang="en-US" sz="2400" b="1" u="sng" dirty="0" smtClean="0">
                <a:solidFill>
                  <a:srgbClr val="0066CC"/>
                </a:solidFill>
              </a:rPr>
              <a:t>structure</a:t>
            </a:r>
            <a:endParaRPr lang="en-US" b="1" u="sng" dirty="0">
              <a:solidFill>
                <a:srgbClr val="0066CC"/>
              </a:solidFill>
            </a:endParaRPr>
          </a:p>
          <a:p>
            <a:r>
              <a:rPr lang="en-US" sz="2000" b="1" dirty="0"/>
              <a:t>Rutherford atom</a:t>
            </a:r>
          </a:p>
          <a:p>
            <a:r>
              <a:rPr lang="en-US" sz="2000" b="1" dirty="0"/>
              <a:t>Bohr atom      </a:t>
            </a:r>
          </a:p>
          <a:p>
            <a:r>
              <a:rPr lang="en-US" sz="2000" b="1" dirty="0" err="1"/>
              <a:t>spdf</a:t>
            </a:r>
            <a:r>
              <a:rPr lang="en-US" sz="2000" b="1" dirty="0"/>
              <a:t> model</a:t>
            </a:r>
          </a:p>
          <a:p>
            <a:r>
              <a:rPr lang="en-US" sz="2000" b="1" dirty="0"/>
              <a:t>Quantum theory</a:t>
            </a:r>
          </a:p>
          <a:p>
            <a:r>
              <a:rPr lang="en-US" sz="2000" b="1" dirty="0"/>
              <a:t>Periodic table</a:t>
            </a:r>
          </a:p>
          <a:p>
            <a:r>
              <a:rPr lang="en-US" sz="2000" b="1" dirty="0"/>
              <a:t>spectroscopy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4357254" y="4980826"/>
            <a:ext cx="4343400" cy="16764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solidFill>
                  <a:schemeClr val="accent2"/>
                </a:solidFill>
              </a:rPr>
              <a:t>2)Molecular </a:t>
            </a:r>
            <a:r>
              <a:rPr lang="en-US" sz="2400" b="1" u="sng">
                <a:solidFill>
                  <a:schemeClr val="accent2"/>
                </a:solidFill>
              </a:rPr>
              <a:t>structure </a:t>
            </a:r>
            <a:r>
              <a:rPr lang="en-US" sz="1600" b="1" u="sng">
                <a:solidFill>
                  <a:schemeClr val="accent2"/>
                </a:solidFill>
              </a:rPr>
              <a:t> </a:t>
            </a:r>
            <a:endParaRPr lang="en-US" sz="1600" b="1" u="sng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chemeClr val="accent2"/>
                </a:solidFill>
              </a:rPr>
              <a:t>Ionic compounds</a:t>
            </a:r>
          </a:p>
          <a:p>
            <a:r>
              <a:rPr lang="en-US" sz="2000" b="1" dirty="0">
                <a:solidFill>
                  <a:schemeClr val="accent2"/>
                </a:solidFill>
              </a:rPr>
              <a:t>Lewis rule of 8</a:t>
            </a:r>
          </a:p>
          <a:p>
            <a:r>
              <a:rPr lang="en-US" sz="2000" b="1" dirty="0">
                <a:solidFill>
                  <a:schemeClr val="accent2"/>
                </a:solidFill>
              </a:rPr>
              <a:t>Lewis octet </a:t>
            </a:r>
            <a:r>
              <a:rPr lang="en-US" sz="2000" b="1" dirty="0" smtClean="0">
                <a:solidFill>
                  <a:schemeClr val="accent2"/>
                </a:solidFill>
              </a:rPr>
              <a:t>rule and beyond  </a:t>
            </a:r>
            <a:endParaRPr lang="en-US" sz="2000" b="1" dirty="0">
              <a:solidFill>
                <a:schemeClr val="accent2"/>
              </a:solidFill>
            </a:endParaRPr>
          </a:p>
          <a:p>
            <a:r>
              <a:rPr lang="en-US" sz="2000" b="1" dirty="0" smtClean="0">
                <a:solidFill>
                  <a:schemeClr val="accent2"/>
                </a:solidFill>
              </a:rPr>
              <a:t>VSEPR (lab)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4378036" y="969819"/>
            <a:ext cx="4800600" cy="2895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solidFill>
                  <a:schemeClr val="tx2"/>
                </a:solidFill>
              </a:rPr>
              <a:t>3)Compounds &amp; Reaction Math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(the `foundation’ of chemistry)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/>
              <a:t>Dalton’s law of multiple proportions</a:t>
            </a:r>
          </a:p>
          <a:p>
            <a:r>
              <a:rPr lang="en-US" sz="2000" b="1" dirty="0"/>
              <a:t>Compound formulas &amp; Periodic Table</a:t>
            </a:r>
          </a:p>
          <a:p>
            <a:r>
              <a:rPr lang="en-US" sz="2000" b="1" dirty="0"/>
              <a:t>Naming</a:t>
            </a:r>
          </a:p>
          <a:p>
            <a:r>
              <a:rPr lang="en-US" sz="2000" b="1" dirty="0"/>
              <a:t>Mole concept</a:t>
            </a:r>
          </a:p>
          <a:p>
            <a:r>
              <a:rPr lang="en-US" sz="2000" b="1" dirty="0"/>
              <a:t>% composition</a:t>
            </a:r>
          </a:p>
          <a:p>
            <a:r>
              <a:rPr lang="en-US" sz="2000" b="1" dirty="0"/>
              <a:t>Reaction balancing</a:t>
            </a:r>
          </a:p>
          <a:p>
            <a:r>
              <a:rPr lang="en-US" sz="2000" b="1" dirty="0" err="1" smtClean="0"/>
              <a:t>Stoichiometry</a:t>
            </a:r>
            <a:r>
              <a:rPr lang="en-US" sz="2000" b="1" dirty="0" smtClean="0"/>
              <a:t>,  </a:t>
            </a:r>
            <a:r>
              <a:rPr lang="en-US" sz="2000" b="1" dirty="0"/>
              <a:t>limiting </a:t>
            </a:r>
            <a:r>
              <a:rPr lang="en-US" sz="2000" b="1" dirty="0" smtClean="0"/>
              <a:t>yield, % yield</a:t>
            </a:r>
            <a:endParaRPr lang="en-US" sz="2000" b="1" dirty="0"/>
          </a:p>
        </p:txBody>
      </p:sp>
      <p:sp>
        <p:nvSpPr>
          <p:cNvPr id="57350" name="Line 6"/>
          <p:cNvSpPr>
            <a:spLocks noChangeShapeType="1"/>
          </p:cNvSpPr>
          <p:nvPr/>
        </p:nvSpPr>
        <p:spPr bwMode="auto">
          <a:xfrm>
            <a:off x="2701636" y="2743200"/>
            <a:ext cx="1676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 flipH="1" flipV="1">
            <a:off x="3068782" y="4114799"/>
            <a:ext cx="1288472" cy="77239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6324600" y="3799609"/>
            <a:ext cx="0" cy="108758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1" name="Picture 25" descr="montypyth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6582" y="3241964"/>
            <a:ext cx="2362200" cy="35469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366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animBg="1"/>
      <p:bldP spid="57348" grpId="0" animBg="1"/>
      <p:bldP spid="57349" grpId="0" animBg="1"/>
      <p:bldP spid="57350" grpId="0" animBg="1"/>
      <p:bldP spid="57351" grpId="0" animBg="1"/>
      <p:bldP spid="573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5" descr="montypyth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44297" y="969816"/>
            <a:ext cx="3427412" cy="514648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168853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And now (after 3 weeks of &amp;^%!! moles)</a:t>
            </a:r>
          </a:p>
          <a:p>
            <a:r>
              <a:rPr lang="en-US" sz="3600" b="1" dirty="0" smtClean="0"/>
              <a:t>…..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969816"/>
            <a:ext cx="4419600" cy="212365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b="1" dirty="0"/>
              <a:t>….</a:t>
            </a:r>
            <a:r>
              <a:rPr lang="en-US" sz="4400" b="1" dirty="0">
                <a:solidFill>
                  <a:srgbClr val="9933FF"/>
                </a:solidFill>
                <a:latin typeface="Matura MT Script Capitals" pitchFamily="66" charset="0"/>
              </a:rPr>
              <a:t>for something completely different….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61107" y="2971800"/>
            <a:ext cx="5382491" cy="138499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>
                <a:latin typeface="Algerian" pitchFamily="82" charset="0"/>
              </a:rPr>
              <a:t>4) </a:t>
            </a:r>
            <a:r>
              <a:rPr lang="en-US" sz="2800" b="1" dirty="0">
                <a:latin typeface="Algerian" pitchFamily="82" charset="0"/>
              </a:rPr>
              <a:t>CLASSICAL </a:t>
            </a:r>
            <a:r>
              <a:rPr lang="en-US" sz="2800" b="1" dirty="0" smtClean="0">
                <a:latin typeface="Algerian" pitchFamily="82" charset="0"/>
              </a:rPr>
              <a:t> </a:t>
            </a:r>
            <a:r>
              <a:rPr lang="en-US" sz="2800" b="1" dirty="0">
                <a:latin typeface="Algerian" pitchFamily="82" charset="0"/>
              </a:rPr>
              <a:t>REACTIONs- </a:t>
            </a:r>
            <a:r>
              <a:rPr lang="en-US" sz="2800" b="1" dirty="0">
                <a:solidFill>
                  <a:srgbClr val="FF0000"/>
                </a:solidFill>
                <a:latin typeface="Algerian" pitchFamily="82" charset="0"/>
              </a:rPr>
              <a:t>chapter </a:t>
            </a:r>
            <a:r>
              <a:rPr lang="en-US" sz="2800" b="1" dirty="0" smtClean="0">
                <a:solidFill>
                  <a:srgbClr val="FF0000"/>
                </a:solidFill>
                <a:latin typeface="Algerian" pitchFamily="82" charset="0"/>
              </a:rPr>
              <a:t>10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( + tiny bit of 14)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  <a:p>
            <a:r>
              <a:rPr lang="en-US" sz="2800" b="1" dirty="0">
                <a:latin typeface="Algerian" pitchFamily="82" charset="0"/>
              </a:rPr>
              <a:t>(where the fun begins)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52400" y="4416457"/>
            <a:ext cx="61722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3200" b="1" dirty="0" smtClean="0">
                <a:solidFill>
                  <a:srgbClr val="FF0000"/>
                </a:solidFill>
              </a:rPr>
              <a:t>Metatheses 443-452</a:t>
            </a:r>
            <a:endParaRPr lang="en-US" sz="3200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3200" b="1" dirty="0" smtClean="0">
                <a:solidFill>
                  <a:srgbClr val="0066CC"/>
                </a:solidFill>
              </a:rPr>
              <a:t>Acid-base 452-458;623-625</a:t>
            </a:r>
            <a:endParaRPr lang="en-US" sz="3200" b="1" dirty="0">
              <a:solidFill>
                <a:srgbClr val="0066CC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3200" b="1" dirty="0" smtClean="0">
                <a:solidFill>
                  <a:srgbClr val="009900"/>
                </a:solidFill>
              </a:rPr>
              <a:t>Oxidation-reduction 458-466</a:t>
            </a:r>
            <a:endParaRPr lang="en-US" sz="3200" b="1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95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229600" cy="1143000"/>
          </a:xfrm>
        </p:spPr>
        <p:txBody>
          <a:bodyPr/>
          <a:lstStyle/>
          <a:p>
            <a:r>
              <a:rPr lang="en-US" sz="4000" dirty="0"/>
              <a:t>Classical Reactions Classified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-72738" y="966933"/>
            <a:ext cx="8302338" cy="646331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2"/>
            <a:r>
              <a:rPr lang="en-US" sz="3600" b="1" dirty="0">
                <a:solidFill>
                  <a:srgbClr val="FF0000"/>
                </a:solidFill>
              </a:rPr>
              <a:t>1) </a:t>
            </a:r>
            <a:r>
              <a:rPr lang="en-US" sz="3200" b="1" dirty="0">
                <a:solidFill>
                  <a:srgbClr val="FF0000"/>
                </a:solidFill>
              </a:rPr>
              <a:t>Metathesis (double replacement</a:t>
            </a:r>
            <a:r>
              <a:rPr lang="en-US" sz="2400" b="1" dirty="0">
                <a:solidFill>
                  <a:srgbClr val="FF0000"/>
                </a:solidFill>
              </a:rPr>
              <a:t>)</a:t>
            </a:r>
            <a:endParaRPr lang="en-US" sz="2400" b="1" dirty="0">
              <a:solidFill>
                <a:srgbClr val="0066CC"/>
              </a:solidFill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44958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</a:rPr>
              <a:t>Pb</a:t>
            </a:r>
            <a:r>
              <a:rPr lang="en-US" sz="2800" b="1" dirty="0">
                <a:solidFill>
                  <a:srgbClr val="FF0000"/>
                </a:solidFill>
              </a:rPr>
              <a:t>(NO</a:t>
            </a:r>
            <a:r>
              <a:rPr lang="en-US" sz="2800" b="1" baseline="-25000" dirty="0">
                <a:solidFill>
                  <a:srgbClr val="FF0000"/>
                </a:solidFill>
              </a:rPr>
              <a:t>3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 (</a:t>
            </a:r>
            <a:r>
              <a:rPr lang="en-US" sz="2800" b="1" dirty="0" err="1">
                <a:solidFill>
                  <a:srgbClr val="FF0000"/>
                </a:solidFill>
              </a:rPr>
              <a:t>aq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  <a:r>
              <a:rPr lang="en-US" sz="2800" dirty="0"/>
              <a:t> + </a:t>
            </a:r>
            <a:r>
              <a:rPr lang="en-US" sz="2800" b="1" dirty="0">
                <a:solidFill>
                  <a:schemeClr val="accent2"/>
                </a:solidFill>
              </a:rPr>
              <a:t>2KI(</a:t>
            </a:r>
            <a:r>
              <a:rPr lang="en-US" sz="2800" b="1" dirty="0" err="1">
                <a:solidFill>
                  <a:schemeClr val="accent2"/>
                </a:solidFill>
              </a:rPr>
              <a:t>aq</a:t>
            </a:r>
            <a:r>
              <a:rPr lang="en-US" sz="2800" b="1" dirty="0">
                <a:solidFill>
                  <a:schemeClr val="accent2"/>
                </a:solidFill>
              </a:rPr>
              <a:t>)</a:t>
            </a:r>
            <a:endParaRPr lang="en-US" sz="2800" b="1" baseline="-25000" dirty="0">
              <a:solidFill>
                <a:srgbClr val="009900"/>
              </a:solidFill>
              <a:sym typeface="Wingdings" pitchFamily="2" charset="2"/>
            </a:endParaRPr>
          </a:p>
          <a:p>
            <a:pPr>
              <a:spcBef>
                <a:spcPct val="50000"/>
              </a:spcBef>
            </a:pPr>
            <a:endParaRPr lang="en-US" sz="2800" baseline="-25000" dirty="0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 flipV="1">
            <a:off x="838200" y="2286000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>
            <a:off x="838200" y="2286000"/>
            <a:ext cx="2819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>
            <a:off x="3657600" y="2286000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 flipH="1">
            <a:off x="3581400" y="29718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838200" y="3276600"/>
            <a:ext cx="274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V="1">
            <a:off x="838200" y="3048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4953000" y="2438400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ym typeface="Wingdings" pitchFamily="2" charset="2"/>
              </a:rPr>
              <a:t> </a:t>
            </a:r>
            <a:r>
              <a:rPr lang="en-US" sz="2800" b="1">
                <a:sym typeface="Wingdings" pitchFamily="2" charset="2"/>
              </a:rPr>
              <a:t>PbI</a:t>
            </a:r>
            <a:r>
              <a:rPr lang="en-US" sz="2800" b="1" baseline="-25000">
                <a:sym typeface="Wingdings" pitchFamily="2" charset="2"/>
              </a:rPr>
              <a:t>2</a:t>
            </a:r>
            <a:r>
              <a:rPr lang="en-US" sz="2800" b="1">
                <a:sym typeface="Wingdings" pitchFamily="2" charset="2"/>
              </a:rPr>
              <a:t>(s)</a:t>
            </a:r>
            <a:r>
              <a:rPr lang="en-US" sz="2800">
                <a:sym typeface="Wingdings" pitchFamily="2" charset="2"/>
              </a:rPr>
              <a:t> + </a:t>
            </a:r>
            <a:r>
              <a:rPr lang="en-US" sz="2800" b="1">
                <a:solidFill>
                  <a:srgbClr val="009900"/>
                </a:solidFill>
                <a:sym typeface="Wingdings" pitchFamily="2" charset="2"/>
              </a:rPr>
              <a:t>2KNO</a:t>
            </a:r>
            <a:r>
              <a:rPr lang="en-US" sz="2800" b="1" baseline="-25000">
                <a:solidFill>
                  <a:srgbClr val="009900"/>
                </a:solidFill>
                <a:sym typeface="Wingdings" pitchFamily="2" charset="2"/>
              </a:rPr>
              <a:t>3</a:t>
            </a:r>
            <a:r>
              <a:rPr lang="en-US" sz="2800" b="1">
                <a:solidFill>
                  <a:srgbClr val="009900"/>
                </a:solidFill>
                <a:sym typeface="Wingdings" pitchFamily="2" charset="2"/>
              </a:rPr>
              <a:t>(aq)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228600" y="1587787"/>
            <a:ext cx="6934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/>
              <a:t>Complete Molecular reaction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2971800" y="5320145"/>
            <a:ext cx="3810000" cy="51911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Pb</a:t>
            </a:r>
            <a:r>
              <a:rPr lang="en-US" sz="2800" b="1" baseline="30000" dirty="0">
                <a:solidFill>
                  <a:srgbClr val="FF0000"/>
                </a:solidFill>
              </a:rPr>
              <a:t>2+</a:t>
            </a:r>
            <a:r>
              <a:rPr lang="en-US" sz="2800" b="1" dirty="0">
                <a:solidFill>
                  <a:srgbClr val="FF0000"/>
                </a:solidFill>
              </a:rPr>
              <a:t>  + </a:t>
            </a:r>
            <a:r>
              <a:rPr lang="en-US" sz="2800" b="1" dirty="0">
                <a:solidFill>
                  <a:schemeClr val="accent2"/>
                </a:solidFill>
              </a:rPr>
              <a:t>2I</a:t>
            </a:r>
            <a:r>
              <a:rPr lang="en-US" sz="2800" b="1" baseline="30000" dirty="0">
                <a:solidFill>
                  <a:schemeClr val="accent2"/>
                </a:solidFill>
              </a:rPr>
              <a:t>-</a:t>
            </a:r>
            <a:r>
              <a:rPr lang="en-US" sz="2800" b="1" baseline="30000" dirty="0">
                <a:solidFill>
                  <a:srgbClr val="FF0000"/>
                </a:solidFill>
              </a:rPr>
              <a:t> </a:t>
            </a:r>
            <a:r>
              <a:rPr lang="en-US" sz="2800" baseline="30000" dirty="0">
                <a:solidFill>
                  <a:schemeClr val="accent2"/>
                </a:solidFill>
                <a:sym typeface="Wingdings" pitchFamily="2" charset="2"/>
              </a:rPr>
              <a:t></a:t>
            </a:r>
            <a:r>
              <a:rPr lang="en-US" sz="2800" b="1" dirty="0">
                <a:solidFill>
                  <a:srgbClr val="FF0000"/>
                </a:solidFill>
              </a:rPr>
              <a:t>  </a:t>
            </a:r>
            <a:r>
              <a:rPr lang="en-US" sz="2800" b="1" dirty="0">
                <a:sym typeface="Wingdings" pitchFamily="2" charset="2"/>
              </a:rPr>
              <a:t>PbI</a:t>
            </a:r>
            <a:r>
              <a:rPr lang="en-US" sz="2800" b="1" baseline="-25000" dirty="0">
                <a:sym typeface="Wingdings" pitchFamily="2" charset="2"/>
              </a:rPr>
              <a:t>2</a:t>
            </a:r>
            <a:r>
              <a:rPr lang="en-US" sz="2800" b="1" dirty="0">
                <a:sym typeface="Wingdings" pitchFamily="2" charset="2"/>
              </a:rPr>
              <a:t>(s)</a:t>
            </a:r>
            <a:r>
              <a:rPr lang="en-US" sz="2800" dirty="0">
                <a:sym typeface="Wingdings" pitchFamily="2" charset="2"/>
              </a:rPr>
              <a:t> 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540326" y="4648200"/>
            <a:ext cx="4260274" cy="5847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/>
              <a:t>Net </a:t>
            </a:r>
            <a:r>
              <a:rPr lang="en-US" sz="3200" b="1" u="sng" dirty="0" smtClean="0"/>
              <a:t>Ionic Reaction</a:t>
            </a:r>
            <a:endParaRPr lang="en-US" sz="3200" b="1" u="sng" dirty="0"/>
          </a:p>
        </p:txBody>
      </p:sp>
      <p:pic>
        <p:nvPicPr>
          <p:cNvPr id="18" name="Picture 25" descr="montypyth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1588" y="0"/>
            <a:ext cx="1522412" cy="2286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74073" y="4002337"/>
            <a:ext cx="8305800" cy="52322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Pb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2+  </a:t>
            </a:r>
            <a:r>
              <a:rPr lang="en-US" sz="2800" b="1" dirty="0" smtClean="0">
                <a:solidFill>
                  <a:srgbClr val="FF0000"/>
                </a:solidFill>
              </a:rPr>
              <a:t>+2NO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  </a:t>
            </a:r>
            <a:r>
              <a:rPr lang="en-US" sz="2800" dirty="0" smtClean="0"/>
              <a:t>+</a:t>
            </a:r>
            <a:r>
              <a:rPr lang="en-US" sz="2800" b="1" dirty="0" smtClean="0">
                <a:solidFill>
                  <a:srgbClr val="002060"/>
                </a:solidFill>
              </a:rPr>
              <a:t>2K</a:t>
            </a:r>
            <a:r>
              <a:rPr lang="en-US" sz="2800" b="1" baseline="30000" dirty="0" smtClean="0">
                <a:solidFill>
                  <a:srgbClr val="002060"/>
                </a:solidFill>
              </a:rPr>
              <a:t>+</a:t>
            </a:r>
            <a:r>
              <a:rPr lang="en-US" sz="2800" b="1" dirty="0" smtClean="0">
                <a:solidFill>
                  <a:srgbClr val="002060"/>
                </a:solidFill>
              </a:rPr>
              <a:t> +2I</a:t>
            </a:r>
            <a:r>
              <a:rPr lang="en-US" sz="2800" b="1" baseline="30000" dirty="0" smtClean="0">
                <a:solidFill>
                  <a:srgbClr val="002060"/>
                </a:solidFill>
              </a:rPr>
              <a:t>-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b="1" dirty="0" smtClean="0">
                <a:solidFill>
                  <a:srgbClr val="002060"/>
                </a:solidFill>
                <a:sym typeface="Wingdings" pitchFamily="2" charset="2"/>
              </a:rPr>
              <a:t>PbI</a:t>
            </a:r>
            <a:r>
              <a:rPr lang="en-US" sz="2800" b="1" baseline="-25000" dirty="0" smtClean="0">
                <a:solidFill>
                  <a:srgbClr val="002060"/>
                </a:solidFill>
                <a:sym typeface="Wingdings" pitchFamily="2" charset="2"/>
              </a:rPr>
              <a:t>2</a:t>
            </a:r>
            <a:r>
              <a:rPr lang="en-US" sz="2800" b="1" dirty="0" smtClean="0">
                <a:solidFill>
                  <a:srgbClr val="002060"/>
                </a:solidFill>
                <a:sym typeface="Wingdings" pitchFamily="2" charset="2"/>
              </a:rPr>
              <a:t>(s)</a:t>
            </a:r>
            <a:r>
              <a:rPr lang="en-US" sz="2800" dirty="0" smtClean="0">
                <a:sym typeface="Wingdings" pitchFamily="2" charset="2"/>
              </a:rPr>
              <a:t> +  </a:t>
            </a:r>
            <a:r>
              <a:rPr lang="en-US" sz="2800" b="1" dirty="0" smtClean="0">
                <a:solidFill>
                  <a:srgbClr val="00B050"/>
                </a:solidFill>
                <a:sym typeface="Wingdings" pitchFamily="2" charset="2"/>
              </a:rPr>
              <a:t>2K</a:t>
            </a:r>
            <a:r>
              <a:rPr lang="en-US" sz="2800" b="1" baseline="30000" dirty="0" smtClean="0">
                <a:solidFill>
                  <a:srgbClr val="00B050"/>
                </a:solidFill>
                <a:sym typeface="Wingdings" pitchFamily="2" charset="2"/>
              </a:rPr>
              <a:t>+</a:t>
            </a:r>
            <a:r>
              <a:rPr lang="en-US" sz="2800" b="1" dirty="0" smtClean="0">
                <a:solidFill>
                  <a:srgbClr val="00B050"/>
                </a:solidFill>
                <a:sym typeface="Wingdings" pitchFamily="2" charset="2"/>
              </a:rPr>
              <a:t> +2NO</a:t>
            </a:r>
            <a:r>
              <a:rPr lang="en-US" sz="2800" b="1" baseline="-25000" dirty="0" smtClean="0">
                <a:solidFill>
                  <a:srgbClr val="00B050"/>
                </a:solidFill>
                <a:sym typeface="Wingdings" pitchFamily="2" charset="2"/>
              </a:rPr>
              <a:t>3</a:t>
            </a:r>
            <a:r>
              <a:rPr lang="en-US" sz="2800" b="1" baseline="30000" dirty="0" smtClean="0">
                <a:solidFill>
                  <a:srgbClr val="00B050"/>
                </a:solidFill>
                <a:sym typeface="Wingdings" pitchFamily="2" charset="2"/>
              </a:rPr>
              <a:t>-</a:t>
            </a:r>
            <a:endParaRPr lang="en-US" sz="2800" b="1" baseline="30000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3390900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Complete Ionic Reaction</a:t>
            </a:r>
            <a:endParaRPr lang="en-US" sz="3200" b="1" u="sng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801091" y="4058568"/>
            <a:ext cx="609600" cy="41075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7316788" y="4058568"/>
            <a:ext cx="609600" cy="41075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971800" y="4058568"/>
            <a:ext cx="419100" cy="43887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289964" y="4086684"/>
            <a:ext cx="419100" cy="43887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412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/>
      <p:bldP spid="58373" grpId="0" animBg="1"/>
      <p:bldP spid="58374" grpId="0" animBg="1"/>
      <p:bldP spid="58375" grpId="0" animBg="1"/>
      <p:bldP spid="58376" grpId="0" animBg="1"/>
      <p:bldP spid="58377" grpId="0" animBg="1"/>
      <p:bldP spid="58378" grpId="0" animBg="1"/>
      <p:bldP spid="58379" grpId="0"/>
      <p:bldP spid="58382" grpId="0"/>
      <p:bldP spid="58383" grpId="0" animBg="1"/>
      <p:bldP spid="58384" grpId="0" animBg="1"/>
      <p:bldP spid="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1544</TotalTime>
  <Words>1036</Words>
  <Application>Microsoft Office PowerPoint</Application>
  <PresentationFormat>On-screen Show (4:3)</PresentationFormat>
  <Paragraphs>180</Paragraphs>
  <Slides>23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Retrospective of our chemistry road trip…</vt:lpstr>
      <vt:lpstr>PowerPoint Presentation</vt:lpstr>
      <vt:lpstr>Classical Reactions Classified </vt:lpstr>
      <vt:lpstr>PowerPoint Presentation</vt:lpstr>
      <vt:lpstr>Overview of classical reactions(cont.)</vt:lpstr>
      <vt:lpstr>Overview of classical reactions(cont.)</vt:lpstr>
      <vt:lpstr>Acid-Base Theories (pp 136-44, 625-8)</vt:lpstr>
      <vt:lpstr>Acid-Base Theories (pp 623-625)</vt:lpstr>
      <vt:lpstr>PowerPoint Presentation</vt:lpstr>
      <vt:lpstr>PowerPoint Presentation</vt:lpstr>
      <vt:lpstr>A measure of this Ph.D `ordinaire’’s brilliance…</vt:lpstr>
      <vt:lpstr>PowerPoint Presentation</vt:lpstr>
      <vt:lpstr>PowerPoint Presentation</vt:lpstr>
      <vt:lpstr>The `Inconvenient Truth’ about the Arrhenius model: basic salts</vt:lpstr>
      <vt:lpstr>The `Inconvenient Truth’ about the Arrhenius model: basic salts (continued)</vt:lpstr>
      <vt:lpstr>The `Inconvenient Truth’ about the Arrhenius model: basic salts (continued)</vt:lpstr>
      <vt:lpstr>Bronsted to the rescue…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Help Desk</dc:creator>
  <cp:lastModifiedBy>Fong, Jerry</cp:lastModifiedBy>
  <cp:revision>72</cp:revision>
  <dcterms:created xsi:type="dcterms:W3CDTF">2008-10-09T19:30:32Z</dcterms:created>
  <dcterms:modified xsi:type="dcterms:W3CDTF">2012-12-05T14:36:00Z</dcterms:modified>
</cp:coreProperties>
</file>