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2" r:id="rId2"/>
    <p:sldId id="294" r:id="rId3"/>
    <p:sldId id="295" r:id="rId4"/>
    <p:sldId id="296" r:id="rId5"/>
    <p:sldId id="297" r:id="rId6"/>
    <p:sldId id="298" r:id="rId7"/>
    <p:sldId id="299" r:id="rId8"/>
    <p:sldId id="302" r:id="rId9"/>
    <p:sldId id="303" r:id="rId10"/>
    <p:sldId id="300" r:id="rId11"/>
    <p:sldId id="304" r:id="rId12"/>
    <p:sldId id="30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80B85E3-EFA5-40D6-8925-26800EB995FB}">
          <p14:sldIdLst/>
        </p14:section>
        <p14:section name="Untitled Section" id="{866B8856-C311-48F9-96D7-936401FCB6C2}">
          <p14:sldIdLst>
            <p14:sldId id="292"/>
            <p14:sldId id="294"/>
            <p14:sldId id="295"/>
            <p14:sldId id="296"/>
            <p14:sldId id="297"/>
            <p14:sldId id="298"/>
            <p14:sldId id="299"/>
            <p14:sldId id="302"/>
            <p14:sldId id="303"/>
            <p14:sldId id="300"/>
            <p14:sldId id="304"/>
            <p14:sldId id="301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p Desk" initials="H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74229"/>
    <a:srgbClr val="3399FF"/>
    <a:srgbClr val="00FF00"/>
    <a:srgbClr val="FF66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40308-064C-400E-B229-05FA7A0359F3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1851D-42A2-4467-89FB-C7C7E769E1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49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84451CA-EFB0-492A-9FF3-493F7F6C68D0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43B46-A2D6-4D15-B1FB-CD50596AF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F9EF4-A3A6-41B4-B738-5366104E3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E437A-414C-4B7B-89E1-D4E1BF455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C85DB-5FDD-4593-A082-16220080E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F84FA-7F0A-4A8C-82DF-39DD57107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5A5FC-EA38-42D0-BB21-A847D5583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18881-2D26-40F3-B317-14AF69010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30F01-94A2-4418-B566-61F90FA29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B57CD-7BD9-47FD-92AB-05A3C79E0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81AA9-9406-405A-AB7E-2AD0087CF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14D44-AE6D-424F-8A4E-ACE8237A1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BF216A7-23C0-4B79-8F8B-9161D19AB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62000" y="1447800"/>
          <a:ext cx="681038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Bitmap Image" r:id="rId3" imgW="266737" imgH="1638529" progId="PBrush">
                  <p:embed/>
                </p:oleObj>
              </mc:Choice>
              <mc:Fallback>
                <p:oleObj name="Bitmap Image" r:id="rId3" imgW="266737" imgH="1638529" progId="PBrush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47800"/>
                        <a:ext cx="681038" cy="419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64" name="Text Box 8"/>
          <p:cNvSpPr txBox="1">
            <a:spLocks noChangeArrowheads="1"/>
          </p:cNvSpPr>
          <p:nvPr/>
        </p:nvSpPr>
        <p:spPr bwMode="auto">
          <a:xfrm>
            <a:off x="5029200" y="2057400"/>
            <a:ext cx="2971800" cy="436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u="sng">
                <a:solidFill>
                  <a:srgbClr val="009900"/>
                </a:solidFill>
              </a:rPr>
              <a:t>Noble gas chemistry</a:t>
            </a:r>
          </a:p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0</a:t>
            </a:r>
          </a:p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None</a:t>
            </a:r>
          </a:p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Nada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259C"/>
                </a:solidFill>
              </a:rPr>
              <a:t>            </a:t>
            </a:r>
            <a:endParaRPr lang="en-US" sz="2000" b="1"/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6629400" y="4392613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 b="1"/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5943600" y="4419600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endParaRPr lang="en-US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685800" y="1143000"/>
            <a:ext cx="762000" cy="3667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8</a:t>
            </a:r>
          </a:p>
        </p:txBody>
      </p:sp>
      <p:sp>
        <p:nvSpPr>
          <p:cNvPr id="3079" name="Rectangle 1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What’s so curious ??</a:t>
            </a:r>
          </a:p>
        </p:txBody>
      </p:sp>
      <p:sp>
        <p:nvSpPr>
          <p:cNvPr id="96270" name="Text Box 14"/>
          <p:cNvSpPr txBox="1">
            <a:spLocks noChangeArrowheads="1"/>
          </p:cNvSpPr>
          <p:nvPr/>
        </p:nvSpPr>
        <p:spPr bwMode="auto">
          <a:xfrm>
            <a:off x="1371600" y="5486400"/>
            <a:ext cx="2819400" cy="12922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Noble</a:t>
            </a:r>
            <a:r>
              <a:rPr lang="en-US" sz="1800" b="1">
                <a:latin typeface="Arial" charset="0"/>
              </a:rPr>
              <a:t>…because they have nothing to do with any of the lower class elements=&gt;……</a:t>
            </a:r>
            <a:endParaRPr lang="en-US" sz="1800" b="1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96271" name="Text Box 15"/>
          <p:cNvSpPr txBox="1">
            <a:spLocks noChangeArrowheads="1"/>
          </p:cNvSpPr>
          <p:nvPr/>
        </p:nvSpPr>
        <p:spPr bwMode="auto">
          <a:xfrm>
            <a:off x="2133600" y="15240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The “Noble” Elements are utterly stable</a:t>
            </a:r>
            <a:r>
              <a:rPr lang="en-US" sz="1800" b="1">
                <a:solidFill>
                  <a:srgbClr val="FF0066"/>
                </a:solidFill>
                <a:latin typeface="Arial" charset="0"/>
              </a:rPr>
              <a:t> </a:t>
            </a:r>
          </a:p>
        </p:txBody>
      </p:sp>
      <p:sp>
        <p:nvSpPr>
          <p:cNvPr id="96272" name="Text Box 16"/>
          <p:cNvSpPr txBox="1">
            <a:spLocks noChangeArrowheads="1"/>
          </p:cNvSpPr>
          <p:nvPr/>
        </p:nvSpPr>
        <p:spPr bwMode="auto">
          <a:xfrm>
            <a:off x="1981200" y="2209800"/>
            <a:ext cx="25146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…And what’s with this number 8 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6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6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4" grpId="0"/>
      <p:bldP spid="96270" grpId="0" animBg="1"/>
      <p:bldP spid="96271" grpId="0"/>
      <p:bldP spid="9627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2133600"/>
            <a:ext cx="457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 2:	</a:t>
            </a:r>
            <a:r>
              <a:rPr lang="en-US" sz="2800" b="1" dirty="0" smtClean="0"/>
              <a:t>plastic `cling’ wrap</a:t>
            </a:r>
          </a:p>
          <a:p>
            <a:r>
              <a:rPr lang="en-US" sz="2800" b="1" dirty="0" smtClean="0"/>
              <a:t>	   C and H  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800600" y="1981200"/>
            <a:ext cx="434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</a:t>
            </a:r>
            <a:r>
              <a:rPr lang="en-US" sz="2400" b="1" dirty="0" smtClean="0">
                <a:solidFill>
                  <a:srgbClr val="C00000"/>
                </a:solidFill>
              </a:rPr>
              <a:t>. 2  </a:t>
            </a:r>
            <a:r>
              <a:rPr lang="en-US" sz="2800" b="1" dirty="0" smtClean="0">
                <a:solidFill>
                  <a:srgbClr val="C00000"/>
                </a:solidFill>
              </a:rPr>
              <a:t>Limestone </a:t>
            </a:r>
          </a:p>
          <a:p>
            <a:r>
              <a:rPr lang="en-US" sz="2800" b="1" dirty="0" smtClean="0"/>
              <a:t>	</a:t>
            </a:r>
            <a:r>
              <a:rPr lang="en-US" sz="2800" b="1" dirty="0" smtClean="0">
                <a:solidFill>
                  <a:srgbClr val="C00000"/>
                </a:solidFill>
              </a:rPr>
              <a:t>mostly Ca and O</a:t>
            </a:r>
            <a:endParaRPr lang="en-US" sz="2800" b="1" dirty="0">
              <a:solidFill>
                <a:srgbClr val="C00000"/>
              </a:solidFill>
            </a:endParaRPr>
          </a:p>
        </p:txBody>
      </p:sp>
      <p:pic>
        <p:nvPicPr>
          <p:cNvPr id="58370" name="Picture 2" descr="http://3.bp.blogspot.com/_xI_VEnvwTzw/SMYRqiD8mbI/AAAAAAAABNU/1jdVppIv34w/s400/2+DSC0156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276600"/>
            <a:ext cx="3907692" cy="3048000"/>
          </a:xfrm>
          <a:prstGeom prst="rect">
            <a:avLst/>
          </a:prstGeom>
          <a:noFill/>
        </p:spPr>
      </p:pic>
      <p:pic>
        <p:nvPicPr>
          <p:cNvPr id="58372" name="Picture 4" descr="http://www.beg.utexas.edu/mainweb/publications/graphics/limestone4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2895600"/>
            <a:ext cx="4064000" cy="3048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67200" y="0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IONIC BONDING (+…-)  involves elements from opposite sides of Periodic Table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472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COVALENT BONDING involves</a:t>
            </a:r>
          </a:p>
          <a:p>
            <a:r>
              <a:rPr lang="en-US" sz="2000" b="1" dirty="0" smtClean="0"/>
              <a:t>elements near each other on </a:t>
            </a:r>
          </a:p>
          <a:p>
            <a:r>
              <a:rPr lang="en-US" sz="2000" b="1" dirty="0" smtClean="0"/>
              <a:t>Periodic Table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04800" y="1066800"/>
            <a:ext cx="403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Ex.1</a:t>
            </a:r>
            <a:r>
              <a:rPr lang="en-US" dirty="0" smtClean="0"/>
              <a:t>  </a:t>
            </a:r>
            <a:r>
              <a:rPr lang="en-US" sz="2800" b="1" dirty="0" smtClean="0"/>
              <a:t>Nitrogen gas (N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)</a:t>
            </a:r>
          </a:p>
          <a:p>
            <a:r>
              <a:rPr lang="en-US" sz="2800" b="1" dirty="0" smtClean="0"/>
              <a:t>        `</a:t>
            </a:r>
            <a:r>
              <a:rPr lang="en-US" sz="2800" b="1" dirty="0" err="1" smtClean="0"/>
              <a:t>azote</a:t>
            </a:r>
            <a:r>
              <a:rPr lang="en-US" sz="3200" dirty="0" smtClean="0"/>
              <a:t>’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4648200" y="990600"/>
            <a:ext cx="403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Ex.1</a:t>
            </a:r>
            <a:r>
              <a:rPr lang="en-US" dirty="0" smtClean="0">
                <a:solidFill>
                  <a:srgbClr val="C00000"/>
                </a:solidFill>
              </a:rPr>
              <a:t>  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NaCl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sz="2800" b="1" dirty="0" smtClean="0">
                <a:solidFill>
                  <a:srgbClr val="C00000"/>
                </a:solidFill>
              </a:rPr>
              <a:t>     	(table salt)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134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blog.crowdspring.com/wp-content/uploads/2010/07/nike-just-do-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857375"/>
            <a:ext cx="5000625" cy="500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0" y="152400"/>
            <a:ext cx="8001000" cy="31700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Octet rule extended to covalent compounds: the Lewis electron bond pair/lone pair `trick’</a:t>
            </a:r>
          </a:p>
          <a:p>
            <a:endParaRPr lang="en-US" sz="4000" dirty="0" smtClean="0"/>
          </a:p>
          <a:p>
            <a:r>
              <a:rPr lang="en-US" sz="4000" dirty="0" smtClean="0"/>
              <a:t>See page 170-172; 175 review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2402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905000"/>
            <a:ext cx="84582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IN-CLASS BOARD PRACTICE WITH:</a:t>
            </a:r>
            <a:r>
              <a:rPr lang="en-US" sz="3600" dirty="0" smtClean="0"/>
              <a:t>: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3062222"/>
            <a:ext cx="8915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  </a:t>
            </a:r>
            <a:r>
              <a:rPr lang="en-US" sz="4000" dirty="0" err="1" smtClean="0"/>
              <a:t>Diatomics</a:t>
            </a:r>
            <a:r>
              <a:rPr lang="en-US" sz="4000" dirty="0" smtClean="0"/>
              <a:t>	 O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		N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		CO	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err="1" smtClean="0"/>
              <a:t>Diatomics</a:t>
            </a:r>
            <a:r>
              <a:rPr lang="en-US" sz="4000" dirty="0" smtClean="0"/>
              <a:t>   CO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	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O	 SOCl</a:t>
            </a:r>
            <a:r>
              <a:rPr lang="en-US" sz="4000" baseline="-25000" dirty="0" smtClean="0"/>
              <a:t>2</a:t>
            </a:r>
          </a:p>
          <a:p>
            <a:r>
              <a:rPr lang="en-US" sz="4000" dirty="0" smtClean="0"/>
              <a:t>   oxyanions	  NO</a:t>
            </a:r>
            <a:r>
              <a:rPr lang="en-US" sz="4000" baseline="-25000" dirty="0" smtClean="0"/>
              <a:t>3</a:t>
            </a:r>
            <a:r>
              <a:rPr lang="en-US" sz="4000" baseline="30000" dirty="0" smtClean="0"/>
              <a:t>-</a:t>
            </a:r>
            <a:r>
              <a:rPr lang="en-US" sz="4000" dirty="0" smtClean="0"/>
              <a:t>	CO</a:t>
            </a:r>
            <a:r>
              <a:rPr lang="en-US" sz="4000" baseline="-25000" dirty="0" smtClean="0"/>
              <a:t>3</a:t>
            </a:r>
            <a:r>
              <a:rPr lang="en-US" sz="4000" baseline="30000" dirty="0" smtClean="0"/>
              <a:t>-</a:t>
            </a:r>
            <a:r>
              <a:rPr lang="en-US" sz="4000" dirty="0" smtClean="0"/>
              <a:t>	 SO</a:t>
            </a:r>
            <a:r>
              <a:rPr lang="en-US" sz="4000" baseline="-25000" dirty="0" smtClean="0"/>
              <a:t>4</a:t>
            </a:r>
            <a:r>
              <a:rPr lang="en-US" sz="4000" baseline="30000" dirty="0" smtClean="0"/>
              <a:t>2-</a:t>
            </a:r>
            <a:r>
              <a:rPr lang="en-US" sz="4000" dirty="0" smtClean="0"/>
              <a:t>	</a:t>
            </a:r>
            <a:endParaRPr lang="en-US" sz="4000" dirty="0" smtClean="0"/>
          </a:p>
          <a:p>
            <a:endParaRPr lang="en-US" sz="4000" dirty="0"/>
          </a:p>
          <a:p>
            <a:r>
              <a:rPr lang="en-US" sz="4000" smtClean="0"/>
              <a:t>More ????  </a:t>
            </a:r>
            <a:r>
              <a:rPr lang="en-US" baseline="30000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52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en-US" sz="3200" dirty="0" smtClean="0"/>
              <a:t>Explaining the trend…</a:t>
            </a:r>
            <a:br>
              <a:rPr lang="en-US" sz="3200" dirty="0" smtClean="0"/>
            </a:br>
            <a:r>
              <a:rPr lang="en-US" sz="3200" dirty="0" smtClean="0">
                <a:sym typeface="Symbol" pitchFamily="18" charset="2"/>
              </a:rPr>
              <a:t></a:t>
            </a:r>
            <a:r>
              <a:rPr lang="en-US" sz="3200" dirty="0" smtClean="0"/>
              <a:t>every element wants to be Noble</a:t>
            </a:r>
            <a:br>
              <a:rPr lang="en-US" sz="3200" dirty="0" smtClean="0"/>
            </a:br>
            <a:r>
              <a:rPr lang="en-US" sz="2800" b="1" dirty="0" smtClean="0">
                <a:solidFill>
                  <a:srgbClr val="0000CC"/>
                </a:solidFill>
              </a:rPr>
              <a:t>O, P, K, Al as examples + exercise 8.1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solidFill>
                  <a:schemeClr val="tx2"/>
                </a:solidFill>
              </a:rPr>
              <a:t/>
            </a:r>
            <a:br>
              <a:rPr lang="en-US" sz="4400">
                <a:solidFill>
                  <a:schemeClr val="tx2"/>
                </a:solidFill>
              </a:rPr>
            </a:br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6019800" y="1524000"/>
            <a:ext cx="205740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Stable O is O</a:t>
            </a:r>
            <a:r>
              <a:rPr lang="en-US" sz="2000" b="1" baseline="30000">
                <a:latin typeface="Arial" charset="0"/>
              </a:rPr>
              <a:t>2-</a:t>
            </a:r>
            <a:endParaRPr lang="en-US" sz="2000" b="1">
              <a:latin typeface="Arial" charset="0"/>
            </a:endParaRP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5562600" y="1905000"/>
            <a:ext cx="3352800" cy="366713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O   + 2e</a:t>
            </a:r>
            <a:r>
              <a:rPr lang="en-US" sz="1800" b="1" baseline="30000">
                <a:latin typeface="Arial" charset="0"/>
              </a:rPr>
              <a:t>-</a:t>
            </a:r>
            <a:r>
              <a:rPr lang="en-US" sz="1800" b="1">
                <a:latin typeface="Arial" charset="0"/>
              </a:rPr>
              <a:t> </a:t>
            </a:r>
            <a:r>
              <a:rPr lang="en-US" sz="1800" b="1">
                <a:latin typeface="Arial" charset="0"/>
                <a:sym typeface="Wingdings" pitchFamily="2" charset="2"/>
              </a:rPr>
              <a:t></a:t>
            </a:r>
            <a:r>
              <a:rPr lang="en-US" sz="1800" b="1">
                <a:latin typeface="Arial" charset="0"/>
              </a:rPr>
              <a:t>    O</a:t>
            </a:r>
            <a:r>
              <a:rPr lang="en-US" sz="1800" b="1" baseline="30000">
                <a:latin typeface="Arial" charset="0"/>
              </a:rPr>
              <a:t>2-</a:t>
            </a:r>
            <a:r>
              <a:rPr lang="en-US" sz="1800" baseline="30000">
                <a:latin typeface="Arial" charset="0"/>
              </a:rPr>
              <a:t> </a:t>
            </a:r>
            <a:endParaRPr lang="en-US" sz="1800" b="1">
              <a:solidFill>
                <a:srgbClr val="FF0066"/>
              </a:solidFill>
              <a:latin typeface="Arial" charset="0"/>
            </a:endParaRPr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362200"/>
            <a:ext cx="8915400" cy="423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7" descr="hearno evil see no evil monkey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191000"/>
            <a:ext cx="47244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312" name="Line 8"/>
          <p:cNvSpPr>
            <a:spLocks noChangeShapeType="1"/>
          </p:cNvSpPr>
          <p:nvPr/>
        </p:nvSpPr>
        <p:spPr bwMode="auto">
          <a:xfrm flipV="1">
            <a:off x="7772400" y="3429000"/>
            <a:ext cx="8382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8313" name="Text Box 9"/>
          <p:cNvSpPr txBox="1">
            <a:spLocks noChangeArrowheads="1"/>
          </p:cNvSpPr>
          <p:nvPr/>
        </p:nvSpPr>
        <p:spPr bwMode="auto">
          <a:xfrm>
            <a:off x="5867400" y="2362200"/>
            <a:ext cx="21336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Stable P is P</a:t>
            </a:r>
            <a:r>
              <a:rPr lang="en-US" sz="1800" b="1" baseline="30000">
                <a:latin typeface="Arial" charset="0"/>
              </a:rPr>
              <a:t>3-</a:t>
            </a:r>
            <a:endParaRPr lang="en-US" sz="1800" b="1">
              <a:latin typeface="Arial" charset="0"/>
            </a:endParaRPr>
          </a:p>
        </p:txBody>
      </p:sp>
      <p:sp>
        <p:nvSpPr>
          <p:cNvPr id="98314" name="Text Box 10"/>
          <p:cNvSpPr txBox="1">
            <a:spLocks noChangeArrowheads="1"/>
          </p:cNvSpPr>
          <p:nvPr/>
        </p:nvSpPr>
        <p:spPr bwMode="auto">
          <a:xfrm>
            <a:off x="5943600" y="2743200"/>
            <a:ext cx="1600200" cy="366713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P +3e- </a:t>
            </a:r>
            <a:r>
              <a:rPr lang="en-US" sz="1800" b="1">
                <a:latin typeface="Arial" charset="0"/>
                <a:sym typeface="Wingdings" pitchFamily="2" charset="2"/>
              </a:rPr>
              <a:t> P</a:t>
            </a:r>
            <a:r>
              <a:rPr lang="en-US" sz="1800" b="1" baseline="30000">
                <a:latin typeface="Arial" charset="0"/>
                <a:sym typeface="Wingdings" pitchFamily="2" charset="2"/>
              </a:rPr>
              <a:t>3-</a:t>
            </a:r>
            <a:endParaRPr lang="en-US" sz="1800" b="1">
              <a:latin typeface="Arial" charset="0"/>
            </a:endParaRPr>
          </a:p>
        </p:txBody>
      </p:sp>
      <p:sp>
        <p:nvSpPr>
          <p:cNvPr id="98315" name="Line 11"/>
          <p:cNvSpPr>
            <a:spLocks noChangeShapeType="1"/>
          </p:cNvSpPr>
          <p:nvPr/>
        </p:nvSpPr>
        <p:spPr bwMode="auto">
          <a:xfrm>
            <a:off x="7467600" y="3962400"/>
            <a:ext cx="11430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8316" name="Text Box 12"/>
          <p:cNvSpPr txBox="1">
            <a:spLocks noChangeArrowheads="1"/>
          </p:cNvSpPr>
          <p:nvPr/>
        </p:nvSpPr>
        <p:spPr bwMode="auto">
          <a:xfrm>
            <a:off x="762000" y="1752600"/>
            <a:ext cx="22860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Stable K is K</a:t>
            </a:r>
            <a:r>
              <a:rPr lang="en-US" sz="1800" b="1" baseline="30000">
                <a:latin typeface="Arial" charset="0"/>
              </a:rPr>
              <a:t>1+</a:t>
            </a:r>
            <a:endParaRPr lang="en-US" sz="1800" b="1">
              <a:latin typeface="Arial" charset="0"/>
            </a:endParaRPr>
          </a:p>
        </p:txBody>
      </p:sp>
      <p:sp>
        <p:nvSpPr>
          <p:cNvPr id="98317" name="Text Box 13"/>
          <p:cNvSpPr txBox="1">
            <a:spLocks noChangeArrowheads="1"/>
          </p:cNvSpPr>
          <p:nvPr/>
        </p:nvSpPr>
        <p:spPr bwMode="auto">
          <a:xfrm>
            <a:off x="762000" y="2133600"/>
            <a:ext cx="2514600" cy="366713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K</a:t>
            </a:r>
            <a:r>
              <a:rPr lang="en-US" sz="1800" b="1">
                <a:latin typeface="Arial" charset="0"/>
                <a:sym typeface="Wingdings" pitchFamily="2" charset="2"/>
              </a:rPr>
              <a:t> K</a:t>
            </a:r>
            <a:r>
              <a:rPr lang="en-US" sz="1800" b="1" baseline="30000">
                <a:latin typeface="Arial" charset="0"/>
                <a:sym typeface="Wingdings" pitchFamily="2" charset="2"/>
              </a:rPr>
              <a:t>1+ </a:t>
            </a:r>
            <a:r>
              <a:rPr lang="en-US" sz="1800" b="1">
                <a:latin typeface="Arial" charset="0"/>
                <a:sym typeface="Wingdings" pitchFamily="2" charset="2"/>
              </a:rPr>
              <a:t> +  e</a:t>
            </a:r>
            <a:r>
              <a:rPr lang="en-US" sz="1800" b="1" baseline="30000">
                <a:latin typeface="Arial" charset="0"/>
                <a:sym typeface="Wingdings" pitchFamily="2" charset="2"/>
              </a:rPr>
              <a:t>-</a:t>
            </a:r>
            <a:endParaRPr lang="en-US" sz="1800" b="1">
              <a:latin typeface="Arial" charset="0"/>
            </a:endParaRPr>
          </a:p>
        </p:txBody>
      </p:sp>
      <p:sp>
        <p:nvSpPr>
          <p:cNvPr id="98318" name="Line 14"/>
          <p:cNvSpPr>
            <a:spLocks noChangeShapeType="1"/>
          </p:cNvSpPr>
          <p:nvPr/>
        </p:nvSpPr>
        <p:spPr bwMode="auto">
          <a:xfrm flipV="1">
            <a:off x="762000" y="3810000"/>
            <a:ext cx="7848600" cy="6858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8319" name="Text Box 15"/>
          <p:cNvSpPr txBox="1">
            <a:spLocks noChangeArrowheads="1"/>
          </p:cNvSpPr>
          <p:nvPr/>
        </p:nvSpPr>
        <p:spPr bwMode="auto">
          <a:xfrm>
            <a:off x="1828800" y="2895600"/>
            <a:ext cx="23622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Stable Al is Al</a:t>
            </a:r>
            <a:r>
              <a:rPr lang="en-US" sz="1800" b="1" baseline="30000">
                <a:latin typeface="Arial" charset="0"/>
              </a:rPr>
              <a:t>3+</a:t>
            </a:r>
            <a:endParaRPr lang="en-US" sz="1800" b="1">
              <a:latin typeface="Arial" charset="0"/>
            </a:endParaRPr>
          </a:p>
        </p:txBody>
      </p:sp>
      <p:sp>
        <p:nvSpPr>
          <p:cNvPr id="98320" name="Text Box 16"/>
          <p:cNvSpPr txBox="1">
            <a:spLocks noChangeArrowheads="1"/>
          </p:cNvSpPr>
          <p:nvPr/>
        </p:nvSpPr>
        <p:spPr bwMode="auto">
          <a:xfrm>
            <a:off x="1828800" y="3352800"/>
            <a:ext cx="2362200" cy="376238"/>
          </a:xfrm>
          <a:prstGeom prst="rect">
            <a:avLst/>
          </a:prstGeom>
          <a:solidFill>
            <a:srgbClr val="00FFFF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Al</a:t>
            </a:r>
            <a:r>
              <a:rPr lang="en-US" sz="1800" b="1">
                <a:latin typeface="Arial" charset="0"/>
                <a:sym typeface="Wingdings" pitchFamily="2" charset="2"/>
              </a:rPr>
              <a:t>Al</a:t>
            </a:r>
            <a:r>
              <a:rPr lang="en-US" sz="1800" b="1" baseline="30000">
                <a:latin typeface="Arial" charset="0"/>
                <a:sym typeface="Wingdings" pitchFamily="2" charset="2"/>
              </a:rPr>
              <a:t>3+ </a:t>
            </a:r>
            <a:r>
              <a:rPr lang="en-US" sz="1800" b="1">
                <a:latin typeface="Arial" charset="0"/>
                <a:sym typeface="Wingdings" pitchFamily="2" charset="2"/>
              </a:rPr>
              <a:t>3e</a:t>
            </a:r>
            <a:r>
              <a:rPr lang="en-US" sz="1800" b="1" baseline="30000">
                <a:latin typeface="Arial" charset="0"/>
                <a:sym typeface="Wingdings" pitchFamily="2" charset="2"/>
              </a:rPr>
              <a:t>-</a:t>
            </a:r>
            <a:endParaRPr lang="en-US" sz="1800" b="1">
              <a:latin typeface="Arial" charset="0"/>
            </a:endParaRPr>
          </a:p>
        </p:txBody>
      </p:sp>
      <p:sp>
        <p:nvSpPr>
          <p:cNvPr id="98321" name="Line 17"/>
          <p:cNvSpPr>
            <a:spLocks noChangeShapeType="1"/>
          </p:cNvSpPr>
          <p:nvPr/>
        </p:nvSpPr>
        <p:spPr bwMode="auto">
          <a:xfrm flipV="1">
            <a:off x="6400800" y="3505200"/>
            <a:ext cx="205740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8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98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98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98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98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98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98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9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98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98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98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98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 animBg="1"/>
      <p:bldP spid="98308" grpId="1" animBg="1"/>
      <p:bldP spid="98309" grpId="0" animBg="1"/>
      <p:bldP spid="98309" grpId="1" animBg="1"/>
      <p:bldP spid="98312" grpId="0" animBg="1"/>
      <p:bldP spid="98312" grpId="1" animBg="1"/>
      <p:bldP spid="98313" grpId="0" animBg="1"/>
      <p:bldP spid="98313" grpId="1" animBg="1"/>
      <p:bldP spid="98314" grpId="0" animBg="1"/>
      <p:bldP spid="98314" grpId="1" animBg="1"/>
      <p:bldP spid="98315" grpId="0" animBg="1"/>
      <p:bldP spid="98315" grpId="1" animBg="1"/>
      <p:bldP spid="98316" grpId="0" animBg="1"/>
      <p:bldP spid="98317" grpId="0" animBg="1"/>
      <p:bldP spid="98318" grpId="0" animBg="1"/>
      <p:bldP spid="98319" grpId="0" animBg="1"/>
      <p:bldP spid="98320" grpId="0" animBg="1"/>
      <p:bldP spid="983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609600" y="762000"/>
            <a:ext cx="8305800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 dirty="0"/>
              <a:t>How does knowing the stable charge desired by the elements help us build the right (binary =</a:t>
            </a:r>
            <a:r>
              <a:rPr lang="en-US" sz="5400" b="1" dirty="0" err="1"/>
              <a:t>A</a:t>
            </a:r>
            <a:r>
              <a:rPr lang="en-US" sz="5400" b="1" baseline="-25000" dirty="0" err="1"/>
              <a:t>n</a:t>
            </a:r>
            <a:r>
              <a:rPr lang="en-US" sz="5400" b="1" dirty="0" err="1"/>
              <a:t>B</a:t>
            </a:r>
            <a:r>
              <a:rPr lang="en-US" sz="5400" b="1" baseline="-25000" dirty="0" err="1"/>
              <a:t>m</a:t>
            </a:r>
            <a:r>
              <a:rPr lang="en-US" sz="5400" b="1" dirty="0"/>
              <a:t>) compound formulas  ????</a:t>
            </a:r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1143000" y="5943600"/>
            <a:ext cx="73914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/>
              <a:t>Crossing </a:t>
            </a:r>
            <a:r>
              <a:rPr lang="en-US" sz="3600" dirty="0" smtClean="0"/>
              <a:t>rule </a:t>
            </a:r>
            <a:r>
              <a:rPr lang="en-US" sz="3600" dirty="0"/>
              <a:t>in-class exercise </a:t>
            </a:r>
            <a:r>
              <a:rPr lang="en-US" sz="3600" dirty="0" smtClean="0"/>
              <a:t>8.2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763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Ca</a:t>
            </a:r>
            <a:r>
              <a:rPr lang="en-US">
                <a:latin typeface="Arial" charset="0"/>
              </a:rPr>
              <a:t>   +       </a:t>
            </a:r>
            <a:r>
              <a:rPr lang="en-US" b="1">
                <a:latin typeface="Arial" charset="0"/>
              </a:rPr>
              <a:t>As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127375"/>
            <a:ext cx="8686800" cy="397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 descr="hearno evil see no evil monkey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4876800"/>
            <a:ext cx="4572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838200" y="1600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0066"/>
                </a:solidFill>
                <a:latin typeface="Arial" charset="0"/>
              </a:rPr>
              <a:t>2+              </a:t>
            </a:r>
            <a:r>
              <a:rPr lang="en-US" sz="1800" b="1">
                <a:solidFill>
                  <a:srgbClr val="0000CC"/>
                </a:solidFill>
                <a:latin typeface="Arial" charset="0"/>
              </a:rPr>
              <a:t>3</a:t>
            </a:r>
            <a:r>
              <a:rPr lang="en-US" sz="1800" b="1">
                <a:solidFill>
                  <a:schemeClr val="accent2"/>
                </a:solidFill>
                <a:latin typeface="Arial" charset="0"/>
              </a:rPr>
              <a:t>-</a:t>
            </a:r>
          </a:p>
        </p:txBody>
      </p:sp>
      <p:sp>
        <p:nvSpPr>
          <p:cNvPr id="99335" name="Line 7"/>
          <p:cNvSpPr>
            <a:spLocks noChangeShapeType="1"/>
          </p:cNvSpPr>
          <p:nvPr/>
        </p:nvSpPr>
        <p:spPr bwMode="auto">
          <a:xfrm>
            <a:off x="1143000" y="1828800"/>
            <a:ext cx="1295400" cy="381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9336" name="Line 8"/>
          <p:cNvSpPr>
            <a:spLocks noChangeShapeType="1"/>
          </p:cNvSpPr>
          <p:nvPr/>
        </p:nvSpPr>
        <p:spPr bwMode="auto">
          <a:xfrm flipH="1">
            <a:off x="1295400" y="19050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9337" name="Text Box 9"/>
          <p:cNvSpPr txBox="1">
            <a:spLocks noChangeArrowheads="1"/>
          </p:cNvSpPr>
          <p:nvPr/>
        </p:nvSpPr>
        <p:spPr bwMode="auto">
          <a:xfrm>
            <a:off x="838200" y="25908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latin typeface="Arial" charset="0"/>
              </a:rPr>
              <a:t>+</a:t>
            </a:r>
            <a:r>
              <a:rPr lang="en-US" sz="1800" b="1" dirty="0">
                <a:solidFill>
                  <a:schemeClr val="tx2"/>
                </a:solidFill>
                <a:latin typeface="Arial" charset="0"/>
              </a:rPr>
              <a:t>3</a:t>
            </a:r>
            <a:r>
              <a:rPr lang="en-US" sz="1800" dirty="0">
                <a:latin typeface="Arial" charset="0"/>
              </a:rPr>
              <a:t> *</a:t>
            </a:r>
            <a:r>
              <a:rPr lang="en-US" sz="1800" b="1" dirty="0">
                <a:latin typeface="Arial" charset="0"/>
              </a:rPr>
              <a:t>(</a:t>
            </a:r>
            <a:r>
              <a:rPr lang="en-US" sz="1800" dirty="0">
                <a:latin typeface="Arial" charset="0"/>
              </a:rPr>
              <a:t>+</a:t>
            </a:r>
            <a:r>
              <a:rPr lang="en-US" sz="1800" b="1" dirty="0">
                <a:solidFill>
                  <a:srgbClr val="FF0066"/>
                </a:solidFill>
                <a:latin typeface="Arial" charset="0"/>
              </a:rPr>
              <a:t>2)     </a:t>
            </a:r>
            <a:r>
              <a:rPr lang="en-US" sz="1800" b="1" dirty="0">
                <a:latin typeface="Arial" charset="0"/>
              </a:rPr>
              <a:t>-     </a:t>
            </a:r>
            <a:r>
              <a:rPr lang="en-US" sz="1800" b="1" dirty="0">
                <a:solidFill>
                  <a:schemeClr val="accent6"/>
                </a:solidFill>
                <a:latin typeface="Arial" charset="0"/>
              </a:rPr>
              <a:t>3*</a:t>
            </a:r>
            <a:r>
              <a:rPr lang="en-US" sz="1800" b="1" dirty="0">
                <a:latin typeface="Arial" charset="0"/>
              </a:rPr>
              <a:t>2=0</a:t>
            </a:r>
          </a:p>
        </p:txBody>
      </p:sp>
      <p:sp>
        <p:nvSpPr>
          <p:cNvPr id="99338" name="Text Box 10"/>
          <p:cNvSpPr txBox="1">
            <a:spLocks noChangeArrowheads="1"/>
          </p:cNvSpPr>
          <p:nvPr/>
        </p:nvSpPr>
        <p:spPr bwMode="auto">
          <a:xfrm>
            <a:off x="3048000" y="1905000"/>
            <a:ext cx="1447800" cy="457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Ca</a:t>
            </a:r>
            <a:r>
              <a:rPr lang="en-US" b="1" baseline="-2500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b="1">
                <a:latin typeface="Arial" charset="0"/>
              </a:rPr>
              <a:t>As</a:t>
            </a:r>
            <a:r>
              <a:rPr lang="en-US" b="1" baseline="-25000">
                <a:solidFill>
                  <a:srgbClr val="FF0066"/>
                </a:solidFill>
                <a:latin typeface="Arial" charset="0"/>
              </a:rPr>
              <a:t>2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5562600" y="19050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Al</a:t>
            </a:r>
            <a:r>
              <a:rPr lang="en-US">
                <a:latin typeface="Arial" charset="0"/>
              </a:rPr>
              <a:t>     +  </a:t>
            </a:r>
            <a:r>
              <a:rPr lang="en-US" b="1">
                <a:latin typeface="Arial" charset="0"/>
              </a:rPr>
              <a:t>S</a:t>
            </a:r>
          </a:p>
        </p:txBody>
      </p:sp>
      <p:sp>
        <p:nvSpPr>
          <p:cNvPr id="99340" name="Text Box 12"/>
          <p:cNvSpPr txBox="1">
            <a:spLocks noChangeArrowheads="1"/>
          </p:cNvSpPr>
          <p:nvPr/>
        </p:nvSpPr>
        <p:spPr bwMode="auto">
          <a:xfrm>
            <a:off x="5334000" y="16764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0066"/>
                </a:solidFill>
                <a:latin typeface="Arial" charset="0"/>
              </a:rPr>
              <a:t>   3+</a:t>
            </a:r>
            <a:r>
              <a:rPr lang="en-US" sz="1800">
                <a:latin typeface="Arial" charset="0"/>
              </a:rPr>
              <a:t>            </a:t>
            </a:r>
            <a:r>
              <a:rPr lang="en-US" sz="180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1800" b="1">
                <a:solidFill>
                  <a:srgbClr val="0000CC"/>
                </a:solidFill>
                <a:latin typeface="Arial" charset="0"/>
              </a:rPr>
              <a:t>2</a:t>
            </a:r>
            <a:r>
              <a:rPr lang="en-US" sz="1800" b="1">
                <a:solidFill>
                  <a:schemeClr val="hlink"/>
                </a:solidFill>
                <a:latin typeface="Arial" charset="0"/>
              </a:rPr>
              <a:t>-</a:t>
            </a:r>
          </a:p>
        </p:txBody>
      </p:sp>
      <p:sp>
        <p:nvSpPr>
          <p:cNvPr id="99341" name="Text Box 13"/>
          <p:cNvSpPr txBox="1">
            <a:spLocks noChangeArrowheads="1"/>
          </p:cNvSpPr>
          <p:nvPr/>
        </p:nvSpPr>
        <p:spPr bwMode="auto">
          <a:xfrm>
            <a:off x="1066800" y="2133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3</a:t>
            </a:r>
            <a:r>
              <a:rPr lang="en-US" sz="1800">
                <a:latin typeface="Arial" charset="0"/>
              </a:rPr>
              <a:t>               </a:t>
            </a:r>
          </a:p>
        </p:txBody>
      </p:sp>
      <p:sp>
        <p:nvSpPr>
          <p:cNvPr id="99342" name="Text Box 14"/>
          <p:cNvSpPr txBox="1">
            <a:spLocks noChangeArrowheads="1"/>
          </p:cNvSpPr>
          <p:nvPr/>
        </p:nvSpPr>
        <p:spPr bwMode="auto">
          <a:xfrm>
            <a:off x="2438400" y="2133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2</a:t>
            </a:r>
          </a:p>
        </p:txBody>
      </p:sp>
      <p:sp>
        <p:nvSpPr>
          <p:cNvPr id="99343" name="Line 15"/>
          <p:cNvSpPr>
            <a:spLocks noChangeShapeType="1"/>
          </p:cNvSpPr>
          <p:nvPr/>
        </p:nvSpPr>
        <p:spPr bwMode="auto">
          <a:xfrm flipH="1">
            <a:off x="6019800" y="1905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9344" name="Text Box 16"/>
          <p:cNvSpPr txBox="1">
            <a:spLocks noChangeArrowheads="1"/>
          </p:cNvSpPr>
          <p:nvPr/>
        </p:nvSpPr>
        <p:spPr bwMode="auto">
          <a:xfrm>
            <a:off x="5867400" y="2286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2</a:t>
            </a:r>
          </a:p>
        </p:txBody>
      </p:sp>
      <p:sp>
        <p:nvSpPr>
          <p:cNvPr id="99345" name="Line 17"/>
          <p:cNvSpPr>
            <a:spLocks noChangeShapeType="1"/>
          </p:cNvSpPr>
          <p:nvPr/>
        </p:nvSpPr>
        <p:spPr bwMode="auto">
          <a:xfrm>
            <a:off x="5943600" y="19050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9346" name="Text Box 18"/>
          <p:cNvSpPr txBox="1">
            <a:spLocks noChangeArrowheads="1"/>
          </p:cNvSpPr>
          <p:nvPr/>
        </p:nvSpPr>
        <p:spPr bwMode="auto">
          <a:xfrm>
            <a:off x="6934200" y="2286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3</a:t>
            </a:r>
          </a:p>
        </p:txBody>
      </p:sp>
      <p:sp>
        <p:nvSpPr>
          <p:cNvPr id="99347" name="Text Box 19"/>
          <p:cNvSpPr txBox="1">
            <a:spLocks noChangeArrowheads="1"/>
          </p:cNvSpPr>
          <p:nvPr/>
        </p:nvSpPr>
        <p:spPr bwMode="auto">
          <a:xfrm>
            <a:off x="7467600" y="1828800"/>
            <a:ext cx="1295400" cy="457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Al</a:t>
            </a:r>
            <a:r>
              <a:rPr lang="en-US" b="1" baseline="-2500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b="1">
                <a:latin typeface="Arial" charset="0"/>
              </a:rPr>
              <a:t>S</a:t>
            </a:r>
            <a:r>
              <a:rPr lang="en-US" b="1" baseline="-25000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  <p:sp>
        <p:nvSpPr>
          <p:cNvPr id="99348" name="Text Box 20"/>
          <p:cNvSpPr txBox="1">
            <a:spLocks noChangeArrowheads="1"/>
          </p:cNvSpPr>
          <p:nvPr/>
        </p:nvSpPr>
        <p:spPr bwMode="auto">
          <a:xfrm>
            <a:off x="6248400" y="26670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2</a:t>
            </a:r>
            <a:r>
              <a:rPr lang="en-US" sz="1800" b="1">
                <a:solidFill>
                  <a:srgbClr val="FF0066"/>
                </a:solidFill>
                <a:latin typeface="Arial" charset="0"/>
              </a:rPr>
              <a:t>*(+3</a:t>
            </a:r>
            <a:r>
              <a:rPr lang="en-US" sz="1800" b="1">
                <a:latin typeface="Arial" charset="0"/>
              </a:rPr>
              <a:t>) -</a:t>
            </a:r>
            <a:r>
              <a:rPr lang="en-US" sz="1800" b="1">
                <a:solidFill>
                  <a:srgbClr val="0000CC"/>
                </a:solidFill>
                <a:latin typeface="Arial" charset="0"/>
              </a:rPr>
              <a:t>2</a:t>
            </a:r>
            <a:r>
              <a:rPr lang="en-US" sz="1800" b="1">
                <a:latin typeface="Arial" charset="0"/>
              </a:rPr>
              <a:t>*(3) =0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2895600" y="35052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C</a:t>
            </a:r>
            <a:r>
              <a:rPr lang="en-US" sz="1800">
                <a:latin typeface="Arial" charset="0"/>
              </a:rPr>
              <a:t>   +   </a:t>
            </a:r>
            <a:r>
              <a:rPr lang="en-US" b="1">
                <a:latin typeface="Arial" charset="0"/>
              </a:rPr>
              <a:t>O</a:t>
            </a:r>
          </a:p>
        </p:txBody>
      </p:sp>
      <p:sp>
        <p:nvSpPr>
          <p:cNvPr id="99350" name="Text Box 22"/>
          <p:cNvSpPr txBox="1">
            <a:spLocks noChangeArrowheads="1"/>
          </p:cNvSpPr>
          <p:nvPr/>
        </p:nvSpPr>
        <p:spPr bwMode="auto">
          <a:xfrm>
            <a:off x="2667000" y="32766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0066"/>
                </a:solidFill>
                <a:latin typeface="Arial" charset="0"/>
              </a:rPr>
              <a:t>    4+</a:t>
            </a:r>
            <a:r>
              <a:rPr lang="en-US" sz="1800">
                <a:latin typeface="Arial" charset="0"/>
              </a:rPr>
              <a:t>        </a:t>
            </a:r>
            <a:r>
              <a:rPr lang="en-US" sz="1800" b="1">
                <a:solidFill>
                  <a:srgbClr val="0000CC"/>
                </a:solidFill>
                <a:latin typeface="Arial" charset="0"/>
              </a:rPr>
              <a:t>2- </a:t>
            </a:r>
            <a:r>
              <a:rPr lang="en-US" sz="180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1800">
                <a:latin typeface="Arial" charset="0"/>
              </a:rPr>
              <a:t>    </a:t>
            </a:r>
          </a:p>
        </p:txBody>
      </p:sp>
      <p:sp>
        <p:nvSpPr>
          <p:cNvPr id="99351" name="Line 23"/>
          <p:cNvSpPr>
            <a:spLocks noChangeShapeType="1"/>
          </p:cNvSpPr>
          <p:nvPr/>
        </p:nvSpPr>
        <p:spPr bwMode="auto">
          <a:xfrm flipH="1">
            <a:off x="3200400" y="35814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3048000" y="3886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2</a:t>
            </a:r>
          </a:p>
        </p:txBody>
      </p:sp>
      <p:sp>
        <p:nvSpPr>
          <p:cNvPr id="99353" name="Line 25"/>
          <p:cNvSpPr>
            <a:spLocks noChangeShapeType="1"/>
          </p:cNvSpPr>
          <p:nvPr/>
        </p:nvSpPr>
        <p:spPr bwMode="auto">
          <a:xfrm>
            <a:off x="3200400" y="35814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9354" name="Text Box 26"/>
          <p:cNvSpPr txBox="1">
            <a:spLocks noChangeArrowheads="1"/>
          </p:cNvSpPr>
          <p:nvPr/>
        </p:nvSpPr>
        <p:spPr bwMode="auto">
          <a:xfrm>
            <a:off x="3962400" y="3886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0066"/>
                </a:solidFill>
                <a:latin typeface="Arial" charset="0"/>
              </a:rPr>
              <a:t>4</a:t>
            </a:r>
          </a:p>
        </p:txBody>
      </p:sp>
      <p:sp>
        <p:nvSpPr>
          <p:cNvPr id="99355" name="Text Box 27"/>
          <p:cNvSpPr txBox="1">
            <a:spLocks noChangeArrowheads="1"/>
          </p:cNvSpPr>
          <p:nvPr/>
        </p:nvSpPr>
        <p:spPr bwMode="auto">
          <a:xfrm>
            <a:off x="4267200" y="3505200"/>
            <a:ext cx="1981200" cy="457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C</a:t>
            </a:r>
            <a:r>
              <a:rPr lang="en-US" b="1" baseline="-25000">
                <a:solidFill>
                  <a:srgbClr val="0000CC"/>
                </a:solidFill>
                <a:latin typeface="Arial" charset="0"/>
              </a:rPr>
              <a:t>2</a:t>
            </a:r>
            <a:r>
              <a:rPr lang="en-US" b="1">
                <a:latin typeface="Arial" charset="0"/>
              </a:rPr>
              <a:t>O</a:t>
            </a:r>
            <a:r>
              <a:rPr lang="en-US" b="1" baseline="-25000">
                <a:solidFill>
                  <a:srgbClr val="FF0066"/>
                </a:solidFill>
                <a:latin typeface="Arial" charset="0"/>
              </a:rPr>
              <a:t>4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b="1">
                <a:latin typeface="Arial" charset="0"/>
                <a:sym typeface="Wingdings" pitchFamily="2" charset="2"/>
              </a:rPr>
              <a:t></a:t>
            </a:r>
            <a:r>
              <a:rPr lang="en-US" b="1">
                <a:solidFill>
                  <a:srgbClr val="FF0066"/>
                </a:solidFill>
                <a:latin typeface="Arial" charset="0"/>
                <a:sym typeface="Wingdings" pitchFamily="2" charset="2"/>
              </a:rPr>
              <a:t> C</a:t>
            </a:r>
            <a:r>
              <a:rPr lang="en-US" b="1">
                <a:latin typeface="Arial" charset="0"/>
                <a:sym typeface="Wingdings" pitchFamily="2" charset="2"/>
              </a:rPr>
              <a:t>O</a:t>
            </a:r>
            <a:r>
              <a:rPr lang="en-US" b="1" baseline="-25000">
                <a:solidFill>
                  <a:srgbClr val="FF0066"/>
                </a:solidFill>
                <a:latin typeface="Arial" charset="0"/>
                <a:sym typeface="Wingdings" pitchFamily="2" charset="2"/>
              </a:rPr>
              <a:t>2</a:t>
            </a:r>
            <a:endParaRPr lang="en-US" b="1" baseline="-25000">
              <a:solidFill>
                <a:srgbClr val="FF0066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9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9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9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9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9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9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9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99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99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99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99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99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9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99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99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99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99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99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4" dur="500"/>
                                        <p:tgtEl>
                                          <p:spTgt spid="99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99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4" grpId="0"/>
      <p:bldP spid="99335" grpId="0" animBg="1"/>
      <p:bldP spid="99335" grpId="1" animBg="1"/>
      <p:bldP spid="99336" grpId="0" animBg="1"/>
      <p:bldP spid="99336" grpId="1" animBg="1"/>
      <p:bldP spid="99337" grpId="0"/>
      <p:bldP spid="99338" grpId="0" animBg="1"/>
      <p:bldP spid="99340" grpId="0"/>
      <p:bldP spid="99342" grpId="0"/>
      <p:bldP spid="99343" grpId="0" animBg="1"/>
      <p:bldP spid="99343" grpId="1" animBg="1"/>
      <p:bldP spid="99344" grpId="0"/>
      <p:bldP spid="99345" grpId="0" animBg="1"/>
      <p:bldP spid="99345" grpId="1" animBg="1"/>
      <p:bldP spid="99346" grpId="0"/>
      <p:bldP spid="99347" grpId="0" animBg="1"/>
      <p:bldP spid="99348" grpId="0"/>
      <p:bldP spid="99350" grpId="0"/>
      <p:bldP spid="99351" grpId="0" animBg="1"/>
      <p:bldP spid="99351" grpId="1" animBg="1"/>
      <p:bldP spid="99352" grpId="0"/>
      <p:bldP spid="99353" grpId="0" animBg="1"/>
      <p:bldP spid="99353" grpId="1" animBg="1"/>
      <p:bldP spid="993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2971800" y="304800"/>
            <a:ext cx="5486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All atoms wish to have an`inert’gas appearance   which means a group of 8 outside electrons is desired</a:t>
            </a:r>
            <a:r>
              <a:rPr lang="en-US"/>
              <a:t> </a:t>
            </a:r>
          </a:p>
        </p:txBody>
      </p:sp>
      <p:pic>
        <p:nvPicPr>
          <p:cNvPr id="409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057525"/>
            <a:ext cx="8305800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" descr="hearno evil see no evil monkey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4611688"/>
            <a:ext cx="4343400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990600" y="26670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    2						3   4    5   6   7    8</a:t>
            </a:r>
          </a:p>
        </p:txBody>
      </p:sp>
      <p:sp>
        <p:nvSpPr>
          <p:cNvPr id="102408" name="Oval 8"/>
          <p:cNvSpPr>
            <a:spLocks noChangeArrowheads="1"/>
          </p:cNvSpPr>
          <p:nvPr/>
        </p:nvSpPr>
        <p:spPr bwMode="auto">
          <a:xfrm>
            <a:off x="10668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9" name="Oval 9"/>
          <p:cNvSpPr>
            <a:spLocks noChangeArrowheads="1"/>
          </p:cNvSpPr>
          <p:nvPr/>
        </p:nvSpPr>
        <p:spPr bwMode="auto">
          <a:xfrm>
            <a:off x="16764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0" name="Oval 10"/>
          <p:cNvSpPr>
            <a:spLocks noChangeArrowheads="1"/>
          </p:cNvSpPr>
          <p:nvPr/>
        </p:nvSpPr>
        <p:spPr bwMode="auto">
          <a:xfrm>
            <a:off x="16764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1" name="Oval 11"/>
          <p:cNvSpPr>
            <a:spLocks noChangeArrowheads="1"/>
          </p:cNvSpPr>
          <p:nvPr/>
        </p:nvSpPr>
        <p:spPr bwMode="auto">
          <a:xfrm>
            <a:off x="61722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2" name="Oval 12"/>
          <p:cNvSpPr>
            <a:spLocks noChangeArrowheads="1"/>
          </p:cNvSpPr>
          <p:nvPr/>
        </p:nvSpPr>
        <p:spPr bwMode="auto">
          <a:xfrm>
            <a:off x="64770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3" name="Oval 13"/>
          <p:cNvSpPr>
            <a:spLocks noChangeArrowheads="1"/>
          </p:cNvSpPr>
          <p:nvPr/>
        </p:nvSpPr>
        <p:spPr bwMode="auto">
          <a:xfrm>
            <a:off x="64770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4" name="Text Box 14"/>
          <p:cNvSpPr txBox="1">
            <a:spLocks noChangeArrowheads="1"/>
          </p:cNvSpPr>
          <p:nvPr/>
        </p:nvSpPr>
        <p:spPr bwMode="auto">
          <a:xfrm>
            <a:off x="2819400" y="2362200"/>
            <a:ext cx="2362200" cy="20415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Pix of electrons as dots on `outside’ of atom </a:t>
            </a:r>
            <a:r>
              <a:rPr lang="en-US" sz="2800" b="1">
                <a:solidFill>
                  <a:srgbClr val="FF0000"/>
                </a:solidFill>
              </a:rPr>
              <a:t>(“valence electrons”)</a:t>
            </a:r>
          </a:p>
        </p:txBody>
      </p:sp>
      <p:sp>
        <p:nvSpPr>
          <p:cNvPr id="102415" name="Line 15"/>
          <p:cNvSpPr>
            <a:spLocks noChangeShapeType="1"/>
          </p:cNvSpPr>
          <p:nvPr/>
        </p:nvSpPr>
        <p:spPr bwMode="auto">
          <a:xfrm flipH="1" flipV="1">
            <a:off x="1447800" y="26670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7" name="Line 17"/>
          <p:cNvSpPr>
            <a:spLocks noChangeShapeType="1"/>
          </p:cNvSpPr>
          <p:nvPr/>
        </p:nvSpPr>
        <p:spPr bwMode="auto">
          <a:xfrm flipH="1" flipV="1">
            <a:off x="1905000" y="34290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8" name="Line 18"/>
          <p:cNvSpPr>
            <a:spLocks noChangeShapeType="1"/>
          </p:cNvSpPr>
          <p:nvPr/>
        </p:nvSpPr>
        <p:spPr bwMode="auto">
          <a:xfrm flipV="1">
            <a:off x="5181600" y="3352800"/>
            <a:ext cx="914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9" name="Text Box 19"/>
          <p:cNvSpPr txBox="1">
            <a:spLocks noChangeArrowheads="1"/>
          </p:cNvSpPr>
          <p:nvPr/>
        </p:nvSpPr>
        <p:spPr bwMode="auto">
          <a:xfrm>
            <a:off x="457200" y="685800"/>
            <a:ext cx="2286000" cy="94615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The Lewis octet </a:t>
            </a:r>
            <a:r>
              <a:rPr lang="en-US" sz="2800" b="1"/>
              <a:t>picture</a:t>
            </a:r>
          </a:p>
        </p:txBody>
      </p:sp>
      <p:sp>
        <p:nvSpPr>
          <p:cNvPr id="102420" name="Text Box 20"/>
          <p:cNvSpPr txBox="1">
            <a:spLocks noChangeArrowheads="1"/>
          </p:cNvSpPr>
          <p:nvPr/>
        </p:nvSpPr>
        <p:spPr bwMode="auto">
          <a:xfrm>
            <a:off x="7620000" y="19812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Ne</a:t>
            </a:r>
          </a:p>
        </p:txBody>
      </p:sp>
      <p:sp>
        <p:nvSpPr>
          <p:cNvPr id="102421" name="Oval 21"/>
          <p:cNvSpPr>
            <a:spLocks noChangeArrowheads="1"/>
          </p:cNvSpPr>
          <p:nvPr/>
        </p:nvSpPr>
        <p:spPr bwMode="auto">
          <a:xfrm>
            <a:off x="74676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2" name="Oval 22"/>
          <p:cNvSpPr>
            <a:spLocks noChangeArrowheads="1"/>
          </p:cNvSpPr>
          <p:nvPr/>
        </p:nvSpPr>
        <p:spPr bwMode="auto">
          <a:xfrm>
            <a:off x="7467600" y="2286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3" name="Oval 23"/>
          <p:cNvSpPr>
            <a:spLocks noChangeArrowheads="1"/>
          </p:cNvSpPr>
          <p:nvPr/>
        </p:nvSpPr>
        <p:spPr bwMode="auto">
          <a:xfrm>
            <a:off x="76962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4" name="Oval 24"/>
          <p:cNvSpPr>
            <a:spLocks noChangeArrowheads="1"/>
          </p:cNvSpPr>
          <p:nvPr/>
        </p:nvSpPr>
        <p:spPr bwMode="auto">
          <a:xfrm>
            <a:off x="79248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5" name="Oval 25"/>
          <p:cNvSpPr>
            <a:spLocks noChangeArrowheads="1"/>
          </p:cNvSpPr>
          <p:nvPr/>
        </p:nvSpPr>
        <p:spPr bwMode="auto">
          <a:xfrm>
            <a:off x="76962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6" name="Oval 26"/>
          <p:cNvSpPr>
            <a:spLocks noChangeArrowheads="1"/>
          </p:cNvSpPr>
          <p:nvPr/>
        </p:nvSpPr>
        <p:spPr bwMode="auto">
          <a:xfrm>
            <a:off x="79248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7" name="Oval 27"/>
          <p:cNvSpPr>
            <a:spLocks noChangeArrowheads="1"/>
          </p:cNvSpPr>
          <p:nvPr/>
        </p:nvSpPr>
        <p:spPr bwMode="auto">
          <a:xfrm>
            <a:off x="81534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8" name="Oval 28"/>
          <p:cNvSpPr>
            <a:spLocks noChangeArrowheads="1"/>
          </p:cNvSpPr>
          <p:nvPr/>
        </p:nvSpPr>
        <p:spPr bwMode="auto">
          <a:xfrm>
            <a:off x="8153400" y="2286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9" name="Text Box 29"/>
          <p:cNvSpPr txBox="1">
            <a:spLocks noChangeArrowheads="1"/>
          </p:cNvSpPr>
          <p:nvPr/>
        </p:nvSpPr>
        <p:spPr bwMode="auto">
          <a:xfrm>
            <a:off x="5029200" y="1447800"/>
            <a:ext cx="1905000" cy="11874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Everyone wants to be like me !!</a:t>
            </a:r>
          </a:p>
        </p:txBody>
      </p:sp>
      <p:sp>
        <p:nvSpPr>
          <p:cNvPr id="102430" name="Line 30"/>
          <p:cNvSpPr>
            <a:spLocks noChangeShapeType="1"/>
          </p:cNvSpPr>
          <p:nvPr/>
        </p:nvSpPr>
        <p:spPr bwMode="auto">
          <a:xfrm>
            <a:off x="7086600" y="1828800"/>
            <a:ext cx="2286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31" name="Text Box 31"/>
          <p:cNvSpPr txBox="1">
            <a:spLocks noChangeArrowheads="1"/>
          </p:cNvSpPr>
          <p:nvPr/>
        </p:nvSpPr>
        <p:spPr bwMode="auto">
          <a:xfrm>
            <a:off x="6934200" y="1143000"/>
            <a:ext cx="2209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..with an octet of valence electrons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02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2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2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2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2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2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2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2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02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02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02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02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02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02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02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02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02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02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02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/>
      <p:bldP spid="102408" grpId="0" animBg="1"/>
      <p:bldP spid="102409" grpId="0" animBg="1"/>
      <p:bldP spid="102410" grpId="0" animBg="1"/>
      <p:bldP spid="102411" grpId="0" animBg="1"/>
      <p:bldP spid="102412" grpId="0" animBg="1"/>
      <p:bldP spid="102413" grpId="0" animBg="1"/>
      <p:bldP spid="102414" grpId="0" animBg="1"/>
      <p:bldP spid="102415" grpId="0" animBg="1"/>
      <p:bldP spid="102417" grpId="0" animBg="1"/>
      <p:bldP spid="102418" grpId="0" animBg="1"/>
      <p:bldP spid="102419" grpId="0" animBg="1"/>
      <p:bldP spid="102420" grpId="0"/>
      <p:bldP spid="102421" grpId="0" animBg="1"/>
      <p:bldP spid="102422" grpId="0" animBg="1"/>
      <p:bldP spid="102423" grpId="0" animBg="1"/>
      <p:bldP spid="102424" grpId="0" animBg="1"/>
      <p:bldP spid="102425" grpId="0" animBg="1"/>
      <p:bldP spid="102426" grpId="0" animBg="1"/>
      <p:bldP spid="102427" grpId="0" animBg="1"/>
      <p:bldP spid="102428" grpId="0" animBg="1"/>
      <p:bldP spid="102429" grpId="0" animBg="1"/>
      <p:bldP spid="102430" grpId="0" animBg="1"/>
      <p:bldP spid="1024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Lewis dot pix for atoms</a:t>
            </a: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7010400" y="14478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/>
              <a:t>O</a:t>
            </a:r>
          </a:p>
        </p:txBody>
      </p:sp>
      <p:pic>
        <p:nvPicPr>
          <p:cNvPr id="512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764" y="2590800"/>
            <a:ext cx="8991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381000" y="23622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6" name="Text Box 9"/>
          <p:cNvSpPr txBox="1">
            <a:spLocks noChangeArrowheads="1"/>
          </p:cNvSpPr>
          <p:nvPr/>
        </p:nvSpPr>
        <p:spPr bwMode="auto">
          <a:xfrm>
            <a:off x="228600" y="2438400"/>
            <a:ext cx="86106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1     2                                                                  3    4     5    6    7    8</a:t>
            </a:r>
          </a:p>
        </p:txBody>
      </p:sp>
      <p:sp>
        <p:nvSpPr>
          <p:cNvPr id="104458" name="Oval 10"/>
          <p:cNvSpPr>
            <a:spLocks noChangeArrowheads="1"/>
          </p:cNvSpPr>
          <p:nvPr/>
        </p:nvSpPr>
        <p:spPr bwMode="auto">
          <a:xfrm>
            <a:off x="7162800" y="1447800"/>
            <a:ext cx="152400" cy="1524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59" name="Oval 11"/>
          <p:cNvSpPr>
            <a:spLocks noChangeArrowheads="1"/>
          </p:cNvSpPr>
          <p:nvPr/>
        </p:nvSpPr>
        <p:spPr bwMode="auto">
          <a:xfrm>
            <a:off x="7391400" y="1447800"/>
            <a:ext cx="152400" cy="1524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60" name="Oval 12"/>
          <p:cNvSpPr>
            <a:spLocks noChangeArrowheads="1"/>
          </p:cNvSpPr>
          <p:nvPr/>
        </p:nvSpPr>
        <p:spPr bwMode="auto">
          <a:xfrm>
            <a:off x="7543800" y="1752600"/>
            <a:ext cx="152400" cy="1524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61" name="Oval 13"/>
          <p:cNvSpPr>
            <a:spLocks noChangeArrowheads="1"/>
          </p:cNvSpPr>
          <p:nvPr/>
        </p:nvSpPr>
        <p:spPr bwMode="auto">
          <a:xfrm>
            <a:off x="7543800" y="1981200"/>
            <a:ext cx="152400" cy="1524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62" name="Oval 14"/>
          <p:cNvSpPr>
            <a:spLocks noChangeArrowheads="1"/>
          </p:cNvSpPr>
          <p:nvPr/>
        </p:nvSpPr>
        <p:spPr bwMode="auto">
          <a:xfrm>
            <a:off x="7162800" y="2133600"/>
            <a:ext cx="152400" cy="1524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63" name="Oval 15"/>
          <p:cNvSpPr>
            <a:spLocks noChangeArrowheads="1"/>
          </p:cNvSpPr>
          <p:nvPr/>
        </p:nvSpPr>
        <p:spPr bwMode="auto">
          <a:xfrm>
            <a:off x="7391400" y="2133600"/>
            <a:ext cx="152400" cy="1524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64" name="Text Box 16"/>
          <p:cNvSpPr txBox="1">
            <a:spLocks noChangeArrowheads="1"/>
          </p:cNvSpPr>
          <p:nvPr/>
        </p:nvSpPr>
        <p:spPr bwMode="auto">
          <a:xfrm>
            <a:off x="609600" y="1371600"/>
            <a:ext cx="1143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/>
              <a:t>Ca</a:t>
            </a:r>
          </a:p>
        </p:txBody>
      </p:sp>
      <p:sp>
        <p:nvSpPr>
          <p:cNvPr id="104465" name="Oval 17"/>
          <p:cNvSpPr>
            <a:spLocks noChangeArrowheads="1"/>
          </p:cNvSpPr>
          <p:nvPr/>
        </p:nvSpPr>
        <p:spPr bwMode="auto">
          <a:xfrm>
            <a:off x="1447800" y="1676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66" name="Oval 18"/>
          <p:cNvSpPr>
            <a:spLocks noChangeArrowheads="1"/>
          </p:cNvSpPr>
          <p:nvPr/>
        </p:nvSpPr>
        <p:spPr bwMode="auto">
          <a:xfrm>
            <a:off x="1447800" y="1905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67" name="Text Box 19"/>
          <p:cNvSpPr txBox="1">
            <a:spLocks noChangeArrowheads="1"/>
          </p:cNvSpPr>
          <p:nvPr/>
        </p:nvSpPr>
        <p:spPr bwMode="auto">
          <a:xfrm>
            <a:off x="8001000" y="1371600"/>
            <a:ext cx="1143000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700"/>
              <a:t>Ne</a:t>
            </a:r>
          </a:p>
        </p:txBody>
      </p:sp>
      <p:sp>
        <p:nvSpPr>
          <p:cNvPr id="104468" name="Oval 20"/>
          <p:cNvSpPr>
            <a:spLocks noChangeArrowheads="1"/>
          </p:cNvSpPr>
          <p:nvPr/>
        </p:nvSpPr>
        <p:spPr bwMode="auto">
          <a:xfrm>
            <a:off x="8763000" y="1676400"/>
            <a:ext cx="152400" cy="152400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69" name="Oval 21"/>
          <p:cNvSpPr>
            <a:spLocks noChangeArrowheads="1"/>
          </p:cNvSpPr>
          <p:nvPr/>
        </p:nvSpPr>
        <p:spPr bwMode="auto">
          <a:xfrm>
            <a:off x="8763000" y="1905000"/>
            <a:ext cx="152400" cy="152400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70" name="Oval 22"/>
          <p:cNvSpPr>
            <a:spLocks noChangeArrowheads="1"/>
          </p:cNvSpPr>
          <p:nvPr/>
        </p:nvSpPr>
        <p:spPr bwMode="auto">
          <a:xfrm>
            <a:off x="8153400" y="1371600"/>
            <a:ext cx="152400" cy="152400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71" name="Oval 23"/>
          <p:cNvSpPr>
            <a:spLocks noChangeArrowheads="1"/>
          </p:cNvSpPr>
          <p:nvPr/>
        </p:nvSpPr>
        <p:spPr bwMode="auto">
          <a:xfrm>
            <a:off x="8382000" y="1371600"/>
            <a:ext cx="152400" cy="152400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72" name="Oval 24"/>
          <p:cNvSpPr>
            <a:spLocks noChangeArrowheads="1"/>
          </p:cNvSpPr>
          <p:nvPr/>
        </p:nvSpPr>
        <p:spPr bwMode="auto">
          <a:xfrm>
            <a:off x="8382000" y="2133600"/>
            <a:ext cx="152400" cy="152400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73" name="Oval 25"/>
          <p:cNvSpPr>
            <a:spLocks noChangeArrowheads="1"/>
          </p:cNvSpPr>
          <p:nvPr/>
        </p:nvSpPr>
        <p:spPr bwMode="auto">
          <a:xfrm>
            <a:off x="8153400" y="2133600"/>
            <a:ext cx="152400" cy="152400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74" name="Oval 26"/>
          <p:cNvSpPr>
            <a:spLocks noChangeArrowheads="1"/>
          </p:cNvSpPr>
          <p:nvPr/>
        </p:nvSpPr>
        <p:spPr bwMode="auto">
          <a:xfrm>
            <a:off x="7924800" y="1676400"/>
            <a:ext cx="152400" cy="152400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75" name="Oval 27"/>
          <p:cNvSpPr>
            <a:spLocks noChangeArrowheads="1"/>
          </p:cNvSpPr>
          <p:nvPr/>
        </p:nvSpPr>
        <p:spPr bwMode="auto">
          <a:xfrm>
            <a:off x="7924800" y="1905000"/>
            <a:ext cx="152400" cy="152400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77" name="Text Box 29"/>
          <p:cNvSpPr txBox="1">
            <a:spLocks noChangeArrowheads="1"/>
          </p:cNvSpPr>
          <p:nvPr/>
        </p:nvSpPr>
        <p:spPr bwMode="auto">
          <a:xfrm>
            <a:off x="7391400" y="228600"/>
            <a:ext cx="1371600" cy="8223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Complete octet</a:t>
            </a:r>
          </a:p>
        </p:txBody>
      </p:sp>
      <p:sp>
        <p:nvSpPr>
          <p:cNvPr id="104478" name="Line 30"/>
          <p:cNvSpPr>
            <a:spLocks noChangeShapeType="1"/>
          </p:cNvSpPr>
          <p:nvPr/>
        </p:nvSpPr>
        <p:spPr bwMode="auto">
          <a:xfrm>
            <a:off x="8077200" y="9906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479" name="Text Box 31"/>
          <p:cNvSpPr txBox="1">
            <a:spLocks noChangeArrowheads="1"/>
          </p:cNvSpPr>
          <p:nvPr/>
        </p:nvSpPr>
        <p:spPr bwMode="auto">
          <a:xfrm>
            <a:off x="2438400" y="14478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/>
              <a:t>O</a:t>
            </a:r>
          </a:p>
        </p:txBody>
      </p:sp>
      <p:sp>
        <p:nvSpPr>
          <p:cNvPr id="104480" name="Oval 32"/>
          <p:cNvSpPr>
            <a:spLocks noChangeArrowheads="1"/>
          </p:cNvSpPr>
          <p:nvPr/>
        </p:nvSpPr>
        <p:spPr bwMode="auto">
          <a:xfrm>
            <a:off x="2667000" y="1447800"/>
            <a:ext cx="152400" cy="1524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81" name="Oval 33"/>
          <p:cNvSpPr>
            <a:spLocks noChangeArrowheads="1"/>
          </p:cNvSpPr>
          <p:nvPr/>
        </p:nvSpPr>
        <p:spPr bwMode="auto">
          <a:xfrm>
            <a:off x="2895600" y="1447800"/>
            <a:ext cx="152400" cy="1524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82" name="Oval 34"/>
          <p:cNvSpPr>
            <a:spLocks noChangeArrowheads="1"/>
          </p:cNvSpPr>
          <p:nvPr/>
        </p:nvSpPr>
        <p:spPr bwMode="auto">
          <a:xfrm>
            <a:off x="3048000" y="1676400"/>
            <a:ext cx="152400" cy="1524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83" name="Oval 35"/>
          <p:cNvSpPr>
            <a:spLocks noChangeArrowheads="1"/>
          </p:cNvSpPr>
          <p:nvPr/>
        </p:nvSpPr>
        <p:spPr bwMode="auto">
          <a:xfrm>
            <a:off x="3048000" y="1905000"/>
            <a:ext cx="152400" cy="1524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84" name="Oval 36"/>
          <p:cNvSpPr>
            <a:spLocks noChangeArrowheads="1"/>
          </p:cNvSpPr>
          <p:nvPr/>
        </p:nvSpPr>
        <p:spPr bwMode="auto">
          <a:xfrm>
            <a:off x="2667000" y="2133600"/>
            <a:ext cx="152400" cy="1524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85" name="Oval 37"/>
          <p:cNvSpPr>
            <a:spLocks noChangeArrowheads="1"/>
          </p:cNvSpPr>
          <p:nvPr/>
        </p:nvSpPr>
        <p:spPr bwMode="auto">
          <a:xfrm>
            <a:off x="2895600" y="2133600"/>
            <a:ext cx="152400" cy="1524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86" name="Line 38"/>
          <p:cNvSpPr>
            <a:spLocks noChangeShapeType="1"/>
          </p:cNvSpPr>
          <p:nvPr/>
        </p:nvSpPr>
        <p:spPr bwMode="auto">
          <a:xfrm flipV="1">
            <a:off x="3505200" y="1905000"/>
            <a:ext cx="381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488" name="Text Box 40"/>
          <p:cNvSpPr txBox="1">
            <a:spLocks noChangeArrowheads="1"/>
          </p:cNvSpPr>
          <p:nvPr/>
        </p:nvSpPr>
        <p:spPr bwMode="auto">
          <a:xfrm>
            <a:off x="5181600" y="13716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/>
              <a:t>O</a:t>
            </a:r>
          </a:p>
        </p:txBody>
      </p:sp>
      <p:sp>
        <p:nvSpPr>
          <p:cNvPr id="104489" name="Oval 41"/>
          <p:cNvSpPr>
            <a:spLocks noChangeArrowheads="1"/>
          </p:cNvSpPr>
          <p:nvPr/>
        </p:nvSpPr>
        <p:spPr bwMode="auto">
          <a:xfrm>
            <a:off x="5410200" y="1371600"/>
            <a:ext cx="152400" cy="1524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90" name="Oval 42"/>
          <p:cNvSpPr>
            <a:spLocks noChangeArrowheads="1"/>
          </p:cNvSpPr>
          <p:nvPr/>
        </p:nvSpPr>
        <p:spPr bwMode="auto">
          <a:xfrm>
            <a:off x="5638800" y="1371600"/>
            <a:ext cx="152400" cy="1524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91" name="Oval 43"/>
          <p:cNvSpPr>
            <a:spLocks noChangeArrowheads="1"/>
          </p:cNvSpPr>
          <p:nvPr/>
        </p:nvSpPr>
        <p:spPr bwMode="auto">
          <a:xfrm>
            <a:off x="5105400" y="1676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92" name="Oval 44"/>
          <p:cNvSpPr>
            <a:spLocks noChangeArrowheads="1"/>
          </p:cNvSpPr>
          <p:nvPr/>
        </p:nvSpPr>
        <p:spPr bwMode="auto">
          <a:xfrm>
            <a:off x="5105400" y="1905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93" name="Oval 45"/>
          <p:cNvSpPr>
            <a:spLocks noChangeArrowheads="1"/>
          </p:cNvSpPr>
          <p:nvPr/>
        </p:nvSpPr>
        <p:spPr bwMode="auto">
          <a:xfrm>
            <a:off x="5410200" y="2057400"/>
            <a:ext cx="152400" cy="1524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94" name="Oval 46"/>
          <p:cNvSpPr>
            <a:spLocks noChangeArrowheads="1"/>
          </p:cNvSpPr>
          <p:nvPr/>
        </p:nvSpPr>
        <p:spPr bwMode="auto">
          <a:xfrm>
            <a:off x="5638800" y="2057400"/>
            <a:ext cx="152400" cy="1524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95" name="Oval 47"/>
          <p:cNvSpPr>
            <a:spLocks noChangeArrowheads="1"/>
          </p:cNvSpPr>
          <p:nvPr/>
        </p:nvSpPr>
        <p:spPr bwMode="auto">
          <a:xfrm>
            <a:off x="5791200" y="1828800"/>
            <a:ext cx="152400" cy="152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4496" name="Oval 48"/>
          <p:cNvSpPr>
            <a:spLocks noChangeArrowheads="1"/>
          </p:cNvSpPr>
          <p:nvPr/>
        </p:nvSpPr>
        <p:spPr bwMode="auto">
          <a:xfrm>
            <a:off x="5791200" y="1600200"/>
            <a:ext cx="152400" cy="152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4497" name="Text Box 49"/>
          <p:cNvSpPr txBox="1">
            <a:spLocks noChangeArrowheads="1"/>
          </p:cNvSpPr>
          <p:nvPr/>
        </p:nvSpPr>
        <p:spPr bwMode="auto">
          <a:xfrm>
            <a:off x="5943600" y="1143000"/>
            <a:ext cx="5334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-2</a:t>
            </a:r>
          </a:p>
        </p:txBody>
      </p:sp>
      <p:sp>
        <p:nvSpPr>
          <p:cNvPr id="104498" name="Text Box 50"/>
          <p:cNvSpPr txBox="1">
            <a:spLocks noChangeArrowheads="1"/>
          </p:cNvSpPr>
          <p:nvPr/>
        </p:nvSpPr>
        <p:spPr bwMode="auto">
          <a:xfrm>
            <a:off x="304800" y="838200"/>
            <a:ext cx="365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Dot pix of ion formation</a:t>
            </a:r>
          </a:p>
        </p:txBody>
      </p:sp>
      <p:sp>
        <p:nvSpPr>
          <p:cNvPr id="104499" name="Line 51"/>
          <p:cNvSpPr>
            <a:spLocks noChangeShapeType="1"/>
          </p:cNvSpPr>
          <p:nvPr/>
        </p:nvSpPr>
        <p:spPr bwMode="auto">
          <a:xfrm flipH="1">
            <a:off x="6705600" y="9906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5167" name="Picture 52" descr="hearno evil see no evil monkey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4267200"/>
            <a:ext cx="4724400" cy="209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3886200" y="1371600"/>
            <a:ext cx="1143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/>
              <a:t>Ca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4495800" y="1219200"/>
            <a:ext cx="533400" cy="4619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2+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1219200" y="4038600"/>
            <a:ext cx="7086600" cy="457200"/>
          </a:xfrm>
          <a:prstGeom prst="straightConnector1">
            <a:avLst/>
          </a:prstGeom>
          <a:ln w="920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2133600" y="3429000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Ca</a:t>
            </a:r>
            <a:r>
              <a:rPr lang="en-US">
                <a:sym typeface="Wingdings" pitchFamily="2" charset="2"/>
              </a:rPr>
              <a:t> Ca</a:t>
            </a:r>
            <a:r>
              <a:rPr lang="en-US" baseline="30000">
                <a:sym typeface="Wingdings" pitchFamily="2" charset="2"/>
              </a:rPr>
              <a:t>2+</a:t>
            </a:r>
            <a:r>
              <a:rPr lang="en-US">
                <a:sym typeface="Wingdings" pitchFamily="2" charset="2"/>
              </a:rPr>
              <a:t>  = [Ar]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4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4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4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4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4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4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04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4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04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04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4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04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04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04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04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04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04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04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04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04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04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04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04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04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04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104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104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104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104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104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104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104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104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104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104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104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3" grpId="0"/>
      <p:bldP spid="104458" grpId="0" animBg="1"/>
      <p:bldP spid="104459" grpId="0" animBg="1"/>
      <p:bldP spid="104460" grpId="0" animBg="1"/>
      <p:bldP spid="104461" grpId="0" animBg="1"/>
      <p:bldP spid="104462" grpId="0" animBg="1"/>
      <p:bldP spid="104463" grpId="0" animBg="1"/>
      <p:bldP spid="104464" grpId="0"/>
      <p:bldP spid="104465" grpId="0" animBg="1"/>
      <p:bldP spid="104466" grpId="0" animBg="1"/>
      <p:bldP spid="104467" grpId="0"/>
      <p:bldP spid="104468" grpId="0" animBg="1"/>
      <p:bldP spid="104469" grpId="0" animBg="1"/>
      <p:bldP spid="104470" grpId="0" animBg="1"/>
      <p:bldP spid="104471" grpId="0" animBg="1"/>
      <p:bldP spid="104472" grpId="0" animBg="1"/>
      <p:bldP spid="104473" grpId="0" animBg="1"/>
      <p:bldP spid="104474" grpId="0" animBg="1"/>
      <p:bldP spid="104475" grpId="0" animBg="1"/>
      <p:bldP spid="104477" grpId="0" animBg="1"/>
      <p:bldP spid="104478" grpId="0" animBg="1"/>
      <p:bldP spid="104479" grpId="0"/>
      <p:bldP spid="104480" grpId="0" animBg="1"/>
      <p:bldP spid="104481" grpId="0" animBg="1"/>
      <p:bldP spid="104482" grpId="0" animBg="1"/>
      <p:bldP spid="104483" grpId="0" animBg="1"/>
      <p:bldP spid="104484" grpId="0" animBg="1"/>
      <p:bldP spid="104485" grpId="0" animBg="1"/>
      <p:bldP spid="104486" grpId="0" animBg="1"/>
      <p:bldP spid="104488" grpId="0"/>
      <p:bldP spid="104489" grpId="0" animBg="1"/>
      <p:bldP spid="104490" grpId="0" animBg="1"/>
      <p:bldP spid="104491" grpId="0" animBg="1"/>
      <p:bldP spid="104492" grpId="0" animBg="1"/>
      <p:bldP spid="104493" grpId="0" animBg="1"/>
      <p:bldP spid="104494" grpId="0" animBg="1"/>
      <p:bldP spid="104495" grpId="0" animBg="1"/>
      <p:bldP spid="104496" grpId="0" animBg="1"/>
      <p:bldP spid="104497" grpId="0" animBg="1"/>
      <p:bldP spid="104498" grpId="0"/>
      <p:bldP spid="104499" grpId="0" animBg="1"/>
      <p:bldP spid="51" grpId="0"/>
      <p:bldP spid="52" grpId="0" animBg="1"/>
      <p:bldP spid="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76200" y="228600"/>
            <a:ext cx="8915400" cy="892552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600" b="1" dirty="0">
                <a:solidFill>
                  <a:srgbClr val="FF0000"/>
                </a:solidFill>
              </a:rPr>
              <a:t>Lewis dot structures  and pix of compound formation:</a:t>
            </a:r>
          </a:p>
          <a:p>
            <a:pPr algn="ctr"/>
            <a:r>
              <a:rPr lang="en-US" sz="2600" b="1" dirty="0">
                <a:solidFill>
                  <a:srgbClr val="FF0000"/>
                </a:solidFill>
              </a:rPr>
              <a:t> A chemical </a:t>
            </a:r>
            <a:r>
              <a:rPr lang="en-US" sz="2600" b="1" dirty="0">
                <a:solidFill>
                  <a:srgbClr val="FF0000"/>
                </a:solidFill>
                <a:latin typeface="Monotype Corsiva" pitchFamily="66" charset="0"/>
              </a:rPr>
              <a:t>love</a:t>
            </a:r>
            <a:r>
              <a:rPr lang="en-US" sz="2600" b="1" dirty="0">
                <a:solidFill>
                  <a:srgbClr val="FF0000"/>
                </a:solidFill>
                <a:latin typeface="Castellar" pitchFamily="18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</a:rPr>
              <a:t>story about Na and </a:t>
            </a:r>
            <a:r>
              <a:rPr lang="en-US" sz="2600" b="1" dirty="0" err="1">
                <a:solidFill>
                  <a:srgbClr val="FF0000"/>
                </a:solidFill>
              </a:rPr>
              <a:t>Cl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1676400" y="21336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Na</a:t>
            </a:r>
          </a:p>
        </p:txBody>
      </p:sp>
      <p:sp>
        <p:nvSpPr>
          <p:cNvPr id="100358" name="Oval 6"/>
          <p:cNvSpPr>
            <a:spLocks noChangeArrowheads="1"/>
          </p:cNvSpPr>
          <p:nvPr/>
        </p:nvSpPr>
        <p:spPr bwMode="auto">
          <a:xfrm>
            <a:off x="3962400" y="2514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76200" y="1641336"/>
            <a:ext cx="2743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Elemental </a:t>
            </a:r>
            <a:r>
              <a:rPr lang="en-US" sz="2800" b="1" dirty="0">
                <a:solidFill>
                  <a:srgbClr val="FF0000"/>
                </a:solidFill>
              </a:rPr>
              <a:t>Na</a:t>
            </a:r>
          </a:p>
        </p:txBody>
      </p:sp>
      <p:sp>
        <p:nvSpPr>
          <p:cNvPr id="100361" name="Line 9"/>
          <p:cNvSpPr>
            <a:spLocks noChangeShapeType="1"/>
          </p:cNvSpPr>
          <p:nvPr/>
        </p:nvSpPr>
        <p:spPr bwMode="auto">
          <a:xfrm flipV="1">
            <a:off x="2286000" y="2728913"/>
            <a:ext cx="1752600" cy="18814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0362" name="Text Box 10"/>
          <p:cNvSpPr txBox="1">
            <a:spLocks noChangeArrowheads="1"/>
          </p:cNvSpPr>
          <p:nvPr/>
        </p:nvSpPr>
        <p:spPr bwMode="auto">
          <a:xfrm>
            <a:off x="117764" y="4610366"/>
            <a:ext cx="353983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1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electron on outside that wants to get off and leave an inert (octet) gas core (</a:t>
            </a:r>
            <a:r>
              <a:rPr lang="en-US" sz="2800" b="1" dirty="0" err="1">
                <a:solidFill>
                  <a:srgbClr val="FF0000"/>
                </a:solidFill>
              </a:rPr>
              <a:t>Ar</a:t>
            </a:r>
            <a:r>
              <a:rPr lang="en-US" sz="2800" b="1" dirty="0">
                <a:solidFill>
                  <a:srgbClr val="FF0000"/>
                </a:solidFill>
              </a:rPr>
              <a:t>).</a:t>
            </a:r>
          </a:p>
        </p:txBody>
      </p:sp>
      <p:sp>
        <p:nvSpPr>
          <p:cNvPr id="100365" name="Text Box 13"/>
          <p:cNvSpPr txBox="1">
            <a:spLocks noChangeArrowheads="1"/>
          </p:cNvSpPr>
          <p:nvPr/>
        </p:nvSpPr>
        <p:spPr bwMode="auto">
          <a:xfrm>
            <a:off x="6591300" y="1676400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Elemental </a:t>
            </a:r>
            <a:r>
              <a:rPr lang="en-US" sz="2800" b="1" dirty="0" err="1">
                <a:solidFill>
                  <a:srgbClr val="0000CC"/>
                </a:solidFill>
              </a:rPr>
              <a:t>Cl</a:t>
            </a:r>
            <a:endParaRPr lang="en-US" sz="2800" b="1" dirty="0">
              <a:solidFill>
                <a:srgbClr val="0000CC"/>
              </a:solidFill>
            </a:endParaRPr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6400800" y="22098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Cl</a:t>
            </a:r>
          </a:p>
        </p:txBody>
      </p:sp>
      <p:sp>
        <p:nvSpPr>
          <p:cNvPr id="100367" name="Oval 15"/>
          <p:cNvSpPr>
            <a:spLocks noChangeArrowheads="1"/>
          </p:cNvSpPr>
          <p:nvPr/>
        </p:nvSpPr>
        <p:spPr bwMode="auto">
          <a:xfrm>
            <a:off x="4953000" y="23622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8" name="Oval 16"/>
          <p:cNvSpPr>
            <a:spLocks noChangeArrowheads="1"/>
          </p:cNvSpPr>
          <p:nvPr/>
        </p:nvSpPr>
        <p:spPr bwMode="auto">
          <a:xfrm>
            <a:off x="5105400" y="23622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9" name="Oval 17"/>
          <p:cNvSpPr>
            <a:spLocks noChangeArrowheads="1"/>
          </p:cNvSpPr>
          <p:nvPr/>
        </p:nvSpPr>
        <p:spPr bwMode="auto">
          <a:xfrm>
            <a:off x="5257800" y="25908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0" name="Oval 18"/>
          <p:cNvSpPr>
            <a:spLocks noChangeArrowheads="1"/>
          </p:cNvSpPr>
          <p:nvPr/>
        </p:nvSpPr>
        <p:spPr bwMode="auto">
          <a:xfrm>
            <a:off x="5257800" y="27432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1" name="Oval 19"/>
          <p:cNvSpPr>
            <a:spLocks noChangeArrowheads="1"/>
          </p:cNvSpPr>
          <p:nvPr/>
        </p:nvSpPr>
        <p:spPr bwMode="auto">
          <a:xfrm>
            <a:off x="4724400" y="2667000"/>
            <a:ext cx="152400" cy="1524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2" name="Oval 20"/>
          <p:cNvSpPr>
            <a:spLocks noChangeArrowheads="1"/>
          </p:cNvSpPr>
          <p:nvPr/>
        </p:nvSpPr>
        <p:spPr bwMode="auto">
          <a:xfrm>
            <a:off x="4953000" y="29718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3" name="Oval 21"/>
          <p:cNvSpPr>
            <a:spLocks noChangeArrowheads="1"/>
          </p:cNvSpPr>
          <p:nvPr/>
        </p:nvSpPr>
        <p:spPr bwMode="auto">
          <a:xfrm>
            <a:off x="5105400" y="29718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6" name="Text Box 24"/>
          <p:cNvSpPr txBox="1">
            <a:spLocks noChangeArrowheads="1"/>
          </p:cNvSpPr>
          <p:nvPr/>
        </p:nvSpPr>
        <p:spPr bwMode="auto">
          <a:xfrm>
            <a:off x="6096000" y="4876800"/>
            <a:ext cx="3200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7 </a:t>
            </a:r>
            <a:r>
              <a:rPr lang="en-US" sz="2800" b="1" dirty="0">
                <a:solidFill>
                  <a:srgbClr val="0070C0"/>
                </a:solidFill>
              </a:rPr>
              <a:t>electrons on outside aching to add one more to make an octet</a:t>
            </a:r>
          </a:p>
        </p:txBody>
      </p:sp>
      <p:sp>
        <p:nvSpPr>
          <p:cNvPr id="100377" name="Line 25"/>
          <p:cNvSpPr>
            <a:spLocks noChangeShapeType="1"/>
          </p:cNvSpPr>
          <p:nvPr/>
        </p:nvSpPr>
        <p:spPr bwMode="auto">
          <a:xfrm flipH="1" flipV="1">
            <a:off x="5638800" y="3124200"/>
            <a:ext cx="12954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0378" name="Text Box 26"/>
          <p:cNvSpPr txBox="1">
            <a:spLocks noChangeArrowheads="1"/>
          </p:cNvSpPr>
          <p:nvPr/>
        </p:nvSpPr>
        <p:spPr bwMode="auto">
          <a:xfrm>
            <a:off x="3352800" y="12954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Na</a:t>
            </a:r>
            <a:r>
              <a:rPr lang="en-US" sz="2800" b="1" dirty="0"/>
              <a:t> + </a:t>
            </a:r>
            <a:r>
              <a:rPr lang="en-US" sz="2800" b="1" dirty="0" err="1">
                <a:solidFill>
                  <a:srgbClr val="0000CC"/>
                </a:solidFill>
              </a:rPr>
              <a:t>Cl</a:t>
            </a:r>
            <a:r>
              <a:rPr lang="en-US" sz="2800" b="1" dirty="0"/>
              <a:t> </a:t>
            </a:r>
            <a:r>
              <a:rPr lang="en-US" sz="2800" b="1" dirty="0">
                <a:sym typeface="Wingdings" pitchFamily="2" charset="2"/>
              </a:rPr>
              <a:t> ??</a:t>
            </a:r>
            <a:endParaRPr lang="en-US" sz="2800" b="1" dirty="0"/>
          </a:p>
        </p:txBody>
      </p:sp>
      <p:pic>
        <p:nvPicPr>
          <p:cNvPr id="100385" name="Picture 33" descr="he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3276600"/>
            <a:ext cx="2844800" cy="238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386" name="Text Box 34"/>
          <p:cNvSpPr txBox="1">
            <a:spLocks noChangeArrowheads="1"/>
          </p:cNvSpPr>
          <p:nvPr/>
        </p:nvSpPr>
        <p:spPr bwMode="auto">
          <a:xfrm>
            <a:off x="3429000" y="2057400"/>
            <a:ext cx="457200" cy="457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 Rounded MT Bold" pitchFamily="34" charset="0"/>
              </a:rPr>
              <a:t>+</a:t>
            </a:r>
          </a:p>
        </p:txBody>
      </p:sp>
      <p:sp>
        <p:nvSpPr>
          <p:cNvPr id="100387" name="Text Box 35"/>
          <p:cNvSpPr txBox="1">
            <a:spLocks noChangeArrowheads="1"/>
          </p:cNvSpPr>
          <p:nvPr/>
        </p:nvSpPr>
        <p:spPr bwMode="auto">
          <a:xfrm>
            <a:off x="5257800" y="1905000"/>
            <a:ext cx="381000" cy="5191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 Rounded MT Bold" pitchFamily="34" charset="0"/>
              </a:rPr>
              <a:t>-</a:t>
            </a:r>
          </a:p>
        </p:txBody>
      </p:sp>
      <p:sp>
        <p:nvSpPr>
          <p:cNvPr id="100388" name="Text Box 36"/>
          <p:cNvSpPr txBox="1">
            <a:spLocks noChangeArrowheads="1"/>
          </p:cNvSpPr>
          <p:nvPr/>
        </p:nvSpPr>
        <p:spPr bwMode="auto">
          <a:xfrm>
            <a:off x="3448050" y="5527964"/>
            <a:ext cx="2705100" cy="138499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</a:rPr>
              <a:t>Come to me my hot, darling electron !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00800" y="2667000"/>
            <a:ext cx="27432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BOARD WORK WITH EXAMPLES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0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0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0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84 0.05757 C 0.04358 0.08532 0.04653 0.11653 0.0533 0.14289 C 0.05538 0.16324 0.05104 0.18474 0.06632 0.19514 C 0.09479 0.19445 0.12847 0.21272 0.15156 0.19075 C 0.15382 0.18867 0.15469 0.18474 0.1566 0.1822 C 0.15799 0.18035 0.1599 0.17919 0.16146 0.1778 C 0.16753 0.15445 0.15642 0.14127 0.1434 0.12971 C 0.14149 0.12809 0.14045 0.12485 0.13854 0.12324 C 0.13663 0.12162 0.1342 0.12185 0.13194 0.12092 C 0.12865 0.11954 0.12205 0.11653 0.12205 0.11653 C 0.11719 0.11722 0.11181 0.1163 0.10729 0.11884 C 0.10573 0.11977 0.10677 0.12347 0.10573 0.12532 C 0.10451 0.1274 0.10243 0.12832 0.10087 0.12971 C 0.09271 0.1711 0.09844 0.15977 0.09583 0.23884 C 0.09549 0.24786 0.09149 0.25642 0.08941 0.26497 C 0.07413 0.25873 0.0684 0.22358 0.0533 0.21711 C 0.05069 0.20717 0.0434 0.20162 0.03854 0.19306 C 0.03611 0.1889 0.03194 0.17988 0.03194 0.17988 C 0.0309 0.17526 0.02726 0.17156 0.02708 0.1667 C 0.02656 0.15584 0.02622 0.14451 0.02865 0.1341 C 0.02986 0.12902 0.03611 0.12994 0.0401 0.12971 C 0.06094 0.12832 0.0816 0.12809 0.10243 0.1274 C 0.11024 0.12254 0.11615 0.11792 0.12378 0.11214 C 0.13125 0.10659 0.1408 0.10705 0.14844 0.10127 C 0.15243 0.09803 0.15729 0.09572 0.1599 0.0904 C 0.16198 0.08601 0.16632 0.07722 0.16632 0.07722 C 0.16684 0.06913 0.16684 0.06104 0.16806 0.05318 C 0.17031 0.03931 0.19115 0.04231 0.19757 0.04231 " pathEditMode="relative" ptsTypes="fffffffffffffffffffffffffffA">
                                      <p:cBhvr>
                                        <p:cTn id="25" dur="20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85 -0.01388 C -0.06267 -0.02127 -0.06545 -0.02613 -0.07187 -0.02914 C -0.08142 -0.04185 -0.0901 -0.04578 -0.10312 -0.04879 C -0.10851 -0.04809 -0.11424 -0.04856 -0.11944 -0.04648 C -0.12344 -0.04486 -0.12969 -0.03075 -0.13264 -0.02682 C -0.1349 -0.01711 -0.13819 -0.01896 -0.1408 -0.00948 C -0.13906 0.0178 -0.1401 0.02219 -0.12934 0.04069 C -0.11892 0.05849 -0.12743 0.04971 -0.11788 0.05826 C -0.11458 0.06682 -0.11024 0.07191 -0.10642 0.08 C -0.10747 0.09664 -0.10469 0.10659 -0.11458 0.11491 C -0.11962 0.12809 -0.12187 0.12508 -0.13264 0.12786 C -0.1375 0.12717 -0.14253 0.12717 -0.1474 0.12578 C -0.15399 0.1237 -0.15833 0.11537 -0.16372 0.11075 C -0.1658 0.09942 -0.16892 0.09803 -0.17361 0.08878 C -0.17622 0.07815 -0.17951 0.06913 -0.18177 0.05826 C -0.18125 0.05248 -0.17969 0.03491 -0.18003 0.04069 C -0.1809 0.05526 -0.18108 0.07006 -0.18333 0.08439 C -0.18437 0.09063 -0.18906 0.09433 -0.19167 0.09965 C -0.19062 0.10705 -0.19045 0.11468 -0.18837 0.12138 C -0.18594 0.12994 -0.17552 0.13086 -0.17031 0.13225 C -0.15243 0.14774 -0.13056 0.13757 -0.10955 0.13664 C -0.08889 0.10844 -0.11319 0.08624 -0.12604 0.06913 C -0.1276 0.06705 -0.12934 0.06474 -0.1309 0.06266 C -0.13229 0.06081 -0.13229 0.05641 -0.1342 0.05595 C -0.14601 0.05341 -0.15833 0.05456 -0.17031 0.05387 C -0.18854 0.05133 -0.18976 0.05387 -0.17517 0.0474 C -0.17361 0.0467 -0.17517 0.043 -0.17517 0.04069 " pathEditMode="relative" rAng="0" ptsTypes="ffffffffffffffffffffffffffA">
                                      <p:cBhvr>
                                        <p:cTn id="29" dur="2000" fill="hold"/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0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0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00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00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00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0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00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00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00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00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00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00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 tmFilter="0, 0; .2, .5; .8, .5; 1, 0"/>
                                        <p:tgtEl>
                                          <p:spTgt spid="1003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250" autoRev="1" fill="hold"/>
                                        <p:tgtEl>
                                          <p:spTgt spid="10038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100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91329E-6 C 0.03142 -0.02521 0.00833 -0.01342 0.08021 -0.00879 C 0.08107 -0.00879 0.08229 -0.00879 0.08333 -0.00879 " pathEditMode="relative" rAng="0" ptsTypes="ffA">
                                      <p:cBhvr>
                                        <p:cTn id="93" dur="20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0" y="-1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00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00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7" grpId="0"/>
      <p:bldP spid="100357" grpId="1"/>
      <p:bldP spid="100358" grpId="0" animBg="1"/>
      <p:bldP spid="100358" grpId="1" animBg="1"/>
      <p:bldP spid="100360" grpId="0"/>
      <p:bldP spid="100361" grpId="0" animBg="1"/>
      <p:bldP spid="100362" grpId="0"/>
      <p:bldP spid="100365" grpId="0"/>
      <p:bldP spid="100366" grpId="0"/>
      <p:bldP spid="100366" grpId="1"/>
      <p:bldP spid="100367" grpId="0" animBg="1"/>
      <p:bldP spid="100368" grpId="0" animBg="1"/>
      <p:bldP spid="100369" grpId="0" animBg="1"/>
      <p:bldP spid="100370" grpId="0" animBg="1"/>
      <p:bldP spid="100371" grpId="0" animBg="1"/>
      <p:bldP spid="100372" grpId="0" animBg="1"/>
      <p:bldP spid="100373" grpId="0" animBg="1"/>
      <p:bldP spid="100376" grpId="0"/>
      <p:bldP spid="100377" grpId="0" animBg="1"/>
      <p:bldP spid="100378" grpId="0"/>
      <p:bldP spid="100386" grpId="0" animBg="1"/>
      <p:bldP spid="100387" grpId="0" animBg="1"/>
      <p:bldP spid="100388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82" y="145702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The `crossing’ trick works great for ionic compounds </a:t>
            </a:r>
            <a:r>
              <a:rPr lang="en-US" sz="2800" b="1" dirty="0" err="1" smtClean="0">
                <a:solidFill>
                  <a:srgbClr val="FF0000"/>
                </a:solidFill>
              </a:rPr>
              <a:t>A</a:t>
            </a:r>
            <a:r>
              <a:rPr lang="en-US" sz="2800" b="1" baseline="-25000" dirty="0" err="1" smtClean="0">
                <a:solidFill>
                  <a:srgbClr val="FF0000"/>
                </a:solidFill>
              </a:rPr>
              <a:t>n</a:t>
            </a:r>
            <a:r>
              <a:rPr lang="en-US" sz="2800" b="1" dirty="0" err="1" smtClean="0">
                <a:solidFill>
                  <a:srgbClr val="002060"/>
                </a:solidFill>
              </a:rPr>
              <a:t>B</a:t>
            </a:r>
            <a:r>
              <a:rPr lang="en-US" sz="2800" b="1" baseline="-25000" dirty="0" err="1" smtClean="0">
                <a:solidFill>
                  <a:srgbClr val="002060"/>
                </a:solidFill>
              </a:rPr>
              <a:t>m</a:t>
            </a:r>
            <a:r>
              <a:rPr lang="en-US" sz="2800" b="1" dirty="0" smtClean="0"/>
              <a:t> built from opposite ends of Periodic table</a:t>
            </a:r>
            <a:endParaRPr lang="en-US" sz="2800" b="1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56164"/>
            <a:ext cx="8991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 flipH="1">
            <a:off x="803563" y="2133600"/>
            <a:ext cx="263237" cy="978931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086600" y="1941731"/>
            <a:ext cx="263236" cy="1258669"/>
          </a:xfrm>
          <a:prstGeom prst="straightConnector1">
            <a:avLst/>
          </a:prstGeom>
          <a:ln w="539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03563" y="1574355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A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1800" y="1295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124200" y="1618565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+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58361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5300" y="533400"/>
            <a:ext cx="80010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But how to explain combinations of elements near each other on Table ???</a:t>
            </a:r>
            <a:endParaRPr lang="en-US" sz="3200" b="1" dirty="0"/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56164"/>
            <a:ext cx="8991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Arrow Connector 4"/>
          <p:cNvCxnSpPr/>
          <p:nvPr/>
        </p:nvCxnSpPr>
        <p:spPr>
          <a:xfrm>
            <a:off x="6629400" y="2556164"/>
            <a:ext cx="0" cy="568036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7086600" y="2556164"/>
            <a:ext cx="381000" cy="68580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867400" y="1848278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 + O= CO??</a:t>
            </a:r>
            <a:endParaRPr lang="en-US" sz="4000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724400" y="2830484"/>
            <a:ext cx="2286000" cy="804256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05000" y="2202221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N + N = N</a:t>
            </a:r>
            <a:r>
              <a:rPr lang="en-US" sz="36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dirty="0" smtClean="0"/>
              <a:t>?????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68127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450</Words>
  <Application>Microsoft Office PowerPoint</Application>
  <PresentationFormat>On-screen Show (4:3)</PresentationFormat>
  <Paragraphs>103</Paragraphs>
  <Slides>12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Bitmap Image</vt:lpstr>
      <vt:lpstr>What’s so curious ??</vt:lpstr>
      <vt:lpstr>Explaining the trend… every element wants to be Noble O, P, K, Al as examples + exercise 8.1</vt:lpstr>
      <vt:lpstr>PowerPoint Presentation</vt:lpstr>
      <vt:lpstr>PowerPoint Presentation</vt:lpstr>
      <vt:lpstr>PowerPoint Presentation</vt:lpstr>
      <vt:lpstr>Lewis dot pix for atoms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Help Desk</dc:creator>
  <cp:lastModifiedBy>Fong, Jerry</cp:lastModifiedBy>
  <cp:revision>65</cp:revision>
  <dcterms:created xsi:type="dcterms:W3CDTF">2008-10-09T19:30:32Z</dcterms:created>
  <dcterms:modified xsi:type="dcterms:W3CDTF">2012-11-05T21:27:09Z</dcterms:modified>
</cp:coreProperties>
</file>