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2" r:id="rId2"/>
    <p:sldId id="285" r:id="rId3"/>
    <p:sldId id="303" r:id="rId4"/>
    <p:sldId id="287" r:id="rId5"/>
    <p:sldId id="300" r:id="rId6"/>
    <p:sldId id="304" r:id="rId7"/>
    <p:sldId id="302" r:id="rId8"/>
    <p:sldId id="301" r:id="rId9"/>
    <p:sldId id="288" r:id="rId10"/>
    <p:sldId id="289" r:id="rId11"/>
    <p:sldId id="290" r:id="rId12"/>
    <p:sldId id="305" r:id="rId13"/>
    <p:sldId id="291" r:id="rId14"/>
    <p:sldId id="292" r:id="rId15"/>
    <p:sldId id="293" r:id="rId16"/>
    <p:sldId id="294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80B85E3-EFA5-40D6-8925-26800EB995FB}">
          <p14:sldIdLst/>
        </p14:section>
        <p14:section name="Untitled Section" id="{866B8856-C311-48F9-96D7-936401FCB6C2}">
          <p14:sldIdLst>
            <p14:sldId id="282"/>
            <p14:sldId id="285"/>
            <p14:sldId id="303"/>
            <p14:sldId id="287"/>
            <p14:sldId id="300"/>
            <p14:sldId id="304"/>
            <p14:sldId id="302"/>
            <p14:sldId id="301"/>
            <p14:sldId id="288"/>
            <p14:sldId id="289"/>
            <p14:sldId id="290"/>
            <p14:sldId id="305"/>
            <p14:sldId id="291"/>
            <p14:sldId id="292"/>
            <p14:sldId id="293"/>
            <p14:sldId id="294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lp Desk" initials="H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74229"/>
    <a:srgbClr val="3399FF"/>
    <a:srgbClr val="00FF00"/>
    <a:srgbClr val="FF66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6-10-19T22:17:58.328" idx="1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40308-064C-400E-B229-05FA7A0359F3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851D-42A2-4467-89FB-C7C7E769E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49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1851D-42A2-4467-89FB-C7C7E769E1E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1851D-42A2-4467-89FB-C7C7E769E1E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43B46-A2D6-4D15-B1FB-CD50596AF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F9EF4-A3A6-41B4-B738-5366104E3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E437A-414C-4B7B-89E1-D4E1BF455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C85DB-5FDD-4593-A082-16220080E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F84FA-7F0A-4A8C-82DF-39DD57107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5A5FC-EA38-42D0-BB21-A847D5583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18881-2D26-40F3-B317-14AF6901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30F01-94A2-4418-B566-61F90FA29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B57CD-7BD9-47FD-92AB-05A3C79E0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81AA9-9406-405A-AB7E-2AD0087CF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14D44-AE6D-424F-8A4E-ACE8237A1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BF216A7-23C0-4B79-8F8B-9161D19AB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Examples of chemical % yield</a:t>
            </a:r>
            <a:r>
              <a:rPr lang="en-US" smtClean="0"/>
              <a:t> 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295400" y="1066800"/>
            <a:ext cx="6248400" cy="5191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0000"/>
                </a:solidFill>
              </a:rPr>
              <a:t>5</a:t>
            </a:r>
            <a:r>
              <a:rPr lang="en-US" sz="2800" b="1"/>
              <a:t>O</a:t>
            </a:r>
            <a:r>
              <a:rPr lang="en-US" sz="2800" b="1" baseline="-25000"/>
              <a:t>2</a:t>
            </a:r>
            <a:r>
              <a:rPr lang="en-US" sz="2800" b="1"/>
              <a:t> + C</a:t>
            </a:r>
            <a:r>
              <a:rPr lang="en-US" sz="2800" b="1" baseline="-25000"/>
              <a:t>3</a:t>
            </a:r>
            <a:r>
              <a:rPr lang="en-US" sz="2800" b="1"/>
              <a:t>H</a:t>
            </a:r>
            <a:r>
              <a:rPr lang="en-US" sz="2800" b="1" baseline="-25000"/>
              <a:t>8</a:t>
            </a:r>
            <a:r>
              <a:rPr lang="en-US" sz="2800" b="1"/>
              <a:t> 	</a:t>
            </a:r>
            <a:r>
              <a:rPr lang="en-US" sz="2800" b="1">
                <a:sym typeface="Wingdings" pitchFamily="2" charset="2"/>
              </a:rPr>
              <a:t></a:t>
            </a:r>
            <a:r>
              <a:rPr lang="en-US" sz="2800" b="1"/>
              <a:t> </a:t>
            </a:r>
            <a:r>
              <a:rPr lang="en-US" sz="2800" b="1">
                <a:solidFill>
                  <a:srgbClr val="000066"/>
                </a:solidFill>
              </a:rPr>
              <a:t>3</a:t>
            </a:r>
            <a:r>
              <a:rPr lang="en-US" sz="2800" b="1">
                <a:sym typeface="Wingdings" pitchFamily="2" charset="2"/>
              </a:rPr>
              <a:t>CO</a:t>
            </a:r>
            <a:r>
              <a:rPr lang="en-US" sz="2800" b="1" baseline="-25000">
                <a:sym typeface="Wingdings" pitchFamily="2" charset="2"/>
              </a:rPr>
              <a:t>2</a:t>
            </a:r>
            <a:r>
              <a:rPr lang="en-US" sz="2800" b="1">
                <a:sym typeface="Wingdings" pitchFamily="2" charset="2"/>
              </a:rPr>
              <a:t>  + </a:t>
            </a:r>
            <a:r>
              <a:rPr lang="en-US" sz="2800" b="1">
                <a:solidFill>
                  <a:srgbClr val="FF3300"/>
                </a:solidFill>
                <a:sym typeface="Wingdings" pitchFamily="2" charset="2"/>
              </a:rPr>
              <a:t>4</a:t>
            </a:r>
            <a:r>
              <a:rPr lang="en-US" sz="2800" b="1">
                <a:sym typeface="Wingdings" pitchFamily="2" charset="2"/>
              </a:rPr>
              <a:t>H</a:t>
            </a:r>
            <a:r>
              <a:rPr lang="en-US" sz="2800" b="1" baseline="-25000">
                <a:sym typeface="Wingdings" pitchFamily="2" charset="2"/>
              </a:rPr>
              <a:t>2</a:t>
            </a:r>
            <a:r>
              <a:rPr lang="en-US" sz="2800" b="1">
                <a:sym typeface="Wingdings" pitchFamily="2" charset="2"/>
              </a:rPr>
              <a:t>O</a:t>
            </a:r>
            <a:endParaRPr lang="en-US" sz="2800" b="1" baseline="-2500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0" y="1752600"/>
            <a:ext cx="6781800" cy="64633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Given mol    </a:t>
            </a:r>
            <a:r>
              <a:rPr lang="en-US" b="1" dirty="0" smtClean="0"/>
              <a:t> excess    </a:t>
            </a:r>
            <a:r>
              <a:rPr lang="en-US" b="1" dirty="0" smtClean="0">
                <a:solidFill>
                  <a:srgbClr val="FF0000"/>
                </a:solidFill>
              </a:rPr>
              <a:t>0.25</a:t>
            </a:r>
            <a:r>
              <a:rPr lang="en-US" b="1" dirty="0" smtClean="0"/>
              <a:t>                                                    </a:t>
            </a:r>
            <a:r>
              <a:rPr lang="en-US" b="1" dirty="0"/>
              <a:t>0.7</a:t>
            </a:r>
            <a:r>
              <a:rPr lang="en-US" dirty="0"/>
              <a:t> (</a:t>
            </a:r>
            <a:r>
              <a:rPr lang="en-US" b="1" dirty="0" err="1"/>
              <a:t>obs</a:t>
            </a:r>
            <a:r>
              <a:rPr lang="en-US" b="1" dirty="0"/>
              <a:t>)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2209800" y="2514600"/>
            <a:ext cx="1524000" cy="36671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Theory mol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6629400" y="2057400"/>
            <a:ext cx="2514600" cy="915988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% yield</a:t>
            </a:r>
            <a:r>
              <a:rPr lang="en-US"/>
              <a:t> =</a:t>
            </a:r>
            <a:r>
              <a:rPr lang="en-US" b="1"/>
              <a:t>obs/theory</a:t>
            </a:r>
          </a:p>
          <a:p>
            <a:r>
              <a:rPr lang="en-US"/>
              <a:t> </a:t>
            </a:r>
            <a:r>
              <a:rPr lang="en-US" b="1" u="sng"/>
              <a:t>0.7 x 100</a:t>
            </a:r>
            <a:r>
              <a:rPr lang="en-US" b="1"/>
              <a:t> = 70%</a:t>
            </a:r>
            <a:endParaRPr lang="en-US" b="1" u="sng"/>
          </a:p>
          <a:p>
            <a:r>
              <a:rPr lang="en-US"/>
              <a:t>       </a:t>
            </a:r>
            <a:r>
              <a:rPr lang="en-US" b="1"/>
              <a:t>1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304800" y="312420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Another chemical example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762000" y="3581400"/>
            <a:ext cx="6096000" cy="3667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MW    32	44		    44                18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457200" y="4114800"/>
            <a:ext cx="62484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Given   excess        </a:t>
            </a:r>
            <a:r>
              <a:rPr lang="en-US" b="1" dirty="0">
                <a:solidFill>
                  <a:srgbClr val="FF0000"/>
                </a:solidFill>
              </a:rPr>
              <a:t>1.1 g </a:t>
            </a:r>
            <a:r>
              <a:rPr lang="en-US" b="1" dirty="0"/>
              <a:t>                         0.5 g</a:t>
            </a:r>
            <a:r>
              <a:rPr lang="en-US" dirty="0"/>
              <a:t>  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838200" y="45720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Mol               </a:t>
            </a:r>
            <a:r>
              <a:rPr lang="en-US" b="1" dirty="0">
                <a:solidFill>
                  <a:srgbClr val="FF0000"/>
                </a:solidFill>
              </a:rPr>
              <a:t>1.1</a:t>
            </a:r>
            <a:r>
              <a:rPr lang="en-US" b="1" dirty="0"/>
              <a:t>/44=0.025</a:t>
            </a:r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2590800" y="23622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4495800" y="2209800"/>
            <a:ext cx="1981200" cy="64135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 dirty="0"/>
              <a:t>4 x </a:t>
            </a:r>
            <a:r>
              <a:rPr lang="en-US" b="1" u="sng" dirty="0">
                <a:solidFill>
                  <a:srgbClr val="FF0000"/>
                </a:solidFill>
              </a:rPr>
              <a:t>0.25 </a:t>
            </a:r>
            <a:r>
              <a:rPr lang="en-US" b="1" dirty="0"/>
              <a:t>=1</a:t>
            </a:r>
            <a:r>
              <a:rPr lang="en-US" dirty="0"/>
              <a:t>                                                                          </a:t>
            </a:r>
            <a:r>
              <a:rPr lang="en-US" b="1" dirty="0"/>
              <a:t>1              theory</a:t>
            </a:r>
            <a:endParaRPr lang="en-US" dirty="0"/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>
            <a:off x="3124200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3962400" y="4953000"/>
            <a:ext cx="2590800" cy="6413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/>
              <a:t>3 x 0.025 =</a:t>
            </a:r>
            <a:r>
              <a:rPr lang="en-US" b="1"/>
              <a:t>0.075</a:t>
            </a:r>
          </a:p>
          <a:p>
            <a:r>
              <a:rPr lang="en-US" b="1"/>
              <a:t>  1</a:t>
            </a: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6629400" y="4343400"/>
            <a:ext cx="2514600" cy="92333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% yield =</a:t>
            </a:r>
          </a:p>
          <a:p>
            <a:r>
              <a:rPr lang="en-US" b="1" u="sng" dirty="0" smtClean="0"/>
              <a:t>0.0114</a:t>
            </a:r>
            <a:r>
              <a:rPr lang="en-US" b="1" dirty="0" smtClean="0"/>
              <a:t> </a:t>
            </a:r>
            <a:r>
              <a:rPr lang="en-US" b="1" dirty="0"/>
              <a:t>x </a:t>
            </a:r>
            <a:r>
              <a:rPr lang="en-US" b="1" dirty="0" smtClean="0"/>
              <a:t>100=15.2%</a:t>
            </a:r>
            <a:endParaRPr lang="en-US" b="1" u="sng" dirty="0"/>
          </a:p>
          <a:p>
            <a:r>
              <a:rPr lang="en-US" b="1" dirty="0" smtClean="0"/>
              <a:t>0.075</a:t>
            </a:r>
            <a:endParaRPr lang="en-US" b="1" dirty="0"/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762000" y="5029200"/>
            <a:ext cx="1828800" cy="36671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Theory moles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14800" y="4572000"/>
            <a:ext cx="2438400" cy="366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0.5/44=0.0114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nimBg="1"/>
      <p:bldP spid="51204" grpId="0" animBg="1"/>
      <p:bldP spid="51205" grpId="0" animBg="1"/>
      <p:bldP spid="51206" grpId="0" animBg="1"/>
      <p:bldP spid="51207" grpId="0"/>
      <p:bldP spid="51208" grpId="0" animBg="1"/>
      <p:bldP spid="51209" grpId="0" animBg="1"/>
      <p:bldP spid="51210" grpId="0"/>
      <p:bldP spid="51211" grpId="0" animBg="1"/>
      <p:bldP spid="51212" grpId="0" animBg="1"/>
      <p:bldP spid="51213" grpId="0" animBg="1"/>
      <p:bldP spid="51214" grpId="0" animBg="1"/>
      <p:bldP spid="51215" grpId="0" animBg="1"/>
      <p:bldP spid="512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Compound building with Dmitri’s little chart:</a:t>
            </a:r>
            <a:br>
              <a:rPr lang="en-US" sz="2400" dirty="0" smtClean="0"/>
            </a:br>
            <a:r>
              <a:rPr lang="en-US" sz="2400" b="1" i="1" dirty="0" smtClean="0"/>
              <a:t>the rule of 8 for some </a:t>
            </a:r>
            <a:r>
              <a:rPr lang="en-US" sz="2400" b="1" i="1" dirty="0" smtClean="0">
                <a:solidFill>
                  <a:srgbClr val="FF0000"/>
                </a:solidFill>
              </a:rPr>
              <a:t>Na* </a:t>
            </a:r>
            <a:r>
              <a:rPr lang="en-US" sz="2400" b="1" i="1" dirty="0" smtClean="0"/>
              <a:t>compounds (NOT IN TEXT)</a:t>
            </a:r>
          </a:p>
        </p:txBody>
      </p:sp>
      <p:pic>
        <p:nvPicPr>
          <p:cNvPr id="80911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191000"/>
            <a:ext cx="8001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18"/>
          <p:cNvSpPr txBox="1">
            <a:spLocks noChangeArrowheads="1"/>
          </p:cNvSpPr>
          <p:nvPr/>
        </p:nvSpPr>
        <p:spPr bwMode="auto">
          <a:xfrm>
            <a:off x="1066800" y="3352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0918" name="Text Box 22"/>
          <p:cNvSpPr txBox="1">
            <a:spLocks noChangeArrowheads="1"/>
          </p:cNvSpPr>
          <p:nvPr/>
        </p:nvSpPr>
        <p:spPr bwMode="auto">
          <a:xfrm>
            <a:off x="304800" y="3733800"/>
            <a:ext cx="815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1   2                                              3  4   5   6  7  8</a:t>
            </a:r>
          </a:p>
        </p:txBody>
      </p:sp>
      <p:sp>
        <p:nvSpPr>
          <p:cNvPr id="80919" name="Text Box 23"/>
          <p:cNvSpPr txBox="1">
            <a:spLocks noChangeArrowheads="1"/>
          </p:cNvSpPr>
          <p:nvPr/>
        </p:nvSpPr>
        <p:spPr bwMode="auto">
          <a:xfrm>
            <a:off x="6400800" y="1371600"/>
            <a:ext cx="2209800" cy="131127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Na</a:t>
            </a:r>
            <a:r>
              <a:rPr lang="en-US" sz="2000" b="1" dirty="0"/>
              <a:t> + F </a:t>
            </a:r>
            <a:r>
              <a:rPr lang="en-US" sz="2000" b="1" dirty="0">
                <a:sym typeface="Wingdings" pitchFamily="2" charset="2"/>
              </a:rPr>
              <a:t> </a:t>
            </a:r>
            <a:r>
              <a:rPr lang="en-US" sz="2000" b="1" dirty="0" err="1">
                <a:solidFill>
                  <a:srgbClr val="FF0000"/>
                </a:solidFill>
                <a:sym typeface="Wingdings" pitchFamily="2" charset="2"/>
              </a:rPr>
              <a:t>Na</a:t>
            </a:r>
            <a:r>
              <a:rPr lang="en-US" sz="2000" b="1" dirty="0" err="1">
                <a:sym typeface="Wingdings" pitchFamily="2" charset="2"/>
              </a:rPr>
              <a:t>F</a:t>
            </a:r>
            <a:r>
              <a:rPr lang="en-US" sz="2000" b="1" dirty="0">
                <a:sym typeface="Wingdings" pitchFamily="2" charset="2"/>
              </a:rPr>
              <a:t>	</a:t>
            </a:r>
          </a:p>
          <a:p>
            <a:r>
              <a:rPr lang="en-US" sz="2000" b="1" dirty="0">
                <a:solidFill>
                  <a:srgbClr val="FF0000"/>
                </a:solidFill>
                <a:sym typeface="Wingdings" pitchFamily="2" charset="2"/>
              </a:rPr>
              <a:t>Na</a:t>
            </a:r>
            <a:r>
              <a:rPr lang="en-US" sz="2000" b="1" dirty="0">
                <a:sym typeface="Wingdings" pitchFamily="2" charset="2"/>
              </a:rPr>
              <a:t> + </a:t>
            </a:r>
            <a:r>
              <a:rPr lang="en-US" sz="2000" b="1" dirty="0" err="1">
                <a:sym typeface="Wingdings" pitchFamily="2" charset="2"/>
              </a:rPr>
              <a:t>Cl</a:t>
            </a:r>
            <a:r>
              <a:rPr lang="en-US" sz="2000" b="1" dirty="0">
                <a:sym typeface="Wingdings" pitchFamily="2" charset="2"/>
              </a:rPr>
              <a:t> </a:t>
            </a:r>
            <a:r>
              <a:rPr lang="en-US" sz="2000" b="1" dirty="0" err="1">
                <a:solidFill>
                  <a:srgbClr val="FF0000"/>
                </a:solidFill>
                <a:sym typeface="Wingdings" pitchFamily="2" charset="2"/>
              </a:rPr>
              <a:t>Na</a:t>
            </a:r>
            <a:r>
              <a:rPr lang="en-US" sz="2000" b="1" dirty="0" err="1">
                <a:sym typeface="Wingdings" pitchFamily="2" charset="2"/>
              </a:rPr>
              <a:t>Cl</a:t>
            </a:r>
            <a:r>
              <a:rPr lang="en-US" sz="2000" b="1" dirty="0">
                <a:sym typeface="Wingdings" pitchFamily="2" charset="2"/>
              </a:rPr>
              <a:t>    </a:t>
            </a:r>
          </a:p>
          <a:p>
            <a:r>
              <a:rPr lang="en-US" sz="2000" b="1" dirty="0">
                <a:solidFill>
                  <a:srgbClr val="FF0000"/>
                </a:solidFill>
                <a:sym typeface="Wingdings" pitchFamily="2" charset="2"/>
              </a:rPr>
              <a:t>Na</a:t>
            </a:r>
            <a:r>
              <a:rPr lang="en-US" sz="2000" b="1" dirty="0">
                <a:sym typeface="Wingdings" pitchFamily="2" charset="2"/>
              </a:rPr>
              <a:t>+ Br </a:t>
            </a:r>
            <a:r>
              <a:rPr lang="en-US" sz="2000" b="1" dirty="0" err="1">
                <a:solidFill>
                  <a:srgbClr val="FF0000"/>
                </a:solidFill>
                <a:sym typeface="Wingdings" pitchFamily="2" charset="2"/>
              </a:rPr>
              <a:t>Na</a:t>
            </a:r>
            <a:r>
              <a:rPr lang="en-US" sz="2000" b="1" dirty="0" err="1">
                <a:sym typeface="Wingdings" pitchFamily="2" charset="2"/>
              </a:rPr>
              <a:t>Br</a:t>
            </a:r>
            <a:r>
              <a:rPr lang="en-US" sz="1600" dirty="0">
                <a:sym typeface="Wingdings" pitchFamily="2" charset="2"/>
              </a:rPr>
              <a:t> </a:t>
            </a:r>
          </a:p>
          <a:p>
            <a:r>
              <a:rPr lang="en-US" sz="2000" b="1" dirty="0">
                <a:solidFill>
                  <a:srgbClr val="FF0000"/>
                </a:solidFill>
                <a:sym typeface="Wingdings" pitchFamily="2" charset="2"/>
              </a:rPr>
              <a:t>Na</a:t>
            </a:r>
            <a:r>
              <a:rPr lang="en-US" sz="2000" b="1" dirty="0">
                <a:sym typeface="Wingdings" pitchFamily="2" charset="2"/>
              </a:rPr>
              <a:t> + I  </a:t>
            </a:r>
            <a:r>
              <a:rPr lang="en-US" sz="2000" b="1" dirty="0" err="1">
                <a:solidFill>
                  <a:srgbClr val="FF0000"/>
                </a:solidFill>
                <a:sym typeface="Wingdings" pitchFamily="2" charset="2"/>
              </a:rPr>
              <a:t>Na</a:t>
            </a:r>
            <a:r>
              <a:rPr lang="en-US" sz="2000" b="1" dirty="0" err="1">
                <a:sym typeface="Wingdings" pitchFamily="2" charset="2"/>
              </a:rPr>
              <a:t>I</a:t>
            </a:r>
            <a:r>
              <a:rPr lang="en-US" sz="1600" dirty="0">
                <a:sym typeface="Wingdings" pitchFamily="2" charset="2"/>
              </a:rPr>
              <a:t>    </a:t>
            </a:r>
            <a:endParaRPr lang="en-US" sz="2000" b="1" dirty="0"/>
          </a:p>
        </p:txBody>
      </p:sp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3886200" y="1371600"/>
            <a:ext cx="2133600" cy="13112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Na</a:t>
            </a:r>
            <a:r>
              <a:rPr lang="en-US" sz="2000" b="1"/>
              <a:t> + O</a:t>
            </a:r>
            <a:r>
              <a:rPr lang="en-US" sz="2000" b="1">
                <a:sym typeface="Wingdings" pitchFamily="2" charset="2"/>
              </a:rPr>
              <a:t> </a:t>
            </a:r>
            <a:r>
              <a:rPr lang="en-US" sz="2000" b="1">
                <a:solidFill>
                  <a:srgbClr val="FF0000"/>
                </a:solidFill>
                <a:sym typeface="Wingdings" pitchFamily="2" charset="2"/>
              </a:rPr>
              <a:t>Na</a:t>
            </a:r>
            <a:r>
              <a:rPr lang="en-US" sz="2000" b="1" baseline="-2500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sz="2000" b="1">
                <a:sym typeface="Wingdings" pitchFamily="2" charset="2"/>
              </a:rPr>
              <a:t>O</a:t>
            </a:r>
          </a:p>
          <a:p>
            <a:r>
              <a:rPr lang="en-US" sz="2000" b="1">
                <a:solidFill>
                  <a:srgbClr val="FF0000"/>
                </a:solidFill>
                <a:sym typeface="Wingdings" pitchFamily="2" charset="2"/>
              </a:rPr>
              <a:t>Na</a:t>
            </a:r>
            <a:r>
              <a:rPr lang="en-US" sz="2000" b="1">
                <a:sym typeface="Wingdings" pitchFamily="2" charset="2"/>
              </a:rPr>
              <a:t> + S  </a:t>
            </a:r>
            <a:r>
              <a:rPr lang="en-US" sz="2000" b="1">
                <a:solidFill>
                  <a:srgbClr val="FF0000"/>
                </a:solidFill>
                <a:sym typeface="Wingdings" pitchFamily="2" charset="2"/>
              </a:rPr>
              <a:t>Na</a:t>
            </a:r>
            <a:r>
              <a:rPr lang="en-US" sz="2000" b="1" baseline="-2500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sz="2000" b="1">
                <a:sym typeface="Wingdings" pitchFamily="2" charset="2"/>
              </a:rPr>
              <a:t>S</a:t>
            </a:r>
          </a:p>
          <a:p>
            <a:r>
              <a:rPr lang="en-US" sz="2000" b="1">
                <a:solidFill>
                  <a:srgbClr val="FF0000"/>
                </a:solidFill>
                <a:sym typeface="Wingdings" pitchFamily="2" charset="2"/>
              </a:rPr>
              <a:t>Na</a:t>
            </a:r>
            <a:r>
              <a:rPr lang="en-US" sz="2000" b="1">
                <a:sym typeface="Wingdings" pitchFamily="2" charset="2"/>
              </a:rPr>
              <a:t>+ Se </a:t>
            </a:r>
            <a:r>
              <a:rPr lang="en-US" sz="2000" b="1">
                <a:solidFill>
                  <a:srgbClr val="FF0000"/>
                </a:solidFill>
                <a:sym typeface="Wingdings" pitchFamily="2" charset="2"/>
              </a:rPr>
              <a:t>Na</a:t>
            </a:r>
            <a:r>
              <a:rPr lang="en-US" sz="2000" b="1" baseline="-2500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sz="2000" b="1">
                <a:sym typeface="Wingdings" pitchFamily="2" charset="2"/>
              </a:rPr>
              <a:t>Se</a:t>
            </a:r>
          </a:p>
          <a:p>
            <a:r>
              <a:rPr lang="en-US" sz="2000" b="1">
                <a:solidFill>
                  <a:srgbClr val="FF0000"/>
                </a:solidFill>
                <a:sym typeface="Wingdings" pitchFamily="2" charset="2"/>
              </a:rPr>
              <a:t>Na</a:t>
            </a:r>
            <a:r>
              <a:rPr lang="en-US" sz="2000" b="1">
                <a:sym typeface="Wingdings" pitchFamily="2" charset="2"/>
              </a:rPr>
              <a:t> + Te </a:t>
            </a:r>
            <a:r>
              <a:rPr lang="en-US" sz="2000" b="1">
                <a:solidFill>
                  <a:srgbClr val="FF0000"/>
                </a:solidFill>
                <a:sym typeface="Wingdings" pitchFamily="2" charset="2"/>
              </a:rPr>
              <a:t>Na</a:t>
            </a:r>
            <a:r>
              <a:rPr lang="en-US" sz="2000" b="1" baseline="-2500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sz="2000" b="1">
                <a:sym typeface="Wingdings" pitchFamily="2" charset="2"/>
              </a:rPr>
              <a:t>Te</a:t>
            </a:r>
            <a:endParaRPr lang="en-US" sz="2000" b="1"/>
          </a:p>
        </p:txBody>
      </p:sp>
      <p:sp>
        <p:nvSpPr>
          <p:cNvPr id="80922" name="Text Box 26"/>
          <p:cNvSpPr txBox="1">
            <a:spLocks noChangeArrowheads="1"/>
          </p:cNvSpPr>
          <p:nvPr/>
        </p:nvSpPr>
        <p:spPr bwMode="auto">
          <a:xfrm>
            <a:off x="990600" y="1371601"/>
            <a:ext cx="2438400" cy="1323439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Na</a:t>
            </a:r>
            <a:r>
              <a:rPr lang="en-US" sz="2000" b="1" dirty="0"/>
              <a:t> + N</a:t>
            </a:r>
            <a:r>
              <a:rPr lang="en-US" sz="2000" b="1" dirty="0">
                <a:sym typeface="Wingdings" pitchFamily="2" charset="2"/>
              </a:rPr>
              <a:t> </a:t>
            </a:r>
            <a:r>
              <a:rPr lang="en-US" sz="2000" b="1" dirty="0">
                <a:solidFill>
                  <a:srgbClr val="FF0000"/>
                </a:solidFill>
                <a:sym typeface="Wingdings" pitchFamily="2" charset="2"/>
              </a:rPr>
              <a:t>Na</a:t>
            </a:r>
            <a:r>
              <a:rPr lang="en-US" sz="2000" b="1" baseline="-25000" dirty="0">
                <a:solidFill>
                  <a:srgbClr val="FF0000"/>
                </a:solidFill>
                <a:sym typeface="Wingdings" pitchFamily="2" charset="2"/>
              </a:rPr>
              <a:t>3</a:t>
            </a:r>
            <a:r>
              <a:rPr lang="en-US" sz="2000" b="1" dirty="0">
                <a:sym typeface="Wingdings" pitchFamily="2" charset="2"/>
              </a:rPr>
              <a:t>N</a:t>
            </a:r>
          </a:p>
          <a:p>
            <a:r>
              <a:rPr lang="en-US" sz="2000" b="1" dirty="0">
                <a:solidFill>
                  <a:srgbClr val="FF0000"/>
                </a:solidFill>
                <a:sym typeface="Wingdings" pitchFamily="2" charset="2"/>
              </a:rPr>
              <a:t>Na</a:t>
            </a:r>
            <a:r>
              <a:rPr lang="en-US" sz="2000" b="1" dirty="0">
                <a:sym typeface="Wingdings" pitchFamily="2" charset="2"/>
              </a:rPr>
              <a:t> + P  </a:t>
            </a:r>
            <a:r>
              <a:rPr lang="en-US" sz="2000" b="1" dirty="0">
                <a:solidFill>
                  <a:srgbClr val="FF0000"/>
                </a:solidFill>
                <a:sym typeface="Wingdings" pitchFamily="2" charset="2"/>
              </a:rPr>
              <a:t>Na</a:t>
            </a:r>
            <a:r>
              <a:rPr lang="en-US" sz="2000" b="1" baseline="-25000" dirty="0">
                <a:solidFill>
                  <a:srgbClr val="FF0000"/>
                </a:solidFill>
                <a:sym typeface="Wingdings" pitchFamily="2" charset="2"/>
              </a:rPr>
              <a:t>3</a:t>
            </a:r>
            <a:r>
              <a:rPr lang="en-US" sz="2000" b="1" dirty="0">
                <a:sym typeface="Wingdings" pitchFamily="2" charset="2"/>
              </a:rPr>
              <a:t>P</a:t>
            </a:r>
          </a:p>
          <a:p>
            <a:r>
              <a:rPr lang="en-US" sz="2000" b="1" dirty="0">
                <a:solidFill>
                  <a:srgbClr val="FF0000"/>
                </a:solidFill>
                <a:sym typeface="Wingdings" pitchFamily="2" charset="2"/>
              </a:rPr>
              <a:t>Na</a:t>
            </a:r>
            <a:r>
              <a:rPr lang="en-US" sz="2000" b="1" dirty="0">
                <a:sym typeface="Wingdings" pitchFamily="2" charset="2"/>
              </a:rPr>
              <a:t>+ As </a:t>
            </a:r>
            <a:r>
              <a:rPr lang="en-US" sz="2000" b="1" dirty="0">
                <a:solidFill>
                  <a:srgbClr val="FF0000"/>
                </a:solidFill>
                <a:sym typeface="Wingdings" pitchFamily="2" charset="2"/>
              </a:rPr>
              <a:t>Na</a:t>
            </a:r>
            <a:r>
              <a:rPr lang="en-US" sz="2000" b="1" baseline="-25000" dirty="0">
                <a:solidFill>
                  <a:srgbClr val="FF0000"/>
                </a:solidFill>
                <a:sym typeface="Wingdings" pitchFamily="2" charset="2"/>
              </a:rPr>
              <a:t>3</a:t>
            </a:r>
            <a:r>
              <a:rPr lang="en-US" sz="2000" b="1" dirty="0">
                <a:sym typeface="Wingdings" pitchFamily="2" charset="2"/>
              </a:rPr>
              <a:t>As</a:t>
            </a:r>
          </a:p>
          <a:p>
            <a:r>
              <a:rPr lang="en-US" sz="2000" b="1" dirty="0">
                <a:solidFill>
                  <a:srgbClr val="FF0000"/>
                </a:solidFill>
                <a:sym typeface="Wingdings" pitchFamily="2" charset="2"/>
              </a:rPr>
              <a:t>Na</a:t>
            </a:r>
            <a:r>
              <a:rPr lang="en-US" sz="2000" b="1" dirty="0">
                <a:sym typeface="Wingdings" pitchFamily="2" charset="2"/>
              </a:rPr>
              <a:t> + </a:t>
            </a:r>
            <a:r>
              <a:rPr lang="en-US" sz="2000" b="1" dirty="0" err="1">
                <a:sym typeface="Wingdings" pitchFamily="2" charset="2"/>
              </a:rPr>
              <a:t>Sb</a:t>
            </a:r>
            <a:r>
              <a:rPr lang="en-US" sz="2000" b="1" dirty="0">
                <a:sym typeface="Wingdings" pitchFamily="2" charset="2"/>
              </a:rPr>
              <a:t> </a:t>
            </a:r>
            <a:r>
              <a:rPr lang="en-US" sz="2000" b="1" dirty="0">
                <a:solidFill>
                  <a:srgbClr val="FF0000"/>
                </a:solidFill>
                <a:sym typeface="Wingdings" pitchFamily="2" charset="2"/>
              </a:rPr>
              <a:t>Na</a:t>
            </a:r>
            <a:r>
              <a:rPr lang="en-US" sz="2000" b="1" baseline="-25000" dirty="0">
                <a:solidFill>
                  <a:srgbClr val="FF0000"/>
                </a:solidFill>
                <a:sym typeface="Wingdings" pitchFamily="2" charset="2"/>
              </a:rPr>
              <a:t>3</a:t>
            </a:r>
            <a:r>
              <a:rPr lang="en-US" sz="2000" b="1" dirty="0">
                <a:sym typeface="Wingdings" pitchFamily="2" charset="2"/>
              </a:rPr>
              <a:t>Sb</a:t>
            </a:r>
            <a:endParaRPr lang="en-US" sz="2000" b="1" dirty="0"/>
          </a:p>
        </p:txBody>
      </p:sp>
      <p:sp>
        <p:nvSpPr>
          <p:cNvPr id="80925" name="Text Box 29"/>
          <p:cNvSpPr txBox="1">
            <a:spLocks noChangeArrowheads="1"/>
          </p:cNvSpPr>
          <p:nvPr/>
        </p:nvSpPr>
        <p:spPr bwMode="auto">
          <a:xfrm>
            <a:off x="1143000" y="26670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1</a:t>
            </a:r>
            <a:r>
              <a:rPr lang="en-US" sz="2000" b="1" dirty="0"/>
              <a:t>   +  5</a:t>
            </a:r>
            <a:endParaRPr lang="en-US" b="1" dirty="0"/>
          </a:p>
        </p:txBody>
      </p:sp>
      <p:sp>
        <p:nvSpPr>
          <p:cNvPr id="80927" name="Text Box 31"/>
          <p:cNvSpPr txBox="1">
            <a:spLocks noChangeArrowheads="1"/>
          </p:cNvSpPr>
          <p:nvPr/>
        </p:nvSpPr>
        <p:spPr bwMode="auto">
          <a:xfrm>
            <a:off x="3886200" y="27432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1</a:t>
            </a:r>
            <a:r>
              <a:rPr lang="en-US" sz="2000" b="1" dirty="0"/>
              <a:t> +  6</a:t>
            </a:r>
            <a:endParaRPr lang="en-US" b="1" dirty="0"/>
          </a:p>
        </p:txBody>
      </p:sp>
      <p:sp>
        <p:nvSpPr>
          <p:cNvPr id="80928" name="Text Box 32"/>
          <p:cNvSpPr txBox="1">
            <a:spLocks noChangeArrowheads="1"/>
          </p:cNvSpPr>
          <p:nvPr/>
        </p:nvSpPr>
        <p:spPr bwMode="auto">
          <a:xfrm>
            <a:off x="6400800" y="26670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1</a:t>
            </a:r>
            <a:r>
              <a:rPr lang="en-US" sz="2000" b="1" dirty="0"/>
              <a:t>     7</a:t>
            </a:r>
            <a:endParaRPr lang="en-US" b="1" dirty="0"/>
          </a:p>
        </p:txBody>
      </p:sp>
      <p:sp>
        <p:nvSpPr>
          <p:cNvPr id="80929" name="Line 33"/>
          <p:cNvSpPr>
            <a:spLocks noChangeShapeType="1"/>
          </p:cNvSpPr>
          <p:nvPr/>
        </p:nvSpPr>
        <p:spPr bwMode="auto">
          <a:xfrm>
            <a:off x="2057400" y="2895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30" name="Rectangle 34"/>
          <p:cNvSpPr>
            <a:spLocks noChangeArrowheads="1"/>
          </p:cNvSpPr>
          <p:nvPr/>
        </p:nvSpPr>
        <p:spPr bwMode="auto">
          <a:xfrm>
            <a:off x="2362200" y="2667000"/>
            <a:ext cx="1228221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*1</a:t>
            </a:r>
            <a:r>
              <a:rPr lang="en-US" dirty="0"/>
              <a:t> +5= </a:t>
            </a:r>
            <a:r>
              <a:rPr lang="en-US" sz="2400" b="1" dirty="0"/>
              <a:t>8</a:t>
            </a:r>
          </a:p>
        </p:txBody>
      </p:sp>
      <p:sp>
        <p:nvSpPr>
          <p:cNvPr id="80931" name="Rectangle 35"/>
          <p:cNvSpPr>
            <a:spLocks noChangeArrowheads="1"/>
          </p:cNvSpPr>
          <p:nvPr/>
        </p:nvSpPr>
        <p:spPr bwMode="auto">
          <a:xfrm>
            <a:off x="4800600" y="2667000"/>
            <a:ext cx="16764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 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*1</a:t>
            </a:r>
            <a:r>
              <a:rPr lang="en-US" dirty="0"/>
              <a:t> +6= </a:t>
            </a:r>
            <a:r>
              <a:rPr lang="en-US" sz="2400" b="1" dirty="0"/>
              <a:t>8</a:t>
            </a:r>
          </a:p>
        </p:txBody>
      </p:sp>
      <p:sp>
        <p:nvSpPr>
          <p:cNvPr id="80932" name="Line 36"/>
          <p:cNvSpPr>
            <a:spLocks noChangeShapeType="1"/>
          </p:cNvSpPr>
          <p:nvPr/>
        </p:nvSpPr>
        <p:spPr bwMode="auto">
          <a:xfrm>
            <a:off x="4724400" y="2819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33" name="Line 37"/>
          <p:cNvSpPr>
            <a:spLocks noChangeShapeType="1"/>
          </p:cNvSpPr>
          <p:nvPr/>
        </p:nvSpPr>
        <p:spPr bwMode="auto">
          <a:xfrm>
            <a:off x="7239000" y="2895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34" name="Text Box 38"/>
          <p:cNvSpPr txBox="1">
            <a:spLocks noChangeArrowheads="1"/>
          </p:cNvSpPr>
          <p:nvPr/>
        </p:nvSpPr>
        <p:spPr bwMode="auto">
          <a:xfrm>
            <a:off x="7696200" y="2667000"/>
            <a:ext cx="1219200" cy="46166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dirty="0"/>
              <a:t>+7=</a:t>
            </a:r>
            <a:r>
              <a:rPr lang="en-US" sz="2400" b="1" dirty="0"/>
              <a:t>8</a:t>
            </a:r>
          </a:p>
        </p:txBody>
      </p:sp>
      <p:pic>
        <p:nvPicPr>
          <p:cNvPr id="80936" name="Picture 40" descr="Lew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581400"/>
            <a:ext cx="1592263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37" name="Text Box 41"/>
          <p:cNvSpPr txBox="1">
            <a:spLocks noChangeArrowheads="1"/>
          </p:cNvSpPr>
          <p:nvPr/>
        </p:nvSpPr>
        <p:spPr bwMode="auto">
          <a:xfrm>
            <a:off x="3352800" y="3505200"/>
            <a:ext cx="2209800" cy="209288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</a:rPr>
              <a:t>Uncle Gil </a:t>
            </a:r>
            <a:r>
              <a:rPr lang="en-US" sz="2000" b="1" dirty="0" err="1">
                <a:solidFill>
                  <a:srgbClr val="0000CC"/>
                </a:solidFill>
              </a:rPr>
              <a:t>sez</a:t>
            </a:r>
            <a:r>
              <a:rPr lang="en-US" sz="2000" b="1" dirty="0">
                <a:solidFill>
                  <a:srgbClr val="0000CC"/>
                </a:solidFill>
              </a:rPr>
              <a:t>” </a:t>
            </a:r>
          </a:p>
          <a:p>
            <a:pPr>
              <a:spcBef>
                <a:spcPct val="50000"/>
              </a:spcBef>
            </a:pPr>
            <a:r>
              <a:rPr lang="en-US" sz="2000" b="1" i="1" dirty="0">
                <a:solidFill>
                  <a:srgbClr val="FF0000"/>
                </a:solidFill>
              </a:rPr>
              <a:t>If you can add to </a:t>
            </a:r>
            <a:r>
              <a:rPr lang="en-US" b="1" i="1" dirty="0">
                <a:solidFill>
                  <a:srgbClr val="FF0000"/>
                </a:solidFill>
              </a:rPr>
              <a:t>8</a:t>
            </a:r>
            <a:r>
              <a:rPr lang="en-US" sz="2000" b="1" i="1" dirty="0">
                <a:solidFill>
                  <a:srgbClr val="FF0000"/>
                </a:solidFill>
              </a:rPr>
              <a:t> you can rationalize these reactions, kids</a:t>
            </a:r>
            <a:r>
              <a:rPr lang="en-US" sz="2000" b="1" dirty="0">
                <a:solidFill>
                  <a:srgbClr val="0000CC"/>
                </a:solidFill>
              </a:rPr>
              <a:t>….</a:t>
            </a:r>
          </a:p>
        </p:txBody>
      </p:sp>
      <p:sp>
        <p:nvSpPr>
          <p:cNvPr id="80938" name="Text Box 42"/>
          <p:cNvSpPr txBox="1">
            <a:spLocks noChangeArrowheads="1"/>
          </p:cNvSpPr>
          <p:nvPr/>
        </p:nvSpPr>
        <p:spPr bwMode="auto">
          <a:xfrm>
            <a:off x="0" y="26670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How ?</a:t>
            </a:r>
          </a:p>
        </p:txBody>
      </p:sp>
      <p:sp>
        <p:nvSpPr>
          <p:cNvPr id="80939" name="Text Box 43"/>
          <p:cNvSpPr txBox="1">
            <a:spLocks noChangeArrowheads="1"/>
          </p:cNvSpPr>
          <p:nvPr/>
        </p:nvSpPr>
        <p:spPr bwMode="auto">
          <a:xfrm>
            <a:off x="76200" y="9144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30000" dirty="0">
                <a:solidFill>
                  <a:srgbClr val="FF0000"/>
                </a:solidFill>
              </a:rPr>
              <a:t>*</a:t>
            </a:r>
            <a:r>
              <a:rPr lang="en-US" dirty="0"/>
              <a:t>Works with </a:t>
            </a:r>
            <a:r>
              <a:rPr lang="en-US" dirty="0">
                <a:solidFill>
                  <a:srgbClr val="FF0000"/>
                </a:solidFill>
              </a:rPr>
              <a:t>H, </a:t>
            </a:r>
            <a:r>
              <a:rPr lang="en-US" dirty="0" err="1">
                <a:solidFill>
                  <a:srgbClr val="FF0000"/>
                </a:solidFill>
              </a:rPr>
              <a:t>Li,K</a:t>
            </a:r>
            <a:r>
              <a:rPr lang="en-US" dirty="0"/>
              <a:t> and </a:t>
            </a:r>
            <a:r>
              <a:rPr lang="en-US" dirty="0" err="1">
                <a:solidFill>
                  <a:srgbClr val="FF0000"/>
                </a:solidFill>
              </a:rPr>
              <a:t>Rb</a:t>
            </a:r>
            <a:r>
              <a:rPr lang="en-US" dirty="0"/>
              <a:t> too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0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0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0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0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80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80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80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80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80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8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80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500"/>
                                        <p:tgtEl>
                                          <p:spTgt spid="80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80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8" grpId="0"/>
      <p:bldP spid="80919" grpId="0" animBg="1"/>
      <p:bldP spid="80921" grpId="0" animBg="1"/>
      <p:bldP spid="80922" grpId="0" animBg="1"/>
      <p:bldP spid="80927" grpId="0"/>
      <p:bldP spid="80928" grpId="0"/>
      <p:bldP spid="80929" grpId="0" animBg="1"/>
      <p:bldP spid="80930" grpId="0" animBg="1"/>
      <p:bldP spid="80931" grpId="0" animBg="1"/>
      <p:bldP spid="80932" grpId="0" animBg="1"/>
      <p:bldP spid="80933" grpId="0" animBg="1"/>
      <p:bldP spid="80934" grpId="0" animBg="1"/>
      <p:bldP spid="80937" grpId="0" animBg="1"/>
      <p:bldP spid="80938" grpId="0"/>
      <p:bldP spid="809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/>
              <a:t>The rule of 8 ( early version of the `octet rule’)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52400" y="1676400"/>
            <a:ext cx="8305800" cy="95410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rule of </a:t>
            </a:r>
            <a:r>
              <a:rPr lang="en-US" sz="2400" b="1" dirty="0">
                <a:solidFill>
                  <a:srgbClr val="002060"/>
                </a:solidFill>
              </a:rPr>
              <a:t>8</a:t>
            </a:r>
            <a:r>
              <a:rPr lang="en-US" sz="2400" b="1" dirty="0">
                <a:solidFill>
                  <a:srgbClr val="FF0000"/>
                </a:solidFill>
              </a:rPr>
              <a:t>: sum of column numbers in elements combined </a:t>
            </a:r>
            <a:r>
              <a:rPr lang="en-US" sz="2400" b="1" dirty="0" smtClean="0">
                <a:solidFill>
                  <a:srgbClr val="FF0000"/>
                </a:solidFill>
              </a:rPr>
              <a:t>in </a:t>
            </a:r>
            <a:r>
              <a:rPr lang="en-US" sz="2400" b="1" dirty="0">
                <a:solidFill>
                  <a:srgbClr val="FF0000"/>
                </a:solidFill>
              </a:rPr>
              <a:t>many simple binary </a:t>
            </a:r>
            <a:r>
              <a:rPr lang="en-US" sz="2400" b="1" dirty="0" smtClean="0">
                <a:solidFill>
                  <a:srgbClr val="FF0000"/>
                </a:solidFill>
              </a:rPr>
              <a:t>compounds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add to </a:t>
            </a:r>
            <a:r>
              <a:rPr lang="en-US" sz="3200" b="1" dirty="0">
                <a:solidFill>
                  <a:srgbClr val="002060"/>
                </a:solidFill>
              </a:rPr>
              <a:t>8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76200" y="5029200"/>
            <a:ext cx="4495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baseline="30000" dirty="0">
                <a:solidFill>
                  <a:srgbClr val="FF0000"/>
                </a:solidFill>
              </a:rPr>
              <a:t>1</a:t>
            </a:r>
            <a:r>
              <a:rPr lang="en-US" sz="2000" b="1" dirty="0"/>
              <a:t>simple ionic compounds ~formed </a:t>
            </a:r>
          </a:p>
          <a:p>
            <a:r>
              <a:rPr lang="en-US" sz="2000" b="1" dirty="0"/>
              <a:t>of column 1- 2 elements (</a:t>
            </a:r>
            <a:r>
              <a:rPr lang="en-US" sz="2000" b="1" dirty="0" err="1"/>
              <a:t>cations</a:t>
            </a:r>
            <a:r>
              <a:rPr lang="en-US" sz="2000" b="1" dirty="0"/>
              <a:t>) </a:t>
            </a:r>
          </a:p>
          <a:p>
            <a:r>
              <a:rPr lang="en-US" sz="2000" b="1" dirty="0"/>
              <a:t>with columns  5-7 (anions)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533400" y="2743200"/>
            <a:ext cx="1828800" cy="40011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Ca</a:t>
            </a:r>
            <a:r>
              <a:rPr lang="en-US" sz="2000" b="1" dirty="0"/>
              <a:t> + O </a:t>
            </a:r>
            <a:r>
              <a:rPr lang="en-US" sz="2000" b="1" dirty="0">
                <a:sym typeface="Wingdings" pitchFamily="2" charset="2"/>
              </a:rPr>
              <a:t> ?</a:t>
            </a:r>
            <a:endParaRPr lang="en-US" sz="2000" b="1" dirty="0"/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457200" y="3200400"/>
            <a:ext cx="175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/>
              <a:t>col</a:t>
            </a:r>
            <a:r>
              <a:rPr lang="en-US" sz="2000" b="1" dirty="0"/>
              <a:t> 2      6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1828800" y="2743200"/>
            <a:ext cx="914400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</a:rPr>
              <a:t>Ca</a:t>
            </a:r>
            <a:r>
              <a:rPr lang="en-US" sz="2000" b="1" dirty="0" err="1"/>
              <a:t>O</a:t>
            </a:r>
            <a:endParaRPr lang="en-US" sz="2000" b="1" dirty="0"/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533400" y="3886200"/>
            <a:ext cx="1676400" cy="40011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H</a:t>
            </a:r>
            <a:r>
              <a:rPr lang="en-US" sz="2000" b="1" dirty="0"/>
              <a:t>   + N </a:t>
            </a:r>
            <a:r>
              <a:rPr lang="en-US" sz="2000" b="1" dirty="0">
                <a:sym typeface="Wingdings" pitchFamily="2" charset="2"/>
              </a:rPr>
              <a:t>?</a:t>
            </a:r>
            <a:endParaRPr lang="en-US" sz="2000" b="1" dirty="0"/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152400" y="434340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/>
              <a:t>col</a:t>
            </a:r>
            <a:r>
              <a:rPr lang="en-US" sz="2000" b="1" dirty="0"/>
              <a:t> </a:t>
            </a:r>
            <a:r>
              <a:rPr lang="en-US" sz="2000" b="1" dirty="0" smtClean="0"/>
              <a:t>  1      </a:t>
            </a:r>
            <a:r>
              <a:rPr lang="en-US" sz="2000" b="1" dirty="0"/>
              <a:t>5</a:t>
            </a: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1752600" y="3886200"/>
            <a:ext cx="1981200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H</a:t>
            </a:r>
            <a:r>
              <a:rPr lang="en-US" sz="2000" b="1" baseline="-25000" dirty="0">
                <a:solidFill>
                  <a:srgbClr val="FF0000"/>
                </a:solidFill>
              </a:rPr>
              <a:t>3</a:t>
            </a:r>
            <a:r>
              <a:rPr lang="en-US" sz="2000" b="1" dirty="0"/>
              <a:t>N or NH</a:t>
            </a:r>
            <a:r>
              <a:rPr lang="en-US" sz="2000" b="1" baseline="-25000" dirty="0"/>
              <a:t>3</a:t>
            </a:r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4953000" y="2819400"/>
            <a:ext cx="1905000" cy="40011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Li</a:t>
            </a:r>
            <a:r>
              <a:rPr lang="en-US" sz="2000" b="1" dirty="0"/>
              <a:t> +  Se  </a:t>
            </a:r>
            <a:r>
              <a:rPr lang="en-US" dirty="0">
                <a:sym typeface="Wingdings" pitchFamily="2" charset="2"/>
              </a:rPr>
              <a:t>??</a:t>
            </a:r>
            <a:r>
              <a:rPr lang="en-US" dirty="0"/>
              <a:t> </a:t>
            </a:r>
          </a:p>
        </p:txBody>
      </p:sp>
      <p:sp>
        <p:nvSpPr>
          <p:cNvPr id="92173" name="Text Box 13"/>
          <p:cNvSpPr txBox="1">
            <a:spLocks noChangeArrowheads="1"/>
          </p:cNvSpPr>
          <p:nvPr/>
        </p:nvSpPr>
        <p:spPr bwMode="auto">
          <a:xfrm>
            <a:off x="4800600" y="3276600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/>
              <a:t>col</a:t>
            </a:r>
            <a:r>
              <a:rPr lang="en-US" sz="2000" b="1" dirty="0"/>
              <a:t>  </a:t>
            </a:r>
            <a:r>
              <a:rPr lang="en-US" sz="2000" b="1" dirty="0">
                <a:solidFill>
                  <a:srgbClr val="FF0000"/>
                </a:solidFill>
              </a:rPr>
              <a:t>1</a:t>
            </a:r>
            <a:r>
              <a:rPr lang="en-US" sz="2000" b="1" dirty="0"/>
              <a:t>     6</a:t>
            </a:r>
          </a:p>
        </p:txBody>
      </p:sp>
      <p:sp>
        <p:nvSpPr>
          <p:cNvPr id="92174" name="Text Box 14"/>
          <p:cNvSpPr txBox="1">
            <a:spLocks noChangeArrowheads="1"/>
          </p:cNvSpPr>
          <p:nvPr/>
        </p:nvSpPr>
        <p:spPr bwMode="auto">
          <a:xfrm>
            <a:off x="1828800" y="43434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3*1</a:t>
            </a:r>
            <a:r>
              <a:rPr lang="en-US" sz="2000" b="1" dirty="0"/>
              <a:t>+5</a:t>
            </a:r>
            <a:r>
              <a:rPr lang="en-US" dirty="0"/>
              <a:t>=</a:t>
            </a:r>
            <a:r>
              <a:rPr lang="en-US" sz="2800" b="1" dirty="0"/>
              <a:t>8</a:t>
            </a:r>
          </a:p>
        </p:txBody>
      </p:sp>
      <p:sp>
        <p:nvSpPr>
          <p:cNvPr id="92175" name="Text Box 15"/>
          <p:cNvSpPr txBox="1">
            <a:spLocks noChangeArrowheads="1"/>
          </p:cNvSpPr>
          <p:nvPr/>
        </p:nvSpPr>
        <p:spPr bwMode="auto">
          <a:xfrm>
            <a:off x="1981200" y="3124200"/>
            <a:ext cx="167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2</a:t>
            </a:r>
            <a:r>
              <a:rPr lang="en-US" sz="2000" dirty="0"/>
              <a:t>+ 6=</a:t>
            </a:r>
            <a:r>
              <a:rPr lang="en-US" sz="3200" b="1" dirty="0"/>
              <a:t>8</a:t>
            </a:r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6248400" y="2819400"/>
            <a:ext cx="1219200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Li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/>
              <a:t>Se</a:t>
            </a:r>
          </a:p>
        </p:txBody>
      </p:sp>
      <p:sp>
        <p:nvSpPr>
          <p:cNvPr id="92177" name="Text Box 17"/>
          <p:cNvSpPr txBox="1">
            <a:spLocks noChangeArrowheads="1"/>
          </p:cNvSpPr>
          <p:nvPr/>
        </p:nvSpPr>
        <p:spPr bwMode="auto">
          <a:xfrm>
            <a:off x="6248400" y="3200400"/>
            <a:ext cx="160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2*1</a:t>
            </a:r>
            <a:r>
              <a:rPr lang="en-US" sz="2000" b="1" dirty="0"/>
              <a:t>+6=</a:t>
            </a:r>
            <a:r>
              <a:rPr lang="en-US" sz="3200" b="1" dirty="0"/>
              <a:t>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00600" y="38100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it safe to assume this works all the time ???? </a:t>
            </a:r>
            <a:endParaRPr lang="en-US" dirty="0"/>
          </a:p>
        </p:txBody>
      </p:sp>
      <p:pic>
        <p:nvPicPr>
          <p:cNvPr id="4098" name="Picture 2" descr="http://3.bp.blogspot.com/_LU93IZhoI-A/TIQB8FQQVLI/AAAAAAAAALU/1oj6mWVM4Gc/s1600/Jaws-jaws-468738_1024_7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343400"/>
            <a:ext cx="2990850" cy="2283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2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nimBg="1"/>
      <p:bldP spid="92164" grpId="0"/>
      <p:bldP spid="92165" grpId="0" animBg="1"/>
      <p:bldP spid="92166" grpId="0"/>
      <p:bldP spid="92167" grpId="0" animBg="1"/>
      <p:bldP spid="92168" grpId="0" animBg="1"/>
      <p:bldP spid="92169" grpId="0"/>
      <p:bldP spid="92170" grpId="0" animBg="1"/>
      <p:bldP spid="92172" grpId="0" animBg="1"/>
      <p:bldP spid="92173" grpId="0"/>
      <p:bldP spid="92174" grpId="0"/>
      <p:bldP spid="92175" grpId="0"/>
      <p:bldP spid="92176" grpId="0" animBg="1"/>
      <p:bldP spid="921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8" name="Text Box 18"/>
          <p:cNvSpPr txBox="1">
            <a:spLocks noChangeArrowheads="1"/>
          </p:cNvSpPr>
          <p:nvPr/>
        </p:nvSpPr>
        <p:spPr bwMode="auto">
          <a:xfrm>
            <a:off x="609600" y="1600200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Mg</a:t>
            </a:r>
            <a:r>
              <a:rPr lang="en-US" sz="2400" b="1" dirty="0"/>
              <a:t> + </a:t>
            </a:r>
            <a:r>
              <a:rPr lang="en-US" sz="2400" b="1" dirty="0" smtClean="0"/>
              <a:t>     N </a:t>
            </a:r>
            <a:r>
              <a:rPr lang="en-US" sz="2400" b="1" dirty="0"/>
              <a:t>???</a:t>
            </a:r>
          </a:p>
        </p:txBody>
      </p:sp>
      <p:sp>
        <p:nvSpPr>
          <p:cNvPr id="92179" name="Text Box 19"/>
          <p:cNvSpPr txBox="1">
            <a:spLocks noChangeArrowheads="1"/>
          </p:cNvSpPr>
          <p:nvPr/>
        </p:nvSpPr>
        <p:spPr bwMode="auto">
          <a:xfrm>
            <a:off x="685800" y="2057400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2 </a:t>
            </a:r>
            <a:r>
              <a:rPr lang="en-US" sz="2800" b="1" dirty="0"/>
              <a:t>        5</a:t>
            </a:r>
          </a:p>
        </p:txBody>
      </p:sp>
      <p:sp>
        <p:nvSpPr>
          <p:cNvPr id="92180" name="Text Box 20"/>
          <p:cNvSpPr txBox="1">
            <a:spLocks noChangeArrowheads="1"/>
          </p:cNvSpPr>
          <p:nvPr/>
        </p:nvSpPr>
        <p:spPr bwMode="auto">
          <a:xfrm>
            <a:off x="152400" y="838200"/>
            <a:ext cx="4495800" cy="64633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</a:rPr>
              <a:t>BUT…what about…</a:t>
            </a:r>
          </a:p>
        </p:txBody>
      </p:sp>
      <p:sp>
        <p:nvSpPr>
          <p:cNvPr id="92181" name="Text Box 21"/>
          <p:cNvSpPr txBox="1">
            <a:spLocks noChangeArrowheads="1"/>
          </p:cNvSpPr>
          <p:nvPr/>
        </p:nvSpPr>
        <p:spPr bwMode="auto">
          <a:xfrm>
            <a:off x="152400" y="2743200"/>
            <a:ext cx="4191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Rule of 16 ???</a:t>
            </a:r>
            <a:r>
              <a:rPr lang="en-US" sz="2400" dirty="0">
                <a:latin typeface="Arial" charset="0"/>
              </a:rPr>
              <a:t>  </a:t>
            </a:r>
            <a:r>
              <a:rPr lang="en-US" sz="2400" b="1" dirty="0">
                <a:solidFill>
                  <a:srgbClr val="FF0066"/>
                </a:solidFill>
                <a:latin typeface="Arial" charset="0"/>
              </a:rPr>
              <a:t>3*2</a:t>
            </a:r>
            <a:r>
              <a:rPr lang="en-US" sz="2400" dirty="0">
                <a:latin typeface="Arial" charset="0"/>
              </a:rPr>
              <a:t> +</a:t>
            </a:r>
            <a:r>
              <a:rPr lang="en-US" sz="2400" b="1" dirty="0">
                <a:latin typeface="Arial" charset="0"/>
              </a:rPr>
              <a:t>2*5=16 =2x8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(</a:t>
            </a:r>
            <a:r>
              <a:rPr lang="en-US" sz="2400" b="1" dirty="0" smtClean="0">
                <a:latin typeface="Arial" charset="0"/>
              </a:rPr>
              <a:t>ICKY…too much math for us Americans</a:t>
            </a:r>
            <a:r>
              <a:rPr lang="en-US" sz="1800" b="1" dirty="0" smtClean="0">
                <a:latin typeface="Arial" charset="0"/>
              </a:rPr>
              <a:t>)  </a:t>
            </a:r>
            <a:r>
              <a:rPr lang="en-US" b="1" dirty="0">
                <a:latin typeface="Arial" charset="0"/>
                <a:sym typeface="Wingdings" pitchFamily="2" charset="2"/>
              </a:rPr>
              <a:t></a:t>
            </a:r>
            <a:endParaRPr lang="en-US" b="1" dirty="0">
              <a:latin typeface="Arial" charset="0"/>
            </a:endParaRPr>
          </a:p>
        </p:txBody>
      </p:sp>
      <p:sp>
        <p:nvSpPr>
          <p:cNvPr id="92182" name="Text Box 22"/>
          <p:cNvSpPr txBox="1">
            <a:spLocks noChangeArrowheads="1"/>
          </p:cNvSpPr>
          <p:nvPr/>
        </p:nvSpPr>
        <p:spPr bwMode="auto">
          <a:xfrm>
            <a:off x="2286000" y="4953000"/>
            <a:ext cx="6324600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latin typeface="Arial" charset="0"/>
              </a:rPr>
              <a:t>Actual formula  </a:t>
            </a:r>
            <a:r>
              <a:rPr lang="en-US" sz="3600" b="1" dirty="0" smtClean="0">
                <a:solidFill>
                  <a:srgbClr val="FF0066"/>
                </a:solidFill>
                <a:latin typeface="Arial" charset="0"/>
              </a:rPr>
              <a:t>Mg</a:t>
            </a:r>
            <a:r>
              <a:rPr lang="en-US" sz="3600" b="1" baseline="-25000" dirty="0" smtClean="0">
                <a:solidFill>
                  <a:srgbClr val="FF0066"/>
                </a:solidFill>
                <a:latin typeface="Arial" charset="0"/>
              </a:rPr>
              <a:t>3</a:t>
            </a:r>
            <a:r>
              <a:rPr lang="en-US" sz="3600" b="1" dirty="0" smtClean="0">
                <a:latin typeface="Arial" charset="0"/>
              </a:rPr>
              <a:t>N</a:t>
            </a:r>
            <a:r>
              <a:rPr lang="en-US" sz="3600" b="1" baseline="-25000" dirty="0" smtClean="0">
                <a:latin typeface="Arial" charset="0"/>
              </a:rPr>
              <a:t>2</a:t>
            </a:r>
            <a:endParaRPr lang="en-US" sz="3600" b="1" dirty="0">
              <a:latin typeface="Arial" charset="0"/>
            </a:endParaRPr>
          </a:p>
        </p:txBody>
      </p:sp>
      <p:pic>
        <p:nvPicPr>
          <p:cNvPr id="35842" name="Picture 2" descr="http://myflirty30s.com/wp-content/uploads/2010/02/drawing-bo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-228600"/>
            <a:ext cx="4762500" cy="4638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8" grpId="0"/>
      <p:bldP spid="92180" grpId="0" animBg="1"/>
      <p:bldP spid="92181" grpId="0"/>
      <p:bldP spid="921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Thinking about the curious case of column </a:t>
            </a:r>
            <a:r>
              <a:rPr lang="en-US" dirty="0" smtClean="0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228600" y="15240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1         2				                             3     4     5      6    7     </a:t>
            </a:r>
            <a:r>
              <a:rPr lang="en-US" b="1">
                <a:solidFill>
                  <a:schemeClr val="accent2"/>
                </a:solidFill>
                <a:latin typeface="Arial" charset="0"/>
              </a:rPr>
              <a:t>8</a:t>
            </a:r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83058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62000" y="1447800"/>
          <a:ext cx="681038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Bitmap Image" r:id="rId3" imgW="266737" imgH="1638529" progId="PBrush">
                  <p:embed/>
                </p:oleObj>
              </mc:Choice>
              <mc:Fallback>
                <p:oleObj name="Bitmap Image" r:id="rId3" imgW="266737" imgH="1638529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447800"/>
                        <a:ext cx="681038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5029200" y="2057400"/>
            <a:ext cx="2971800" cy="436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u="sng">
                <a:solidFill>
                  <a:srgbClr val="009900"/>
                </a:solidFill>
              </a:rPr>
              <a:t>Noble gas chemistry</a:t>
            </a:r>
          </a:p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66"/>
                </a:solidFill>
              </a:rPr>
              <a:t>None</a:t>
            </a:r>
          </a:p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66"/>
                </a:solidFill>
              </a:rPr>
              <a:t>Nada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259C"/>
                </a:solidFill>
              </a:rPr>
              <a:t>            </a:t>
            </a:r>
            <a:endParaRPr lang="en-US" sz="2000" b="1"/>
          </a:p>
        </p:txBody>
      </p: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6629400" y="43926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 b="1"/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5943600" y="4419600"/>
            <a:ext cx="18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3078" name="Text Box 12"/>
          <p:cNvSpPr txBox="1">
            <a:spLocks noChangeArrowheads="1"/>
          </p:cNvSpPr>
          <p:nvPr/>
        </p:nvSpPr>
        <p:spPr bwMode="auto">
          <a:xfrm>
            <a:off x="685800" y="1143000"/>
            <a:ext cx="7620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8</a:t>
            </a:r>
          </a:p>
        </p:txBody>
      </p:sp>
      <p:sp>
        <p:nvSpPr>
          <p:cNvPr id="3079" name="Rectangle 1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What’s so curious ??</a:t>
            </a:r>
          </a:p>
        </p:txBody>
      </p:sp>
      <p:sp>
        <p:nvSpPr>
          <p:cNvPr id="96270" name="Text Box 14"/>
          <p:cNvSpPr txBox="1">
            <a:spLocks noChangeArrowheads="1"/>
          </p:cNvSpPr>
          <p:nvPr/>
        </p:nvSpPr>
        <p:spPr bwMode="auto">
          <a:xfrm>
            <a:off x="1371600" y="5486400"/>
            <a:ext cx="2819400" cy="1292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Noble</a:t>
            </a:r>
            <a:r>
              <a:rPr lang="en-US" sz="1800" b="1">
                <a:latin typeface="Arial" charset="0"/>
              </a:rPr>
              <a:t>…because they have nothing to do with any of the lower class elements=&gt;……</a:t>
            </a:r>
            <a:endParaRPr lang="en-US" sz="1800" b="1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96271" name="Text Box 15"/>
          <p:cNvSpPr txBox="1">
            <a:spLocks noChangeArrowheads="1"/>
          </p:cNvSpPr>
          <p:nvPr/>
        </p:nvSpPr>
        <p:spPr bwMode="auto">
          <a:xfrm>
            <a:off x="2133600" y="15240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  <a:latin typeface="Arial" charset="0"/>
              </a:rPr>
              <a:t>The “Noble” Elements are utterly stable</a:t>
            </a:r>
            <a:r>
              <a:rPr lang="en-US" sz="1800" b="1">
                <a:solidFill>
                  <a:srgbClr val="FF0066"/>
                </a:solidFill>
                <a:latin typeface="Arial" charset="0"/>
              </a:rPr>
              <a:t> </a:t>
            </a:r>
          </a:p>
        </p:txBody>
      </p: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1981200" y="2209800"/>
            <a:ext cx="25146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…And what’s with this number 8 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4" grpId="0"/>
      <p:bldP spid="96270" grpId="0" animBg="1"/>
      <p:bldP spid="96271" grpId="0"/>
      <p:bldP spid="962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990600" y="0"/>
            <a:ext cx="7239000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 Data about stable versions of elements: what’s the likely charge on an element?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0"/>
            <a:ext cx="8153400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4" name="Picture 4" descr="hearno evil see no evil monkey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886200"/>
            <a:ext cx="4343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28600" y="2057400"/>
            <a:ext cx="876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Col #</a:t>
            </a:r>
            <a:r>
              <a:rPr lang="en-US" sz="1800" b="1">
                <a:latin typeface="Arial" charset="0"/>
              </a:rPr>
              <a:t>   1     2				                    </a:t>
            </a:r>
            <a:r>
              <a:rPr lang="en-US" sz="1800" b="1">
                <a:solidFill>
                  <a:srgbClr val="CC00FF"/>
                </a:solidFill>
                <a:latin typeface="Arial" charset="0"/>
              </a:rPr>
              <a:t>3     4</a:t>
            </a:r>
            <a:r>
              <a:rPr lang="en-US" sz="1800" b="1">
                <a:latin typeface="Arial" charset="0"/>
              </a:rPr>
              <a:t>     5      6    7     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8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057400" y="838200"/>
            <a:ext cx="4572000" cy="95410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Arial" charset="0"/>
              </a:rPr>
              <a:t>X</a:t>
            </a:r>
            <a:r>
              <a:rPr lang="en-US" sz="2800" dirty="0">
                <a:latin typeface="Arial" charset="0"/>
              </a:rPr>
              <a:t>  </a:t>
            </a:r>
            <a:r>
              <a:rPr lang="en-US" sz="2800" dirty="0">
                <a:latin typeface="Arial" charset="0"/>
                <a:sym typeface="Wingdings" pitchFamily="2" charset="2"/>
              </a:rPr>
              <a:t>           </a:t>
            </a:r>
            <a:r>
              <a:rPr lang="en-US" sz="2800" b="1" dirty="0" err="1">
                <a:latin typeface="Arial" charset="0"/>
                <a:sym typeface="Wingdings" pitchFamily="2" charset="2"/>
              </a:rPr>
              <a:t>X</a:t>
            </a:r>
            <a:r>
              <a:rPr lang="en-US" sz="3200" b="1" baseline="30000" dirty="0" err="1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m</a:t>
            </a:r>
            <a:endParaRPr lang="en-US" sz="3200" dirty="0">
              <a:solidFill>
                <a:srgbClr val="FF0000"/>
              </a:solidFill>
              <a:latin typeface="Arial" charset="0"/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en-US" sz="1600" b="1" dirty="0">
                <a:latin typeface="Arial" charset="0"/>
                <a:sym typeface="Wingdings" pitchFamily="2" charset="2"/>
              </a:rPr>
              <a:t>Element      stable</a:t>
            </a:r>
            <a:r>
              <a:rPr lang="en-US" sz="1600" dirty="0">
                <a:latin typeface="Arial" charset="0"/>
                <a:sym typeface="Wingdings" pitchFamily="2" charset="2"/>
              </a:rPr>
              <a:t> </a:t>
            </a:r>
            <a:r>
              <a:rPr lang="en-US" sz="1600" b="1" dirty="0">
                <a:latin typeface="Arial" charset="0"/>
                <a:sym typeface="Wingdings" pitchFamily="2" charset="2"/>
              </a:rPr>
              <a:t>elemental ion (m is + or - )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228600" y="1752600"/>
            <a:ext cx="45720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m</a:t>
            </a:r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762000" y="1752600"/>
            <a:ext cx="457200" cy="33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smtClean="0">
                <a:latin typeface="Arial" charset="0"/>
              </a:rPr>
              <a:t>+1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1295400" y="1752600"/>
            <a:ext cx="457200" cy="33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+2</a:t>
            </a:r>
          </a:p>
        </p:txBody>
      </p:sp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6858000" y="1752600"/>
            <a:ext cx="4572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0066"/>
                </a:solidFill>
                <a:latin typeface="Arial" charset="0"/>
              </a:rPr>
              <a:t>-3</a:t>
            </a:r>
          </a:p>
        </p:txBody>
      </p:sp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7391400" y="1752600"/>
            <a:ext cx="381000" cy="33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66"/>
                </a:solidFill>
                <a:latin typeface="Arial" charset="0"/>
              </a:rPr>
              <a:t>-2</a:t>
            </a:r>
          </a:p>
        </p:txBody>
      </p:sp>
      <p:sp>
        <p:nvSpPr>
          <p:cNvPr id="97292" name="Text Box 12"/>
          <p:cNvSpPr txBox="1">
            <a:spLocks noChangeArrowheads="1"/>
          </p:cNvSpPr>
          <p:nvPr/>
        </p:nvSpPr>
        <p:spPr bwMode="auto">
          <a:xfrm>
            <a:off x="7848600" y="1752600"/>
            <a:ext cx="4572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Arial" charset="0"/>
              </a:rPr>
              <a:t>-1</a:t>
            </a:r>
          </a:p>
        </p:txBody>
      </p:sp>
      <p:sp>
        <p:nvSpPr>
          <p:cNvPr id="97293" name="Text Box 13"/>
          <p:cNvSpPr txBox="1">
            <a:spLocks noChangeArrowheads="1"/>
          </p:cNvSpPr>
          <p:nvPr/>
        </p:nvSpPr>
        <p:spPr bwMode="auto">
          <a:xfrm>
            <a:off x="8305800" y="1752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0</a:t>
            </a:r>
          </a:p>
        </p:txBody>
      </p:sp>
      <p:sp>
        <p:nvSpPr>
          <p:cNvPr id="97294" name="Line 14"/>
          <p:cNvSpPr>
            <a:spLocks noChangeShapeType="1"/>
          </p:cNvSpPr>
          <p:nvPr/>
        </p:nvSpPr>
        <p:spPr bwMode="auto">
          <a:xfrm>
            <a:off x="6858000" y="1752600"/>
            <a:ext cx="0" cy="441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5" name="Line 15"/>
          <p:cNvSpPr>
            <a:spLocks noChangeShapeType="1"/>
          </p:cNvSpPr>
          <p:nvPr/>
        </p:nvSpPr>
        <p:spPr bwMode="auto">
          <a:xfrm>
            <a:off x="6019800" y="1752600"/>
            <a:ext cx="0" cy="4419600"/>
          </a:xfrm>
          <a:prstGeom prst="line">
            <a:avLst/>
          </a:prstGeom>
          <a:noFill/>
          <a:ln w="57150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6" name="Text Box 16"/>
          <p:cNvSpPr txBox="1">
            <a:spLocks noChangeArrowheads="1"/>
          </p:cNvSpPr>
          <p:nvPr/>
        </p:nvSpPr>
        <p:spPr bwMode="auto">
          <a:xfrm>
            <a:off x="6096000" y="1752600"/>
            <a:ext cx="609600" cy="36671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???</a:t>
            </a:r>
          </a:p>
        </p:txBody>
      </p:sp>
      <p:sp>
        <p:nvSpPr>
          <p:cNvPr id="97297" name="Line 17"/>
          <p:cNvSpPr>
            <a:spLocks noChangeShapeType="1"/>
          </p:cNvSpPr>
          <p:nvPr/>
        </p:nvSpPr>
        <p:spPr bwMode="auto">
          <a:xfrm flipH="1">
            <a:off x="5029200" y="19050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298" name="Text Box 18"/>
          <p:cNvSpPr txBox="1">
            <a:spLocks noChangeArrowheads="1"/>
          </p:cNvSpPr>
          <p:nvPr/>
        </p:nvSpPr>
        <p:spPr bwMode="auto">
          <a:xfrm>
            <a:off x="4800600" y="2895600"/>
            <a:ext cx="990600" cy="7794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CC00FF"/>
                </a:solidFill>
                <a:latin typeface="Arial" charset="0"/>
              </a:rPr>
              <a:t>Col 4</a:t>
            </a:r>
          </a:p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+4,-4</a:t>
            </a:r>
          </a:p>
        </p:txBody>
      </p:sp>
      <p:sp>
        <p:nvSpPr>
          <p:cNvPr id="97299" name="Text Box 19"/>
          <p:cNvSpPr txBox="1">
            <a:spLocks noChangeArrowheads="1"/>
          </p:cNvSpPr>
          <p:nvPr/>
        </p:nvSpPr>
        <p:spPr bwMode="auto">
          <a:xfrm>
            <a:off x="762000" y="6019800"/>
            <a:ext cx="5029200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2"/>
                </a:solidFill>
                <a:latin typeface="Arial" charset="0"/>
                <a:sym typeface="Wingdings" pitchFamily="2" charset="2"/>
              </a:rPr>
              <a:t></a:t>
            </a:r>
            <a:r>
              <a:rPr lang="en-US" sz="1800" b="1">
                <a:solidFill>
                  <a:schemeClr val="tx2"/>
                </a:solidFill>
                <a:latin typeface="Arial" charset="0"/>
              </a:rPr>
              <a:t> stable  ions here are positive(+)</a:t>
            </a:r>
            <a:r>
              <a:rPr lang="en-US" sz="1800" b="1">
                <a:latin typeface="Arial" charset="0"/>
              </a:rPr>
              <a:t>            </a:t>
            </a:r>
            <a:r>
              <a:rPr lang="en-US" sz="1800" b="1">
                <a:latin typeface="Arial" charset="0"/>
                <a:sym typeface="Wingdings" pitchFamily="2" charset="2"/>
              </a:rPr>
              <a:t></a:t>
            </a:r>
            <a:endParaRPr lang="en-US" sz="1800" b="1">
              <a:latin typeface="Arial" charset="0"/>
            </a:endParaRPr>
          </a:p>
        </p:txBody>
      </p:sp>
      <p:sp>
        <p:nvSpPr>
          <p:cNvPr id="97300" name="Text Box 20"/>
          <p:cNvSpPr txBox="1">
            <a:spLocks noChangeArrowheads="1"/>
          </p:cNvSpPr>
          <p:nvPr/>
        </p:nvSpPr>
        <p:spPr bwMode="auto">
          <a:xfrm>
            <a:off x="7162800" y="5562600"/>
            <a:ext cx="1981200" cy="91598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FF0066"/>
                </a:solidFill>
                <a:latin typeface="Arial" charset="0"/>
              </a:rPr>
              <a:t>Stable ions here are often negative (-)</a:t>
            </a:r>
            <a:r>
              <a:rPr lang="en-US" sz="1800" dirty="0">
                <a:latin typeface="Arial" charset="0"/>
              </a:rPr>
              <a:t> </a:t>
            </a:r>
          </a:p>
        </p:txBody>
      </p:sp>
      <p:sp>
        <p:nvSpPr>
          <p:cNvPr id="97301" name="Text Box 21"/>
          <p:cNvSpPr txBox="1">
            <a:spLocks noChangeArrowheads="1"/>
          </p:cNvSpPr>
          <p:nvPr/>
        </p:nvSpPr>
        <p:spPr bwMode="auto">
          <a:xfrm>
            <a:off x="4191000" y="1905000"/>
            <a:ext cx="762000" cy="7794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CC00FF"/>
                </a:solidFill>
                <a:latin typeface="Arial" charset="0"/>
              </a:rPr>
              <a:t>Col 3</a:t>
            </a:r>
          </a:p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+3,-5</a:t>
            </a:r>
          </a:p>
        </p:txBody>
      </p:sp>
      <p:sp>
        <p:nvSpPr>
          <p:cNvPr id="97302" name="Text Box 22"/>
          <p:cNvSpPr txBox="1">
            <a:spLocks noChangeArrowheads="1"/>
          </p:cNvSpPr>
          <p:nvPr/>
        </p:nvSpPr>
        <p:spPr bwMode="auto">
          <a:xfrm>
            <a:off x="2895600" y="2057400"/>
            <a:ext cx="12192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i="1">
                <a:latin typeface="Arial" charset="0"/>
              </a:rPr>
              <a:t>rare</a:t>
            </a:r>
          </a:p>
        </p:txBody>
      </p:sp>
      <p:sp>
        <p:nvSpPr>
          <p:cNvPr id="97304" name="Line 24"/>
          <p:cNvSpPr>
            <a:spLocks noChangeShapeType="1"/>
          </p:cNvSpPr>
          <p:nvPr/>
        </p:nvSpPr>
        <p:spPr bwMode="auto">
          <a:xfrm flipH="1">
            <a:off x="5562600" y="1905000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4" name="Text Box 25"/>
          <p:cNvSpPr txBox="1">
            <a:spLocks noChangeArrowheads="1"/>
          </p:cNvSpPr>
          <p:nvPr/>
        </p:nvSpPr>
        <p:spPr bwMode="auto">
          <a:xfrm>
            <a:off x="1752600" y="3200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385" name="Text Box 26"/>
          <p:cNvSpPr txBox="1">
            <a:spLocks noChangeArrowheads="1"/>
          </p:cNvSpPr>
          <p:nvPr/>
        </p:nvSpPr>
        <p:spPr bwMode="auto">
          <a:xfrm>
            <a:off x="1676400" y="3429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</a:p>
        </p:txBody>
      </p:sp>
      <p:sp>
        <p:nvSpPr>
          <p:cNvPr id="97307" name="Text Box 27"/>
          <p:cNvSpPr txBox="1">
            <a:spLocks noChangeArrowheads="1"/>
          </p:cNvSpPr>
          <p:nvPr/>
        </p:nvSpPr>
        <p:spPr bwMode="auto">
          <a:xfrm>
            <a:off x="1752600" y="2590800"/>
            <a:ext cx="2514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/>
              <a:t>+2 +2  +2  +2 +2</a:t>
            </a:r>
          </a:p>
          <a:p>
            <a:pPr>
              <a:lnSpc>
                <a:spcPct val="60000"/>
              </a:lnSpc>
            </a:pPr>
            <a:r>
              <a:rPr lang="en-US"/>
              <a:t>+3 +4  +4  +3 +3</a:t>
            </a:r>
          </a:p>
          <a:p>
            <a:pPr>
              <a:lnSpc>
                <a:spcPct val="60000"/>
              </a:lnSpc>
            </a:pPr>
            <a:r>
              <a:rPr lang="en-US"/>
              <a:t>     +6        +6 +4</a:t>
            </a:r>
          </a:p>
          <a:p>
            <a:pPr>
              <a:lnSpc>
                <a:spcPct val="60000"/>
              </a:lnSpc>
            </a:pPr>
            <a:r>
              <a:rPr lang="en-US"/>
              <a:t>    (+3?)          +5</a:t>
            </a:r>
          </a:p>
          <a:p>
            <a:pPr>
              <a:lnSpc>
                <a:spcPct val="60000"/>
              </a:lnSpc>
            </a:pPr>
            <a:r>
              <a:rPr lang="en-US"/>
              <a:t>                      + 6                  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2946385" y="1757949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7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97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9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97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9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9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9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7" grpId="0" animBg="1"/>
      <p:bldP spid="97288" grpId="0" animBg="1"/>
      <p:bldP spid="97289" grpId="0" animBg="1"/>
      <p:bldP spid="97290" grpId="0" animBg="1"/>
      <p:bldP spid="97291" grpId="0" animBg="1"/>
      <p:bldP spid="97292" grpId="0" animBg="1"/>
      <p:bldP spid="97293" grpId="0"/>
      <p:bldP spid="97294" grpId="0" animBg="1"/>
      <p:bldP spid="97295" grpId="0" animBg="1"/>
      <p:bldP spid="97296" grpId="0" animBg="1"/>
      <p:bldP spid="97297" grpId="0" animBg="1"/>
      <p:bldP spid="97298" grpId="0" animBg="1"/>
      <p:bldP spid="97299" grpId="0" animBg="1"/>
      <p:bldP spid="97300" grpId="0" animBg="1"/>
      <p:bldP spid="97301" grpId="0" animBg="1"/>
      <p:bldP spid="97302" grpId="0" animBg="1"/>
      <p:bldP spid="97304" grpId="0" animBg="1"/>
      <p:bldP spid="97307" grpId="0"/>
      <p:bldP spid="9730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solidFill>
            <a:srgbClr val="CCFFFF"/>
          </a:solidFill>
        </p:spPr>
        <p:txBody>
          <a:bodyPr/>
          <a:lstStyle/>
          <a:p>
            <a:pPr eaLnBrk="1" hangingPunct="1"/>
            <a:r>
              <a:rPr lang="en-US" sz="2400" dirty="0" smtClean="0"/>
              <a:t>Explaining the trend…</a:t>
            </a:r>
            <a:br>
              <a:rPr lang="en-US" sz="2400" dirty="0" smtClean="0"/>
            </a:br>
            <a:r>
              <a:rPr lang="en-US" sz="2400" dirty="0" smtClean="0">
                <a:sym typeface="Symbol" pitchFamily="18" charset="2"/>
              </a:rPr>
              <a:t></a:t>
            </a:r>
            <a:r>
              <a:rPr lang="en-US" sz="2400" dirty="0" smtClean="0"/>
              <a:t>every element wants to be Noble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0000CC"/>
                </a:solidFill>
              </a:rPr>
              <a:t>O, P, K, Al as examples + </a:t>
            </a:r>
            <a:r>
              <a:rPr lang="en-US" sz="2400" b="1" dirty="0" smtClean="0">
                <a:solidFill>
                  <a:srgbClr val="0000CC"/>
                </a:solidFill>
              </a:rPr>
              <a:t>exercise 8.1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/>
            </a:r>
            <a:br>
              <a:rPr lang="en-US" sz="4400">
                <a:solidFill>
                  <a:schemeClr val="tx2"/>
                </a:solidFill>
              </a:rPr>
            </a:b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6019800" y="1524000"/>
            <a:ext cx="20574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Stable O is O</a:t>
            </a:r>
            <a:r>
              <a:rPr lang="en-US" sz="2000" b="1" baseline="30000">
                <a:latin typeface="Arial" charset="0"/>
              </a:rPr>
              <a:t>2-</a:t>
            </a:r>
            <a:endParaRPr lang="en-US" sz="2000" b="1">
              <a:latin typeface="Arial" charset="0"/>
            </a:endParaRP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5562600" y="1905000"/>
            <a:ext cx="3352800" cy="366713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O   + 2e</a:t>
            </a:r>
            <a:r>
              <a:rPr lang="en-US" sz="1800" b="1" baseline="30000">
                <a:latin typeface="Arial" charset="0"/>
              </a:rPr>
              <a:t>-</a:t>
            </a:r>
            <a:r>
              <a:rPr lang="en-US" sz="1800" b="1">
                <a:latin typeface="Arial" charset="0"/>
              </a:rPr>
              <a:t> </a:t>
            </a:r>
            <a:r>
              <a:rPr lang="en-US" sz="1800" b="1">
                <a:latin typeface="Arial" charset="0"/>
                <a:sym typeface="Wingdings" pitchFamily="2" charset="2"/>
              </a:rPr>
              <a:t></a:t>
            </a:r>
            <a:r>
              <a:rPr lang="en-US" sz="1800" b="1">
                <a:latin typeface="Arial" charset="0"/>
              </a:rPr>
              <a:t>    O</a:t>
            </a:r>
            <a:r>
              <a:rPr lang="en-US" sz="1800" b="1" baseline="30000">
                <a:latin typeface="Arial" charset="0"/>
              </a:rPr>
              <a:t>2-</a:t>
            </a:r>
            <a:r>
              <a:rPr lang="en-US" sz="1800" baseline="30000">
                <a:latin typeface="Arial" charset="0"/>
              </a:rPr>
              <a:t> </a:t>
            </a:r>
            <a:endParaRPr lang="en-US" sz="1800" b="1">
              <a:solidFill>
                <a:srgbClr val="FF0066"/>
              </a:solidFill>
              <a:latin typeface="Arial" charset="0"/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362200"/>
            <a:ext cx="891540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hearno evil see no evil monkey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191000"/>
            <a:ext cx="47244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2" name="Line 8"/>
          <p:cNvSpPr>
            <a:spLocks noChangeShapeType="1"/>
          </p:cNvSpPr>
          <p:nvPr/>
        </p:nvSpPr>
        <p:spPr bwMode="auto">
          <a:xfrm flipV="1">
            <a:off x="7772400" y="3429000"/>
            <a:ext cx="838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5867400" y="2362200"/>
            <a:ext cx="21336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Stable P is P</a:t>
            </a:r>
            <a:r>
              <a:rPr lang="en-US" sz="1800" b="1" baseline="30000">
                <a:latin typeface="Arial" charset="0"/>
              </a:rPr>
              <a:t>3-</a:t>
            </a:r>
            <a:endParaRPr lang="en-US" sz="1800" b="1">
              <a:latin typeface="Arial" charset="0"/>
            </a:endParaRPr>
          </a:p>
        </p:txBody>
      </p:sp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5943600" y="2743200"/>
            <a:ext cx="160020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P +3e- </a:t>
            </a:r>
            <a:r>
              <a:rPr lang="en-US" sz="1800" b="1">
                <a:latin typeface="Arial" charset="0"/>
                <a:sym typeface="Wingdings" pitchFamily="2" charset="2"/>
              </a:rPr>
              <a:t> P</a:t>
            </a:r>
            <a:r>
              <a:rPr lang="en-US" sz="1800" b="1" baseline="30000">
                <a:latin typeface="Arial" charset="0"/>
                <a:sym typeface="Wingdings" pitchFamily="2" charset="2"/>
              </a:rPr>
              <a:t>3-</a:t>
            </a:r>
            <a:endParaRPr lang="en-US" sz="1800" b="1">
              <a:latin typeface="Arial" charset="0"/>
            </a:endParaRPr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>
            <a:off x="7467600" y="39624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8316" name="Text Box 12"/>
          <p:cNvSpPr txBox="1">
            <a:spLocks noChangeArrowheads="1"/>
          </p:cNvSpPr>
          <p:nvPr/>
        </p:nvSpPr>
        <p:spPr bwMode="auto">
          <a:xfrm>
            <a:off x="762000" y="1752600"/>
            <a:ext cx="22860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Stable K is K</a:t>
            </a:r>
            <a:r>
              <a:rPr lang="en-US" sz="1800" b="1" baseline="30000">
                <a:latin typeface="Arial" charset="0"/>
              </a:rPr>
              <a:t>1+</a:t>
            </a:r>
            <a:endParaRPr lang="en-US" sz="1800" b="1">
              <a:latin typeface="Arial" charset="0"/>
            </a:endParaRPr>
          </a:p>
        </p:txBody>
      </p:sp>
      <p:sp>
        <p:nvSpPr>
          <p:cNvPr id="98317" name="Text Box 13"/>
          <p:cNvSpPr txBox="1">
            <a:spLocks noChangeArrowheads="1"/>
          </p:cNvSpPr>
          <p:nvPr/>
        </p:nvSpPr>
        <p:spPr bwMode="auto">
          <a:xfrm>
            <a:off x="762000" y="2133600"/>
            <a:ext cx="2514600" cy="366713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K</a:t>
            </a:r>
            <a:r>
              <a:rPr lang="en-US" sz="1800" b="1">
                <a:latin typeface="Arial" charset="0"/>
                <a:sym typeface="Wingdings" pitchFamily="2" charset="2"/>
              </a:rPr>
              <a:t> K</a:t>
            </a:r>
            <a:r>
              <a:rPr lang="en-US" sz="1800" b="1" baseline="30000">
                <a:latin typeface="Arial" charset="0"/>
                <a:sym typeface="Wingdings" pitchFamily="2" charset="2"/>
              </a:rPr>
              <a:t>1+ </a:t>
            </a:r>
            <a:r>
              <a:rPr lang="en-US" sz="1800" b="1">
                <a:latin typeface="Arial" charset="0"/>
                <a:sym typeface="Wingdings" pitchFamily="2" charset="2"/>
              </a:rPr>
              <a:t> +  e</a:t>
            </a:r>
            <a:r>
              <a:rPr lang="en-US" sz="1800" b="1" baseline="30000">
                <a:latin typeface="Arial" charset="0"/>
                <a:sym typeface="Wingdings" pitchFamily="2" charset="2"/>
              </a:rPr>
              <a:t>-</a:t>
            </a:r>
            <a:endParaRPr lang="en-US" sz="1800" b="1">
              <a:latin typeface="Arial" charset="0"/>
            </a:endParaRPr>
          </a:p>
        </p:txBody>
      </p:sp>
      <p:sp>
        <p:nvSpPr>
          <p:cNvPr id="98318" name="Line 14"/>
          <p:cNvSpPr>
            <a:spLocks noChangeShapeType="1"/>
          </p:cNvSpPr>
          <p:nvPr/>
        </p:nvSpPr>
        <p:spPr bwMode="auto">
          <a:xfrm flipV="1">
            <a:off x="762000" y="3810000"/>
            <a:ext cx="7848600" cy="685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8319" name="Text Box 15"/>
          <p:cNvSpPr txBox="1">
            <a:spLocks noChangeArrowheads="1"/>
          </p:cNvSpPr>
          <p:nvPr/>
        </p:nvSpPr>
        <p:spPr bwMode="auto">
          <a:xfrm>
            <a:off x="1828800" y="2895600"/>
            <a:ext cx="23622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Stable Al is Al</a:t>
            </a:r>
            <a:r>
              <a:rPr lang="en-US" sz="1800" b="1" baseline="30000">
                <a:latin typeface="Arial" charset="0"/>
              </a:rPr>
              <a:t>3+</a:t>
            </a:r>
            <a:endParaRPr lang="en-US" sz="1800" b="1">
              <a:latin typeface="Arial" charset="0"/>
            </a:endParaRPr>
          </a:p>
        </p:txBody>
      </p:sp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1828800" y="3352800"/>
            <a:ext cx="2362200" cy="376238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Al</a:t>
            </a:r>
            <a:r>
              <a:rPr lang="en-US" sz="1800" b="1">
                <a:latin typeface="Arial" charset="0"/>
                <a:sym typeface="Wingdings" pitchFamily="2" charset="2"/>
              </a:rPr>
              <a:t>Al</a:t>
            </a:r>
            <a:r>
              <a:rPr lang="en-US" sz="1800" b="1" baseline="30000">
                <a:latin typeface="Arial" charset="0"/>
                <a:sym typeface="Wingdings" pitchFamily="2" charset="2"/>
              </a:rPr>
              <a:t>3+ </a:t>
            </a:r>
            <a:r>
              <a:rPr lang="en-US" sz="1800" b="1">
                <a:latin typeface="Arial" charset="0"/>
                <a:sym typeface="Wingdings" pitchFamily="2" charset="2"/>
              </a:rPr>
              <a:t>3e</a:t>
            </a:r>
            <a:r>
              <a:rPr lang="en-US" sz="1800" b="1" baseline="30000">
                <a:latin typeface="Arial" charset="0"/>
                <a:sym typeface="Wingdings" pitchFamily="2" charset="2"/>
              </a:rPr>
              <a:t>-</a:t>
            </a:r>
            <a:endParaRPr lang="en-US" sz="1800" b="1">
              <a:latin typeface="Arial" charset="0"/>
            </a:endParaRPr>
          </a:p>
        </p:txBody>
      </p:sp>
      <p:sp>
        <p:nvSpPr>
          <p:cNvPr id="98321" name="Line 17"/>
          <p:cNvSpPr>
            <a:spLocks noChangeShapeType="1"/>
          </p:cNvSpPr>
          <p:nvPr/>
        </p:nvSpPr>
        <p:spPr bwMode="auto">
          <a:xfrm flipV="1">
            <a:off x="6400800" y="3505200"/>
            <a:ext cx="2057400" cy="533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9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9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9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9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animBg="1"/>
      <p:bldP spid="98308" grpId="1" animBg="1"/>
      <p:bldP spid="98309" grpId="0" animBg="1"/>
      <p:bldP spid="98309" grpId="1" animBg="1"/>
      <p:bldP spid="98312" grpId="0" animBg="1"/>
      <p:bldP spid="98312" grpId="1" animBg="1"/>
      <p:bldP spid="98313" grpId="0" animBg="1"/>
      <p:bldP spid="98313" grpId="1" animBg="1"/>
      <p:bldP spid="98314" grpId="0" animBg="1"/>
      <p:bldP spid="98314" grpId="1" animBg="1"/>
      <p:bldP spid="98315" grpId="0" animBg="1"/>
      <p:bldP spid="98315" grpId="1" animBg="1"/>
      <p:bldP spid="98316" grpId="0" animBg="1"/>
      <p:bldP spid="98317" grpId="0" animBg="1"/>
      <p:bldP spid="98318" grpId="0" animBg="1"/>
      <p:bldP spid="98319" grpId="0" animBg="1"/>
      <p:bldP spid="98320" grpId="0" animBg="1"/>
      <p:bldP spid="983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Exercise 6b: #3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9900"/>
                </a:solidFill>
              </a:rPr>
              <a:t>% yield: beer chemistry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057400" y="16764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66CC"/>
                </a:solidFill>
              </a:rPr>
              <a:t>C</a:t>
            </a:r>
            <a:r>
              <a:rPr lang="en-US" sz="2400" b="1" baseline="-25000">
                <a:solidFill>
                  <a:srgbClr val="0066CC"/>
                </a:solidFill>
              </a:rPr>
              <a:t>2</a:t>
            </a:r>
            <a:r>
              <a:rPr lang="en-US" sz="2400" b="1">
                <a:solidFill>
                  <a:srgbClr val="0066CC"/>
                </a:solidFill>
              </a:rPr>
              <a:t>H</a:t>
            </a:r>
            <a:r>
              <a:rPr lang="en-US" sz="2400" b="1" baseline="-25000">
                <a:solidFill>
                  <a:srgbClr val="0066CC"/>
                </a:solidFill>
              </a:rPr>
              <a:t>6</a:t>
            </a:r>
            <a:r>
              <a:rPr lang="en-US" sz="2400" b="1">
                <a:solidFill>
                  <a:srgbClr val="0066CC"/>
                </a:solidFill>
              </a:rPr>
              <a:t>O</a:t>
            </a:r>
            <a:r>
              <a:rPr lang="en-US" sz="2400">
                <a:solidFill>
                  <a:srgbClr val="0066CC"/>
                </a:solidFill>
              </a:rPr>
              <a:t> </a:t>
            </a:r>
            <a:r>
              <a:rPr lang="en-US" sz="2400"/>
              <a:t>  +</a:t>
            </a:r>
            <a:r>
              <a:rPr lang="en-US" sz="2400" b="1"/>
              <a:t>2O</a:t>
            </a:r>
            <a:r>
              <a:rPr lang="en-US" sz="2400" b="1" baseline="-25000"/>
              <a:t>2</a:t>
            </a:r>
            <a:r>
              <a:rPr lang="en-US" sz="2400"/>
              <a:t>     </a:t>
            </a:r>
            <a:r>
              <a:rPr lang="en-US" sz="2400">
                <a:sym typeface="Wingdings" pitchFamily="2" charset="2"/>
              </a:rPr>
              <a:t> </a:t>
            </a:r>
            <a:r>
              <a:rPr lang="en-US" sz="2400">
                <a:solidFill>
                  <a:srgbClr val="FF0000"/>
                </a:solidFill>
                <a:sym typeface="Wingdings" pitchFamily="2" charset="2"/>
              </a:rPr>
              <a:t>2CH</a:t>
            </a:r>
            <a:r>
              <a:rPr lang="en-US" sz="2400" baseline="-2500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sz="2400">
                <a:solidFill>
                  <a:srgbClr val="FF0000"/>
                </a:solidFill>
                <a:sym typeface="Wingdings" pitchFamily="2" charset="2"/>
              </a:rPr>
              <a:t>O</a:t>
            </a:r>
            <a:r>
              <a:rPr lang="en-US" sz="2400" baseline="-2500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sz="2400">
                <a:sym typeface="Wingdings" pitchFamily="2" charset="2"/>
              </a:rPr>
              <a:t>   +  H</a:t>
            </a:r>
            <a:r>
              <a:rPr lang="en-US" sz="2400" baseline="-25000">
                <a:sym typeface="Wingdings" pitchFamily="2" charset="2"/>
              </a:rPr>
              <a:t>2</a:t>
            </a:r>
            <a:r>
              <a:rPr lang="en-US" sz="2400">
                <a:sym typeface="Wingdings" pitchFamily="2" charset="2"/>
              </a:rPr>
              <a:t>O</a:t>
            </a:r>
            <a:endParaRPr lang="en-US" sz="240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57200" y="2057400"/>
            <a:ext cx="6553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w(g)               </a:t>
            </a:r>
            <a:r>
              <a:rPr lang="en-US" sz="2400">
                <a:solidFill>
                  <a:srgbClr val="0066CC"/>
                </a:solidFill>
              </a:rPr>
              <a:t>17 g</a:t>
            </a:r>
            <a:r>
              <a:rPr lang="en-US" sz="2400"/>
              <a:t>                        </a:t>
            </a:r>
            <a:r>
              <a:rPr lang="en-US" sz="2400">
                <a:solidFill>
                  <a:srgbClr val="FF0000"/>
                </a:solidFill>
              </a:rPr>
              <a:t>25.5 g</a:t>
            </a:r>
          </a:p>
          <a:p>
            <a:r>
              <a:rPr lang="en-US" b="1"/>
              <a:t>MW (g/mol)</a:t>
            </a:r>
            <a:r>
              <a:rPr lang="en-US" sz="2400"/>
              <a:t>       46 g/mol                  46 g/mol  </a:t>
            </a:r>
            <a:r>
              <a:rPr lang="en-US"/>
              <a:t>  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905000" y="14478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CC"/>
                </a:solidFill>
              </a:rPr>
              <a:t>ethanol </a:t>
            </a:r>
            <a:r>
              <a:rPr lang="en-US"/>
              <a:t>                                </a:t>
            </a:r>
            <a:r>
              <a:rPr lang="en-US">
                <a:solidFill>
                  <a:srgbClr val="FF0000"/>
                </a:solidFill>
              </a:rPr>
              <a:t>formic acid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533400" y="3124200"/>
            <a:ext cx="15240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Moles (obs)</a:t>
            </a:r>
            <a:r>
              <a:rPr lang="en-US"/>
              <a:t> 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2209800" y="3124200"/>
            <a:ext cx="67056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66CC"/>
                </a:solidFill>
              </a:rPr>
              <a:t>  17</a:t>
            </a:r>
            <a:r>
              <a:rPr lang="en-US" sz="2000" b="1"/>
              <a:t>/46= </a:t>
            </a:r>
            <a:r>
              <a:rPr lang="en-US" sz="2000" b="1">
                <a:solidFill>
                  <a:srgbClr val="0066CC"/>
                </a:solidFill>
              </a:rPr>
              <a:t>0.37 C</a:t>
            </a:r>
            <a:r>
              <a:rPr lang="en-US" sz="2000" b="1" baseline="-25000">
                <a:solidFill>
                  <a:srgbClr val="0066CC"/>
                </a:solidFill>
              </a:rPr>
              <a:t>2</a:t>
            </a:r>
            <a:r>
              <a:rPr lang="en-US" sz="2000" b="1">
                <a:solidFill>
                  <a:srgbClr val="0066CC"/>
                </a:solidFill>
              </a:rPr>
              <a:t>H</a:t>
            </a:r>
            <a:r>
              <a:rPr lang="en-US" sz="2000" b="1" baseline="-25000">
                <a:solidFill>
                  <a:srgbClr val="0066CC"/>
                </a:solidFill>
              </a:rPr>
              <a:t>6</a:t>
            </a:r>
            <a:r>
              <a:rPr lang="en-US" sz="2000" b="1">
                <a:solidFill>
                  <a:srgbClr val="0066CC"/>
                </a:solidFill>
              </a:rPr>
              <a:t>O</a:t>
            </a:r>
            <a:r>
              <a:rPr lang="en-US" sz="2000" b="1"/>
              <a:t>	</a:t>
            </a:r>
            <a:r>
              <a:rPr lang="en-US" sz="2000" b="1">
                <a:solidFill>
                  <a:srgbClr val="FF0000"/>
                </a:solidFill>
              </a:rPr>
              <a:t>25.5</a:t>
            </a:r>
            <a:r>
              <a:rPr lang="en-US" sz="2000" b="1"/>
              <a:t>/46= </a:t>
            </a:r>
            <a:r>
              <a:rPr lang="en-US" sz="2000" b="1">
                <a:solidFill>
                  <a:srgbClr val="FF0000"/>
                </a:solidFill>
              </a:rPr>
              <a:t>0.55 CH</a:t>
            </a:r>
            <a:r>
              <a:rPr lang="en-US" sz="2000" b="1" baseline="-25000">
                <a:solidFill>
                  <a:srgbClr val="FF0000"/>
                </a:solidFill>
              </a:rPr>
              <a:t>2</a:t>
            </a:r>
            <a:r>
              <a:rPr lang="en-US" sz="2000" b="1">
                <a:solidFill>
                  <a:srgbClr val="FF0000"/>
                </a:solidFill>
              </a:rPr>
              <a:t>O</a:t>
            </a:r>
            <a:r>
              <a:rPr lang="en-US" sz="2000" b="1" baseline="-25000">
                <a:solidFill>
                  <a:srgbClr val="FF0000"/>
                </a:solidFill>
              </a:rPr>
              <a:t>2 </a:t>
            </a:r>
            <a:r>
              <a:rPr lang="en-US" sz="2000" b="1">
                <a:solidFill>
                  <a:srgbClr val="FF0000"/>
                </a:solidFill>
              </a:rPr>
              <a:t>observed</a:t>
            </a:r>
            <a:endParaRPr lang="en-US" baseline="-25000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609600" y="3733800"/>
            <a:ext cx="1066800" cy="6413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Moles (theory)</a:t>
            </a:r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3810000" y="41148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1752600" y="3810000"/>
            <a:ext cx="19812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66CC"/>
                </a:solidFill>
              </a:rPr>
              <a:t>0.37 C</a:t>
            </a:r>
            <a:r>
              <a:rPr lang="en-US" sz="2400" b="1" baseline="-25000">
                <a:solidFill>
                  <a:srgbClr val="0066CC"/>
                </a:solidFill>
              </a:rPr>
              <a:t>2</a:t>
            </a:r>
            <a:r>
              <a:rPr lang="en-US" sz="2400" b="1">
                <a:solidFill>
                  <a:srgbClr val="0066CC"/>
                </a:solidFill>
              </a:rPr>
              <a:t>H</a:t>
            </a:r>
            <a:r>
              <a:rPr lang="en-US" sz="2400" b="1" baseline="-25000">
                <a:solidFill>
                  <a:srgbClr val="0066CC"/>
                </a:solidFill>
              </a:rPr>
              <a:t>6</a:t>
            </a:r>
            <a:r>
              <a:rPr lang="en-US" sz="2400" b="1">
                <a:solidFill>
                  <a:srgbClr val="0066CC"/>
                </a:solidFill>
              </a:rPr>
              <a:t>O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3962400" y="3657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x 2/1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5410200" y="3810000"/>
            <a:ext cx="3124200" cy="8223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2*</a:t>
            </a:r>
            <a:r>
              <a:rPr lang="en-US" sz="2400" b="1">
                <a:solidFill>
                  <a:srgbClr val="0066CC"/>
                </a:solidFill>
              </a:rPr>
              <a:t>0.37</a:t>
            </a:r>
            <a:r>
              <a:rPr lang="en-US" sz="2400" b="1"/>
              <a:t>=</a:t>
            </a:r>
            <a:r>
              <a:rPr lang="en-US" sz="2400" b="1">
                <a:solidFill>
                  <a:srgbClr val="3399FF"/>
                </a:solidFill>
              </a:rPr>
              <a:t>0.74 </a:t>
            </a:r>
            <a:r>
              <a:rPr lang="en-US" sz="2400" b="1">
                <a:solidFill>
                  <a:srgbClr val="FF0000"/>
                </a:solidFill>
              </a:rPr>
              <a:t>CH</a:t>
            </a:r>
            <a:r>
              <a:rPr lang="en-US" sz="2400" b="1" baseline="-25000">
                <a:solidFill>
                  <a:srgbClr val="FF0000"/>
                </a:solidFill>
              </a:rPr>
              <a:t>2</a:t>
            </a:r>
            <a:r>
              <a:rPr lang="en-US" sz="2400" b="1">
                <a:solidFill>
                  <a:srgbClr val="FF0000"/>
                </a:solidFill>
              </a:rPr>
              <a:t>O</a:t>
            </a:r>
            <a:r>
              <a:rPr lang="en-US" sz="2400" b="1" baseline="-25000">
                <a:solidFill>
                  <a:srgbClr val="FF0000"/>
                </a:solidFill>
              </a:rPr>
              <a:t>2    		</a:t>
            </a:r>
            <a:r>
              <a:rPr lang="en-US" sz="2400" b="1">
                <a:solidFill>
                  <a:srgbClr val="3399FF"/>
                </a:solidFill>
              </a:rPr>
              <a:t>theory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2286000" y="4724400"/>
            <a:ext cx="3048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</a:rPr>
              <a:t>Moles (obs)</a:t>
            </a:r>
            <a:r>
              <a:rPr lang="en-US" sz="2400" b="1" u="sng"/>
              <a:t> x 100</a:t>
            </a:r>
          </a:p>
          <a:p>
            <a:r>
              <a:rPr lang="en-US" sz="2400" b="1">
                <a:solidFill>
                  <a:srgbClr val="3399FF"/>
                </a:solidFill>
              </a:rPr>
              <a:t>Moles (theory)</a:t>
            </a: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5257800" y="50292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= </a:t>
            </a: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5562600" y="4724400"/>
            <a:ext cx="33528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u="sng">
                <a:solidFill>
                  <a:srgbClr val="FF0000"/>
                </a:solidFill>
              </a:rPr>
              <a:t>0.55 </a:t>
            </a:r>
            <a:r>
              <a:rPr lang="en-US" sz="2400" u="sng"/>
              <a:t>x 100</a:t>
            </a:r>
            <a:r>
              <a:rPr lang="en-US" sz="2400"/>
              <a:t>  =</a:t>
            </a:r>
            <a:r>
              <a:rPr lang="en-US" sz="2800" b="1">
                <a:solidFill>
                  <a:schemeClr val="accent2"/>
                </a:solidFill>
              </a:rPr>
              <a:t>74.3 %</a:t>
            </a:r>
          </a:p>
          <a:p>
            <a:r>
              <a:rPr lang="en-US" sz="2400">
                <a:solidFill>
                  <a:srgbClr val="3399FF"/>
                </a:solidFill>
              </a:rPr>
              <a:t>0.74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 animBg="1"/>
      <p:bldP spid="56327" grpId="0" animBg="1"/>
      <p:bldP spid="56328" grpId="0" animBg="1"/>
      <p:bldP spid="56329" grpId="0" animBg="1"/>
      <p:bldP spid="56330" grpId="0" animBg="1"/>
      <p:bldP spid="56331" grpId="0"/>
      <p:bldP spid="56332" grpId="0" animBg="1"/>
      <p:bldP spid="56333" grpId="0"/>
      <p:bldP spid="56334" grpId="0"/>
      <p:bldP spid="563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114800" y="4724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" name="Text Box 1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-124599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Where </a:t>
            </a:r>
            <a:r>
              <a:rPr lang="en-US" sz="3600" b="1" dirty="0" smtClean="0"/>
              <a:t>we’ve been so far </a:t>
            </a:r>
            <a:r>
              <a:rPr lang="en-US" sz="3600" b="1" dirty="0"/>
              <a:t>on the </a:t>
            </a:r>
            <a:r>
              <a:rPr lang="en-US" sz="3600" b="1" dirty="0" smtClean="0"/>
              <a:t>chemistry bus </a:t>
            </a:r>
            <a:r>
              <a:rPr lang="en-US" sz="3600" b="1" dirty="0"/>
              <a:t>trip…</a:t>
            </a:r>
          </a:p>
        </p:txBody>
      </p:sp>
      <p:pic>
        <p:nvPicPr>
          <p:cNvPr id="19" name="Picture 5" descr="tourb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057400"/>
            <a:ext cx="97948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www.bjdesign.com/html/images/directory/USAMap50StatesMapName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1143000"/>
            <a:ext cx="4800600" cy="401955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4343400" y="4191000"/>
            <a:ext cx="4800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419600" y="3505200"/>
            <a:ext cx="1219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3076" name="Picture 4" descr="http://www.da-arts.org/wp-content/uploads/2008/04/school-bus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V="1">
            <a:off x="8229600" y="1905000"/>
            <a:ext cx="428625" cy="449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44 0.03401 L -0.25677 0.045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533400" y="2438400"/>
            <a:ext cx="7620000" cy="2308324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Rutherford &amp; </a:t>
            </a:r>
            <a:r>
              <a:rPr lang="en-US" sz="3600" b="1" dirty="0" smtClean="0"/>
              <a:t>Bohr 1910</a:t>
            </a:r>
            <a:endParaRPr lang="en-US" sz="36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3600" b="1" dirty="0" smtClean="0">
                <a:solidFill>
                  <a:srgbClr val="FF0000"/>
                </a:solidFill>
              </a:rPr>
              <a:t>1) Atomic structure &amp; dimensions</a:t>
            </a:r>
          </a:p>
          <a:p>
            <a:pPr>
              <a:spcBef>
                <a:spcPts val="0"/>
              </a:spcBef>
            </a:pPr>
            <a:r>
              <a:rPr lang="en-US" sz="3600" b="1" dirty="0" smtClean="0">
                <a:solidFill>
                  <a:srgbClr val="FF0000"/>
                </a:solidFill>
              </a:rPr>
              <a:t>2) </a:t>
            </a:r>
            <a:r>
              <a:rPr lang="en-US" sz="3600" b="1" dirty="0" err="1" smtClean="0">
                <a:solidFill>
                  <a:srgbClr val="FF0000"/>
                </a:solidFill>
              </a:rPr>
              <a:t>p+.n</a:t>
            </a:r>
            <a:r>
              <a:rPr lang="en-US" sz="3600" b="1" baseline="30000" dirty="0" err="1" smtClean="0">
                <a:solidFill>
                  <a:srgbClr val="FF0000"/>
                </a:solidFill>
              </a:rPr>
              <a:t>o</a:t>
            </a:r>
            <a:r>
              <a:rPr lang="en-US" sz="3600" b="1" dirty="0" smtClean="0">
                <a:solidFill>
                  <a:srgbClr val="FF0000"/>
                </a:solidFill>
              </a:rPr>
              <a:t> , e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-</a:t>
            </a:r>
            <a:r>
              <a:rPr lang="en-US" sz="3600" b="1" dirty="0" smtClean="0">
                <a:solidFill>
                  <a:srgbClr val="FF0000"/>
                </a:solidFill>
              </a:rPr>
              <a:t>  bookkeeping</a:t>
            </a:r>
          </a:p>
          <a:p>
            <a:pPr>
              <a:spcBef>
                <a:spcPts val="0"/>
              </a:spcBef>
            </a:pPr>
            <a:r>
              <a:rPr lang="en-US" sz="3600" b="1" dirty="0" smtClean="0">
                <a:solidFill>
                  <a:srgbClr val="FF0000"/>
                </a:solidFill>
              </a:rPr>
              <a:t>3) Crazy quantum models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114800" y="4724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" name="Text Box 1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Where </a:t>
            </a:r>
            <a:r>
              <a:rPr lang="en-US" sz="3600" b="1" dirty="0" smtClean="0"/>
              <a:t>we’ve been….</a:t>
            </a:r>
            <a:endParaRPr lang="en-US" sz="3600" b="1" dirty="0"/>
          </a:p>
        </p:txBody>
      </p:sp>
      <p:pic>
        <p:nvPicPr>
          <p:cNvPr id="32774" name="Picture 6" descr="http://uwlib5.uwyo.edu/blogs/dustyshelves/files/2008/02/union-jac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99" y="1219200"/>
            <a:ext cx="1852793" cy="1143000"/>
          </a:xfrm>
          <a:prstGeom prst="rect">
            <a:avLst/>
          </a:prstGeom>
          <a:noFill/>
        </p:spPr>
      </p:pic>
      <p:pic>
        <p:nvPicPr>
          <p:cNvPr id="32776" name="Picture 8" descr="http://www.33ff.com/flags/XL_flags/Denmark_fla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219200"/>
            <a:ext cx="1676400" cy="111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114800" y="4724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2971800"/>
            <a:ext cx="8991600" cy="3139321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Mendeleev 1865 AD 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1)Organizing element behavior to predict chemistry  </a:t>
            </a:r>
          </a:p>
          <a:p>
            <a:endParaRPr lang="en-US" sz="3600" dirty="0" smtClean="0"/>
          </a:p>
          <a:p>
            <a:r>
              <a:rPr lang="en-US" sz="3600" b="1" dirty="0" smtClean="0">
                <a:solidFill>
                  <a:srgbClr val="FF0000"/>
                </a:solidFill>
              </a:rPr>
              <a:t>2)Periodicity and the Periodic Table</a:t>
            </a:r>
          </a:p>
          <a:p>
            <a:endParaRPr lang="en-US" dirty="0"/>
          </a:p>
        </p:txBody>
      </p:sp>
      <p:sp>
        <p:nvSpPr>
          <p:cNvPr id="10" name="Text Box 1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Where </a:t>
            </a:r>
            <a:r>
              <a:rPr lang="en-US" sz="3600" b="1" dirty="0" smtClean="0"/>
              <a:t>we’ve been ……</a:t>
            </a:r>
            <a:endParaRPr lang="en-US" sz="3600" b="1" dirty="0"/>
          </a:p>
        </p:txBody>
      </p:sp>
      <p:pic>
        <p:nvPicPr>
          <p:cNvPr id="32780" name="Picture 12" descr="http://www.worldstatesmen.org/ru_191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914400"/>
            <a:ext cx="2362200" cy="157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0" y="152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Where we’ve been….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14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In the land of the </a:t>
            </a:r>
            <a:r>
              <a:rPr lang="en-US" sz="2800" b="1" dirty="0" err="1" smtClean="0"/>
              <a:t>spectroscopists</a:t>
            </a:r>
            <a:r>
              <a:rPr lang="en-US" sz="2800" b="1" dirty="0" smtClean="0"/>
              <a:t>:</a:t>
            </a:r>
            <a:br>
              <a:rPr lang="en-US" sz="2800" b="1" dirty="0" smtClean="0"/>
            </a:br>
            <a:endParaRPr lang="en-US" dirty="0"/>
          </a:p>
        </p:txBody>
      </p:sp>
      <p:pic>
        <p:nvPicPr>
          <p:cNvPr id="5" name="Picture 16" descr="tony_soprano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362200"/>
            <a:ext cx="3810000" cy="23749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8200" y="4876800"/>
            <a:ext cx="411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`</a:t>
            </a:r>
            <a:r>
              <a:rPr lang="en-US" sz="2800" dirty="0" err="1" smtClean="0"/>
              <a:t>fugetabout</a:t>
            </a:r>
            <a:r>
              <a:rPr lang="en-US" sz="2800" dirty="0" smtClean="0"/>
              <a:t> theory….let the line spectra rule…wise guys</a:t>
            </a:r>
            <a:endParaRPr lang="en-US" sz="280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8600" y="1676400"/>
            <a:ext cx="4953000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1s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 2s</a:t>
            </a:r>
            <a:r>
              <a:rPr lang="en-US" sz="3200" b="1" baseline="30000" dirty="0">
                <a:solidFill>
                  <a:srgbClr val="FF0000"/>
                </a:solidFill>
              </a:rPr>
              <a:t>2 </a:t>
            </a:r>
            <a:r>
              <a:rPr lang="en-US" sz="3200" b="1" dirty="0">
                <a:solidFill>
                  <a:srgbClr val="FF0000"/>
                </a:solidFill>
              </a:rPr>
              <a:t>2p</a:t>
            </a:r>
            <a:r>
              <a:rPr lang="en-US" sz="3200" b="1" baseline="30000" dirty="0">
                <a:solidFill>
                  <a:srgbClr val="FF0000"/>
                </a:solidFill>
              </a:rPr>
              <a:t>6</a:t>
            </a:r>
            <a:r>
              <a:rPr lang="en-US" sz="3200" b="1" dirty="0">
                <a:solidFill>
                  <a:srgbClr val="FF0000"/>
                </a:solidFill>
              </a:rPr>
              <a:t> 3s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3p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4</a:t>
            </a:r>
            <a:r>
              <a:rPr lang="en-US" sz="3200" b="1" dirty="0" smtClean="0">
                <a:solidFill>
                  <a:srgbClr val="FF0000"/>
                </a:solidFill>
              </a:rPr>
              <a:t> ……</a:t>
            </a:r>
            <a:endParaRPr lang="en-US" sz="3200" b="1" baseline="30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438400"/>
            <a:ext cx="403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Describing atoms by electronic configurations implied by observation and predicted by Periodic table </a:t>
            </a:r>
            <a:endParaRPr lang="en-US" sz="2400" b="1" dirty="0"/>
          </a:p>
        </p:txBody>
      </p:sp>
      <p:pic>
        <p:nvPicPr>
          <p:cNvPr id="41986" name="Picture 2" descr="http://t2.gstatic.com/images?q=tbn:ANd9GcRA4o3femD6BB-e0rkBzBCPhptWSxzkBhM-ZtMb7UXEz-OXs9gim76R1fV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343400"/>
            <a:ext cx="3276600" cy="218043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85800" y="4495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spectroscopy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114800" y="4724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609600" y="2971800"/>
            <a:ext cx="7467600" cy="341632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/>
              <a:t> Dalton  </a:t>
            </a:r>
            <a:r>
              <a:rPr lang="en-US" sz="3600" dirty="0" smtClean="0"/>
              <a:t> 1805AD </a:t>
            </a:r>
            <a:endParaRPr lang="en-US" sz="36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           </a:t>
            </a:r>
          </a:p>
          <a:p>
            <a:pPr>
              <a:spcBef>
                <a:spcPts val="0"/>
              </a:spcBef>
            </a:pPr>
            <a:r>
              <a:rPr lang="en-US" sz="3600" b="1" dirty="0" smtClean="0">
                <a:solidFill>
                  <a:srgbClr val="FF0000"/>
                </a:solidFill>
              </a:rPr>
              <a:t>1)Law of constant proportions</a:t>
            </a:r>
          </a:p>
          <a:p>
            <a:pPr>
              <a:spcBef>
                <a:spcPts val="0"/>
              </a:spcBef>
            </a:pPr>
            <a:r>
              <a:rPr lang="en-US" sz="3600" b="1" dirty="0" smtClean="0">
                <a:solidFill>
                  <a:srgbClr val="FF0000"/>
                </a:solidFill>
              </a:rPr>
              <a:t>2)Law of multiple proportions</a:t>
            </a:r>
          </a:p>
          <a:p>
            <a:pPr>
              <a:spcBef>
                <a:spcPts val="0"/>
              </a:spcBef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3600" b="1" dirty="0" smtClean="0">
                <a:solidFill>
                  <a:srgbClr val="FF0000"/>
                </a:solidFill>
              </a:rPr>
              <a:t>Moles till we drop…..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 Box 1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Where </a:t>
            </a:r>
            <a:r>
              <a:rPr lang="en-US" sz="3600" b="1" dirty="0" smtClean="0"/>
              <a:t>we’ve been…</a:t>
            </a:r>
            <a:endParaRPr lang="en-US" sz="3600" b="1" dirty="0"/>
          </a:p>
        </p:txBody>
      </p:sp>
      <p:pic>
        <p:nvPicPr>
          <p:cNvPr id="24" name="Picture 6" descr="http://uwlib5.uwyo.edu/blogs/dustyshelves/files/2008/02/union-jac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142999"/>
            <a:ext cx="2667000" cy="1645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114800" y="4724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52400" y="381000"/>
            <a:ext cx="8991600" cy="3816429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/>
              <a:t>The Americans land…</a:t>
            </a:r>
          </a:p>
          <a:p>
            <a:pPr>
              <a:spcBef>
                <a:spcPct val="50000"/>
              </a:spcBef>
            </a:pPr>
            <a:r>
              <a:rPr lang="en-US" sz="3000" b="1" dirty="0" smtClean="0"/>
              <a:t>Lewis 1925 AD</a:t>
            </a:r>
            <a:r>
              <a:rPr lang="en-US" sz="3000" dirty="0" smtClean="0"/>
              <a:t>: </a:t>
            </a:r>
            <a:r>
              <a:rPr lang="en-US" sz="3000" b="1" dirty="0">
                <a:solidFill>
                  <a:srgbClr val="0070C0"/>
                </a:solidFill>
              </a:rPr>
              <a:t>using the Periodic table to predict compound formulas </a:t>
            </a:r>
            <a:r>
              <a:rPr lang="en-US" sz="3000" b="1" dirty="0" smtClean="0">
                <a:solidFill>
                  <a:srgbClr val="0070C0"/>
                </a:solidFill>
              </a:rPr>
              <a:t>without breaking a sweat…Father of an American-style Chemistry that looks at the big picture and uses simple, intuitive models .</a:t>
            </a:r>
          </a:p>
          <a:p>
            <a:pPr>
              <a:spcBef>
                <a:spcPct val="50000"/>
              </a:spcBef>
            </a:pPr>
            <a:r>
              <a:rPr lang="en-US" sz="3000" b="1" dirty="0" smtClean="0">
                <a:solidFill>
                  <a:srgbClr val="0070C0"/>
                </a:solidFill>
              </a:rPr>
              <a:t>(sans calculations …)*</a:t>
            </a:r>
            <a:endParaRPr lang="en-US" sz="3000" b="1" dirty="0">
              <a:solidFill>
                <a:srgbClr val="0070C0"/>
              </a:solidFill>
            </a:endParaRPr>
          </a:p>
        </p:txBody>
      </p:sp>
      <p:pic>
        <p:nvPicPr>
          <p:cNvPr id="32770" name="Picture 2" descr="http://www.usageorge.com/Wallpapers/Patriotic/wallpaper/American-Flag-and-Eag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038600"/>
            <a:ext cx="3186112" cy="228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5715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 We know how to use the fancy math…but not as a crutch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1143000"/>
          </a:xfrm>
          <a:solidFill>
            <a:srgbClr val="C0C0C0"/>
          </a:solidFill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tx1"/>
                </a:solidFill>
              </a:rPr>
              <a:t>Thinking like the American  chemist: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mtClean="0">
                <a:solidFill>
                  <a:srgbClr val="FF0000"/>
                </a:solidFill>
              </a:rPr>
              <a:t>Gilbert</a:t>
            </a:r>
            <a:r>
              <a:rPr lang="en-US" smtClean="0"/>
              <a:t> </a:t>
            </a:r>
            <a:r>
              <a:rPr lang="en-US" smtClean="0">
                <a:solidFill>
                  <a:schemeClr val="bg1"/>
                </a:solidFill>
              </a:rPr>
              <a:t>Newton</a:t>
            </a:r>
            <a:r>
              <a:rPr lang="en-US" smtClean="0"/>
              <a:t> </a:t>
            </a:r>
            <a:r>
              <a:rPr lang="en-US" smtClean="0">
                <a:solidFill>
                  <a:srgbClr val="0000CC"/>
                </a:solidFill>
              </a:rPr>
              <a:t>Lewis</a:t>
            </a:r>
          </a:p>
        </p:txBody>
      </p:sp>
      <p:pic>
        <p:nvPicPr>
          <p:cNvPr id="86019" name="Picture 3" descr="250px-GN_Lewis_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057400"/>
            <a:ext cx="27098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533400" y="4953000"/>
            <a:ext cx="3276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Gilbert Newton Lewis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Am</a:t>
            </a:r>
            <a:r>
              <a:rPr lang="en-US" dirty="0">
                <a:solidFill>
                  <a:srgbClr val="0066FF"/>
                </a:solidFill>
              </a:rPr>
              <a:t>er</a:t>
            </a:r>
            <a:r>
              <a:rPr lang="en-US" dirty="0">
                <a:solidFill>
                  <a:srgbClr val="FF0000"/>
                </a:solidFill>
              </a:rPr>
              <a:t>ic</a:t>
            </a:r>
            <a:r>
              <a:rPr lang="en-US" dirty="0">
                <a:solidFill>
                  <a:srgbClr val="0066FF"/>
                </a:solidFill>
              </a:rPr>
              <a:t>an</a:t>
            </a:r>
            <a:r>
              <a:rPr lang="en-US" dirty="0"/>
              <a:t> </a:t>
            </a:r>
            <a:r>
              <a:rPr lang="en-US" b="1" dirty="0"/>
              <a:t>Chemist UC </a:t>
            </a:r>
            <a:r>
              <a:rPr lang="en-US" dirty="0" smtClean="0"/>
              <a:t>Berkeley “at work” ~</a:t>
            </a:r>
            <a:r>
              <a:rPr lang="en-US" b="1" dirty="0" smtClean="0"/>
              <a:t>1930 </a:t>
            </a:r>
            <a:endParaRPr lang="en-US" b="1" dirty="0"/>
          </a:p>
        </p:txBody>
      </p:sp>
      <p:pic>
        <p:nvPicPr>
          <p:cNvPr id="86021" name="Picture 5" descr="Lewis h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981200"/>
            <a:ext cx="3276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3886200" y="4572000"/>
            <a:ext cx="26670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The House that Lewis</a:t>
            </a:r>
            <a:r>
              <a:rPr lang="en-US"/>
              <a:t> </a:t>
            </a:r>
            <a:r>
              <a:rPr lang="en-US" b="1"/>
              <a:t>Built:</a:t>
            </a:r>
            <a:r>
              <a:rPr lang="en-US"/>
              <a:t> </a:t>
            </a:r>
            <a:r>
              <a:rPr lang="en-US" b="1">
                <a:solidFill>
                  <a:srgbClr val="FF0000"/>
                </a:solidFill>
              </a:rPr>
              <a:t>Lewis Hall of Chemistry</a:t>
            </a:r>
          </a:p>
          <a:p>
            <a:pPr>
              <a:spcBef>
                <a:spcPct val="50000"/>
              </a:spcBef>
            </a:pPr>
            <a:r>
              <a:rPr lang="en-US" b="1"/>
              <a:t>UC Berkeley</a:t>
            </a:r>
          </a:p>
        </p:txBody>
      </p:sp>
      <p:pic>
        <p:nvPicPr>
          <p:cNvPr id="86023" name="Picture 7" descr="madsci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1219200"/>
            <a:ext cx="1851025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4" name="Line 8"/>
          <p:cNvSpPr>
            <a:spLocks noChangeShapeType="1"/>
          </p:cNvSpPr>
          <p:nvPr/>
        </p:nvSpPr>
        <p:spPr bwMode="auto">
          <a:xfrm flipH="1">
            <a:off x="5029200" y="2590800"/>
            <a:ext cx="2209800" cy="1143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6934200" y="2743200"/>
            <a:ext cx="1905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/>
              <a:t>In early 1970s…Young Doc Fong sits in here staring every day </a:t>
            </a:r>
            <a:r>
              <a:rPr lang="en-US" sz="1800" b="1" dirty="0" smtClean="0"/>
              <a:t>at a 4’x 6’ photo of…</a:t>
            </a:r>
            <a:endParaRPr lang="en-US" sz="1800" b="1" dirty="0"/>
          </a:p>
        </p:txBody>
      </p:sp>
      <p:pic>
        <p:nvPicPr>
          <p:cNvPr id="86026" name="Picture 10" descr="Lewi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4648200"/>
            <a:ext cx="1592263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  <p:bldP spid="86022" grpId="0" autoUpdateAnimBg="0"/>
      <p:bldP spid="86024" grpId="0" animBg="1"/>
      <p:bldP spid="86025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813</Words>
  <Application>Microsoft Office PowerPoint</Application>
  <PresentationFormat>On-screen Show (4:3)</PresentationFormat>
  <Paragraphs>174</Paragraphs>
  <Slides>16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Default Design</vt:lpstr>
      <vt:lpstr>Bitmap Image</vt:lpstr>
      <vt:lpstr>Examples of chemical % yield </vt:lpstr>
      <vt:lpstr>Exercise 6b: #3  % yield: beer chemistry</vt:lpstr>
      <vt:lpstr>Where we’ve been so far on the chemistry bus trip…</vt:lpstr>
      <vt:lpstr>Where we’ve been….</vt:lpstr>
      <vt:lpstr>Where we’ve been ……</vt:lpstr>
      <vt:lpstr>In the land of the spectroscopists: </vt:lpstr>
      <vt:lpstr>Where we’ve been…</vt:lpstr>
      <vt:lpstr>PowerPoint Presentation</vt:lpstr>
      <vt:lpstr>Thinking like the American  chemist: Gilbert Newton Lewis</vt:lpstr>
      <vt:lpstr>Compound building with Dmitri’s little chart: the rule of 8 for some Na* compounds (NOT IN TEXT)</vt:lpstr>
      <vt:lpstr>The rule of 8 ( early version of the `octet rule’)</vt:lpstr>
      <vt:lpstr>PowerPoint Presentation</vt:lpstr>
      <vt:lpstr>Thinking about the curious case of column 8</vt:lpstr>
      <vt:lpstr>What’s so curious ??</vt:lpstr>
      <vt:lpstr>PowerPoint Presentation</vt:lpstr>
      <vt:lpstr>Explaining the trend… every element wants to be Noble O, P, K, Al as examples + exercise 8.1</vt:lpstr>
    </vt:vector>
  </TitlesOfParts>
  <Company>Alfred State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Help Desk</dc:creator>
  <cp:lastModifiedBy>Fong, Jerry</cp:lastModifiedBy>
  <cp:revision>58</cp:revision>
  <dcterms:created xsi:type="dcterms:W3CDTF">2008-10-09T19:30:32Z</dcterms:created>
  <dcterms:modified xsi:type="dcterms:W3CDTF">2012-11-05T18:41:18Z</dcterms:modified>
</cp:coreProperties>
</file>