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9" r:id="rId2"/>
    <p:sldId id="330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00CC"/>
    <a:srgbClr val="FF6600"/>
    <a:srgbClr val="FF0000"/>
    <a:srgbClr val="00CC6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091" autoAdjust="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6961-73B8-44BE-9F4D-5169BD2E0038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52B5E-A8B2-4E53-91C5-BF42782354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4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D4381-318E-4340-9E09-D67260784F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57512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Bohr model failures re-summarized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7543800" cy="38164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Model can only accurately predict behavior of H. It fails (miserably) to explain either qualitative or quantitative features of an other element.</a:t>
            </a:r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Model even misses effect of magnetic field on H atom (`Zeeman’ Effect).</a:t>
            </a:r>
          </a:p>
          <a:p>
            <a:endParaRPr lang="en-US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914400" y="5638800"/>
            <a:ext cx="74676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One good thing for Bohr …they can’t take back the Nobel prize $ once awarded…..</a:t>
            </a:r>
          </a:p>
        </p:txBody>
      </p:sp>
    </p:spTree>
    <p:extLst>
      <p:ext uri="{BB962C8B-B14F-4D97-AF65-F5344CB8AC3E}">
        <p14:creationId xmlns:p14="http://schemas.microsoft.com/office/powerpoint/2010/main" val="20577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8382000" cy="3760788"/>
          </a:xfrm>
          <a:prstGeom prst="rect">
            <a:avLst/>
          </a:prstGeom>
          <a:noFill/>
        </p:spPr>
      </p:pic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		d				p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981200" y="2438400"/>
            <a:ext cx="6096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3d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981200" y="28956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4d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981200" y="33528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5d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2057400" y="38862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6d</a:t>
            </a:r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 flipV="1">
            <a:off x="1143000" y="60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V="1">
            <a:off x="5562600" y="60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8305800" y="304800"/>
            <a:ext cx="838200" cy="17383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He</a:t>
            </a:r>
            <a:r>
              <a:rPr lang="en-US"/>
              <a:t> is </a:t>
            </a:r>
            <a:r>
              <a:rPr lang="en-US" sz="2800" b="1"/>
              <a:t>s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not</a:t>
            </a: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/>
              <a:t>p</a:t>
            </a:r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 flipH="1">
            <a:off x="8229600" y="762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480060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EXERCISE 2.3 </a:t>
            </a:r>
          </a:p>
          <a:p>
            <a:r>
              <a:rPr lang="en-US" sz="3600" b="1" dirty="0" smtClean="0"/>
              <a:t>d electron switch configurations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6352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304800" y="313541"/>
            <a:ext cx="799969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800" b="1" dirty="0"/>
              <a:t>2</a:t>
            </a:r>
            <a:r>
              <a:rPr lang="en-US" sz="2800" b="1" dirty="0" smtClean="0"/>
              <a:t>.3</a:t>
            </a:r>
            <a:r>
              <a:rPr lang="en-US" sz="2800" b="1" dirty="0"/>
              <a:t>.  Write the correct, abbreviated </a:t>
            </a:r>
            <a:r>
              <a:rPr lang="en-US" sz="2800" b="1" dirty="0" smtClean="0"/>
              <a:t>d-switched</a:t>
            </a:r>
          </a:p>
          <a:p>
            <a:r>
              <a:rPr lang="en-US" sz="2800" b="1" dirty="0" smtClean="0"/>
              <a:t>         configurations </a:t>
            </a:r>
            <a:r>
              <a:rPr lang="en-US" sz="2800" b="1" dirty="0"/>
              <a:t>for the transition metals below</a:t>
            </a:r>
          </a:p>
          <a:p>
            <a:endParaRPr lang="en-US" sz="2800" dirty="0"/>
          </a:p>
          <a:p>
            <a:r>
              <a:rPr lang="en-US" sz="2800" dirty="0"/>
              <a:t>a)  Cu</a:t>
            </a:r>
          </a:p>
          <a:p>
            <a:endParaRPr lang="en-US" sz="2800" dirty="0"/>
          </a:p>
          <a:p>
            <a:r>
              <a:rPr lang="en-US" sz="2800" dirty="0"/>
              <a:t>b)  Fe </a:t>
            </a:r>
            <a:r>
              <a:rPr lang="en-US" sz="2800" baseline="30000" dirty="0"/>
              <a:t>2+</a:t>
            </a:r>
          </a:p>
          <a:p>
            <a:endParaRPr lang="en-US" sz="2800" dirty="0"/>
          </a:p>
          <a:p>
            <a:r>
              <a:rPr lang="en-US" sz="2800" dirty="0"/>
              <a:t>c)  Zn </a:t>
            </a:r>
            <a:r>
              <a:rPr lang="en-US" sz="2800" baseline="30000" dirty="0"/>
              <a:t>2+</a:t>
            </a:r>
            <a:r>
              <a:rPr lang="en-US" sz="2800" dirty="0"/>
              <a:t>   </a:t>
            </a:r>
          </a:p>
          <a:p>
            <a:pPr eaLnBrk="0" hangingPunct="0"/>
            <a:endParaRPr lang="en-US" sz="2800" dirty="0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828800" y="1676400"/>
            <a:ext cx="6934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ym typeface="Wingdings" pitchFamily="2" charset="2"/>
              </a:rPr>
              <a:t> </a:t>
            </a:r>
            <a:r>
              <a:rPr lang="en-US" sz="3200" b="1">
                <a:sym typeface="Wingdings" pitchFamily="2" charset="2"/>
              </a:rPr>
              <a:t>[</a:t>
            </a:r>
            <a:r>
              <a:rPr lang="en-US" sz="3200" b="1"/>
              <a:t>Ar]</a:t>
            </a:r>
            <a:r>
              <a:rPr lang="en-US" sz="3200"/>
              <a:t> </a:t>
            </a:r>
            <a:r>
              <a:rPr lang="en-US" sz="3200" b="1">
                <a:solidFill>
                  <a:schemeClr val="accent2"/>
                </a:solidFill>
              </a:rPr>
              <a:t>3d</a:t>
            </a:r>
            <a:r>
              <a:rPr lang="en-US" sz="3200" b="1" baseline="30000">
                <a:solidFill>
                  <a:schemeClr val="accent2"/>
                </a:solidFill>
              </a:rPr>
              <a:t>9</a:t>
            </a:r>
            <a:r>
              <a:rPr lang="en-US" sz="3200"/>
              <a:t> </a:t>
            </a:r>
            <a:r>
              <a:rPr lang="en-US" sz="3200" b="1">
                <a:solidFill>
                  <a:srgbClr val="FF0000"/>
                </a:solidFill>
              </a:rPr>
              <a:t>4s</a:t>
            </a:r>
            <a:r>
              <a:rPr lang="en-US" sz="3200" b="1" baseline="30000">
                <a:solidFill>
                  <a:srgbClr val="FF0000"/>
                </a:solidFill>
              </a:rPr>
              <a:t>2</a:t>
            </a:r>
            <a:r>
              <a:rPr lang="en-US" sz="3200" b="1">
                <a:solidFill>
                  <a:srgbClr val="FF0000"/>
                </a:solidFill>
              </a:rPr>
              <a:t> (3d and 4s switch order)</a:t>
            </a:r>
            <a:endParaRPr lang="en-US" sz="3200" b="1" baseline="30000">
              <a:solidFill>
                <a:srgbClr val="FF0000"/>
              </a:solidFill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1981200" y="2438400"/>
            <a:ext cx="64008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[Ar]</a:t>
            </a:r>
            <a:r>
              <a:rPr lang="en-US" sz="3200"/>
              <a:t> </a:t>
            </a:r>
            <a:r>
              <a:rPr lang="en-US" sz="3200" b="1">
                <a:solidFill>
                  <a:schemeClr val="accent2"/>
                </a:solidFill>
              </a:rPr>
              <a:t>3d</a:t>
            </a:r>
            <a:r>
              <a:rPr lang="en-US" sz="3200" b="1" baseline="30000">
                <a:solidFill>
                  <a:schemeClr val="accent2"/>
                </a:solidFill>
              </a:rPr>
              <a:t>6</a:t>
            </a:r>
            <a:r>
              <a:rPr lang="en-US" sz="3200" baseline="30000">
                <a:solidFill>
                  <a:schemeClr val="accent2"/>
                </a:solidFill>
              </a:rPr>
              <a:t>   </a:t>
            </a:r>
            <a:r>
              <a:rPr lang="en-US" sz="3200">
                <a:solidFill>
                  <a:schemeClr val="accent2"/>
                </a:solidFill>
              </a:rPr>
              <a:t>(outer 4s electrons lost first)</a:t>
            </a:r>
            <a:endParaRPr lang="en-US" sz="3200" baseline="30000">
              <a:solidFill>
                <a:schemeClr val="accent2"/>
              </a:solidFill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2057400" y="3276600"/>
            <a:ext cx="6629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[Ar]</a:t>
            </a:r>
            <a:r>
              <a:rPr lang="en-US" sz="3200"/>
              <a:t> </a:t>
            </a:r>
            <a:r>
              <a:rPr lang="en-US" sz="3200" b="1">
                <a:solidFill>
                  <a:schemeClr val="accent2"/>
                </a:solidFill>
              </a:rPr>
              <a:t>3d</a:t>
            </a:r>
            <a:r>
              <a:rPr lang="en-US" sz="3200" b="1" baseline="30000">
                <a:solidFill>
                  <a:schemeClr val="accent2"/>
                </a:solidFill>
              </a:rPr>
              <a:t>10</a:t>
            </a:r>
            <a:r>
              <a:rPr lang="en-US" sz="3200" baseline="30000">
                <a:solidFill>
                  <a:schemeClr val="accent2"/>
                </a:solidFill>
              </a:rPr>
              <a:t>   </a:t>
            </a:r>
            <a:r>
              <a:rPr lang="en-US" sz="3200">
                <a:solidFill>
                  <a:schemeClr val="accent2"/>
                </a:solidFill>
              </a:rPr>
              <a:t>(outer 4s electrons lost first)</a:t>
            </a:r>
            <a:endParaRPr lang="en-US" sz="3200" baseline="300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6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animBg="1"/>
      <p:bldP spid="72710" grpId="0" animBg="1"/>
      <p:bldP spid="727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 smtClean="0"/>
              <a:t>Why sing the </a:t>
            </a:r>
            <a:r>
              <a:rPr lang="en-US" sz="3600" dirty="0" err="1">
                <a:solidFill>
                  <a:schemeClr val="accent2"/>
                </a:solidFill>
              </a:rPr>
              <a:t>spdf</a:t>
            </a:r>
            <a:r>
              <a:rPr lang="en-US" sz="3600" dirty="0"/>
              <a:t> electron address </a:t>
            </a:r>
            <a:r>
              <a:rPr lang="en-US" sz="3600" dirty="0" smtClean="0"/>
              <a:t>song ??… </a:t>
            </a:r>
            <a:endParaRPr lang="en-US" sz="3600" dirty="0"/>
          </a:p>
        </p:txBody>
      </p:sp>
      <p:pic>
        <p:nvPicPr>
          <p:cNvPr id="32787" name="Picture 19" descr="cat_sleep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4572000"/>
            <a:ext cx="2895600" cy="2171700"/>
          </a:xfrm>
          <a:prstGeom prst="rect">
            <a:avLst/>
          </a:prstGeom>
          <a:noFill/>
        </p:spPr>
      </p:pic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228600" y="1066800"/>
            <a:ext cx="8305800" cy="1200329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the </a:t>
            </a:r>
            <a:r>
              <a:rPr lang="en-US" sz="3600" b="1" dirty="0" err="1" smtClean="0"/>
              <a:t>spectroscopist’s</a:t>
            </a:r>
            <a:r>
              <a:rPr lang="en-US" sz="3600" b="1" dirty="0" smtClean="0"/>
              <a:t> experimental description </a:t>
            </a:r>
            <a:r>
              <a:rPr lang="en-US" sz="3600" b="1" dirty="0"/>
              <a:t>of the </a:t>
            </a:r>
            <a:r>
              <a:rPr lang="en-US" sz="3600" b="1" dirty="0" smtClean="0"/>
              <a:t>atom </a:t>
            </a:r>
            <a:r>
              <a:rPr lang="en-US" sz="3600" b="1" u="sng" dirty="0" smtClean="0"/>
              <a:t>is</a:t>
            </a:r>
            <a:r>
              <a:rPr lang="en-US" sz="3600" b="1" dirty="0" smtClean="0"/>
              <a:t> the </a:t>
            </a:r>
            <a:r>
              <a:rPr lang="en-US" sz="3600" b="1" dirty="0" err="1" smtClean="0"/>
              <a:t>spdf</a:t>
            </a:r>
            <a:r>
              <a:rPr lang="en-US" sz="3600" b="1" dirty="0" smtClean="0"/>
              <a:t> song</a:t>
            </a:r>
            <a:endParaRPr lang="en-US" sz="3600" b="1" dirty="0"/>
          </a:p>
        </p:txBody>
      </p:sp>
      <p:pic>
        <p:nvPicPr>
          <p:cNvPr id="13" name="Picture 5" descr="Atomic_Absorption_Spectrome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30308"/>
            <a:ext cx="4732340" cy="31242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647464" y="3228372"/>
            <a:ext cx="254353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1s</a:t>
            </a:r>
            <a:r>
              <a:rPr lang="en-US" b="1" baseline="30000" dirty="0" smtClean="0"/>
              <a:t>2</a:t>
            </a:r>
            <a:r>
              <a:rPr lang="en-US" b="1" dirty="0" smtClean="0"/>
              <a:t>2s</a:t>
            </a:r>
            <a:r>
              <a:rPr lang="en-US" b="1" baseline="30000" dirty="0" smtClean="0"/>
              <a:t>2</a:t>
            </a:r>
            <a:r>
              <a:rPr lang="en-US" b="1" dirty="0" smtClean="0"/>
              <a:t>2p</a:t>
            </a:r>
            <a:r>
              <a:rPr lang="en-US" b="1" baseline="30000" dirty="0" smtClean="0"/>
              <a:t>6</a:t>
            </a:r>
            <a:r>
              <a:rPr lang="en-US" b="1" dirty="0" smtClean="0"/>
              <a:t>3s</a:t>
            </a:r>
            <a:r>
              <a:rPr lang="en-US" b="1" baseline="30000" dirty="0" smtClean="0"/>
              <a:t>2</a:t>
            </a:r>
            <a:r>
              <a:rPr lang="en-US" b="1" dirty="0" smtClean="0"/>
              <a:t>3p</a:t>
            </a:r>
            <a:r>
              <a:rPr lang="en-US" b="1" baseline="30000" dirty="0" smtClean="0"/>
              <a:t>4</a:t>
            </a:r>
            <a:r>
              <a:rPr lang="en-US" b="1" dirty="0" smtClean="0"/>
              <a:t>….</a:t>
            </a:r>
            <a:endParaRPr lang="en-US" b="1" dirty="0"/>
          </a:p>
        </p:txBody>
      </p:sp>
      <p:sp>
        <p:nvSpPr>
          <p:cNvPr id="15" name="Freeform 14"/>
          <p:cNvSpPr/>
          <p:nvPr/>
        </p:nvSpPr>
        <p:spPr>
          <a:xfrm>
            <a:off x="1576460" y="3002953"/>
            <a:ext cx="2614540" cy="997810"/>
          </a:xfrm>
          <a:custGeom>
            <a:avLst/>
            <a:gdLst>
              <a:gd name="connsiteX0" fmla="*/ 901820 w 2236766"/>
              <a:gd name="connsiteY0" fmla="*/ 700755 h 754400"/>
              <a:gd name="connsiteX1" fmla="*/ 893275 w 2236766"/>
              <a:gd name="connsiteY1" fmla="*/ 666572 h 754400"/>
              <a:gd name="connsiteX2" fmla="*/ 842000 w 2236766"/>
              <a:gd name="connsiteY2" fmla="*/ 632389 h 754400"/>
              <a:gd name="connsiteX3" fmla="*/ 773633 w 2236766"/>
              <a:gd name="connsiteY3" fmla="*/ 615298 h 754400"/>
              <a:gd name="connsiteX4" fmla="*/ 705267 w 2236766"/>
              <a:gd name="connsiteY4" fmla="*/ 581114 h 754400"/>
              <a:gd name="connsiteX5" fmla="*/ 636901 w 2236766"/>
              <a:gd name="connsiteY5" fmla="*/ 564023 h 754400"/>
              <a:gd name="connsiteX6" fmla="*/ 602718 w 2236766"/>
              <a:gd name="connsiteY6" fmla="*/ 555477 h 754400"/>
              <a:gd name="connsiteX7" fmla="*/ 551443 w 2236766"/>
              <a:gd name="connsiteY7" fmla="*/ 538385 h 754400"/>
              <a:gd name="connsiteX8" fmla="*/ 465985 w 2236766"/>
              <a:gd name="connsiteY8" fmla="*/ 521294 h 754400"/>
              <a:gd name="connsiteX9" fmla="*/ 406164 w 2236766"/>
              <a:gd name="connsiteY9" fmla="*/ 504202 h 754400"/>
              <a:gd name="connsiteX10" fmla="*/ 277977 w 2236766"/>
              <a:gd name="connsiteY10" fmla="*/ 487111 h 754400"/>
              <a:gd name="connsiteX11" fmla="*/ 201065 w 2236766"/>
              <a:gd name="connsiteY11" fmla="*/ 470019 h 754400"/>
              <a:gd name="connsiteX12" fmla="*/ 132699 w 2236766"/>
              <a:gd name="connsiteY12" fmla="*/ 461473 h 754400"/>
              <a:gd name="connsiteX13" fmla="*/ 107061 w 2236766"/>
              <a:gd name="connsiteY13" fmla="*/ 435836 h 754400"/>
              <a:gd name="connsiteX14" fmla="*/ 72878 w 2236766"/>
              <a:gd name="connsiteY14" fmla="*/ 384561 h 754400"/>
              <a:gd name="connsiteX15" fmla="*/ 38695 w 2236766"/>
              <a:gd name="connsiteY15" fmla="*/ 333286 h 754400"/>
              <a:gd name="connsiteX16" fmla="*/ 21604 w 2236766"/>
              <a:gd name="connsiteY16" fmla="*/ 264920 h 754400"/>
              <a:gd name="connsiteX17" fmla="*/ 55787 w 2236766"/>
              <a:gd name="connsiteY17" fmla="*/ 136733 h 754400"/>
              <a:gd name="connsiteX18" fmla="*/ 81424 w 2236766"/>
              <a:gd name="connsiteY18" fmla="*/ 128187 h 754400"/>
              <a:gd name="connsiteX19" fmla="*/ 141245 w 2236766"/>
              <a:gd name="connsiteY19" fmla="*/ 85458 h 754400"/>
              <a:gd name="connsiteX20" fmla="*/ 166882 w 2236766"/>
              <a:gd name="connsiteY20" fmla="*/ 76912 h 754400"/>
              <a:gd name="connsiteX21" fmla="*/ 218157 w 2236766"/>
              <a:gd name="connsiteY21" fmla="*/ 42729 h 754400"/>
              <a:gd name="connsiteX22" fmla="*/ 252340 w 2236766"/>
              <a:gd name="connsiteY22" fmla="*/ 25638 h 754400"/>
              <a:gd name="connsiteX23" fmla="*/ 320706 w 2236766"/>
              <a:gd name="connsiteY23" fmla="*/ 0 h 754400"/>
              <a:gd name="connsiteX24" fmla="*/ 799271 w 2236766"/>
              <a:gd name="connsiteY24" fmla="*/ 8546 h 754400"/>
              <a:gd name="connsiteX25" fmla="*/ 936004 w 2236766"/>
              <a:gd name="connsiteY25" fmla="*/ 17092 h 754400"/>
              <a:gd name="connsiteX26" fmla="*/ 1098374 w 2236766"/>
              <a:gd name="connsiteY26" fmla="*/ 25638 h 754400"/>
              <a:gd name="connsiteX27" fmla="*/ 1294927 w 2236766"/>
              <a:gd name="connsiteY27" fmla="*/ 42729 h 754400"/>
              <a:gd name="connsiteX28" fmla="*/ 1696579 w 2236766"/>
              <a:gd name="connsiteY28" fmla="*/ 76912 h 754400"/>
              <a:gd name="connsiteX29" fmla="*/ 1867495 w 2236766"/>
              <a:gd name="connsiteY29" fmla="*/ 119641 h 754400"/>
              <a:gd name="connsiteX30" fmla="*/ 2123869 w 2236766"/>
              <a:gd name="connsiteY30" fmla="*/ 170916 h 754400"/>
              <a:gd name="connsiteX31" fmla="*/ 2217873 w 2236766"/>
              <a:gd name="connsiteY31" fmla="*/ 188008 h 754400"/>
              <a:gd name="connsiteX32" fmla="*/ 2234964 w 2236766"/>
              <a:gd name="connsiteY32" fmla="*/ 213645 h 754400"/>
              <a:gd name="connsiteX33" fmla="*/ 2226419 w 2236766"/>
              <a:gd name="connsiteY33" fmla="*/ 256374 h 754400"/>
              <a:gd name="connsiteX34" fmla="*/ 2192235 w 2236766"/>
              <a:gd name="connsiteY34" fmla="*/ 316195 h 754400"/>
              <a:gd name="connsiteX35" fmla="*/ 2158052 w 2236766"/>
              <a:gd name="connsiteY35" fmla="*/ 367469 h 754400"/>
              <a:gd name="connsiteX36" fmla="*/ 2140961 w 2236766"/>
              <a:gd name="connsiteY36" fmla="*/ 393107 h 754400"/>
              <a:gd name="connsiteX37" fmla="*/ 2089686 w 2236766"/>
              <a:gd name="connsiteY37" fmla="*/ 427290 h 754400"/>
              <a:gd name="connsiteX38" fmla="*/ 2055503 w 2236766"/>
              <a:gd name="connsiteY38" fmla="*/ 452927 h 754400"/>
              <a:gd name="connsiteX39" fmla="*/ 2029865 w 2236766"/>
              <a:gd name="connsiteY39" fmla="*/ 478565 h 754400"/>
              <a:gd name="connsiteX40" fmla="*/ 1970045 w 2236766"/>
              <a:gd name="connsiteY40" fmla="*/ 512748 h 754400"/>
              <a:gd name="connsiteX41" fmla="*/ 1944407 w 2236766"/>
              <a:gd name="connsiteY41" fmla="*/ 538385 h 754400"/>
              <a:gd name="connsiteX42" fmla="*/ 1918770 w 2236766"/>
              <a:gd name="connsiteY42" fmla="*/ 546931 h 754400"/>
              <a:gd name="connsiteX43" fmla="*/ 1893133 w 2236766"/>
              <a:gd name="connsiteY43" fmla="*/ 564023 h 754400"/>
              <a:gd name="connsiteX44" fmla="*/ 1850404 w 2236766"/>
              <a:gd name="connsiteY44" fmla="*/ 581114 h 754400"/>
              <a:gd name="connsiteX45" fmla="*/ 1799129 w 2236766"/>
              <a:gd name="connsiteY45" fmla="*/ 615298 h 754400"/>
              <a:gd name="connsiteX46" fmla="*/ 1756400 w 2236766"/>
              <a:gd name="connsiteY46" fmla="*/ 623843 h 754400"/>
              <a:gd name="connsiteX47" fmla="*/ 1722217 w 2236766"/>
              <a:gd name="connsiteY47" fmla="*/ 632389 h 754400"/>
              <a:gd name="connsiteX48" fmla="*/ 1645304 w 2236766"/>
              <a:gd name="connsiteY48" fmla="*/ 640935 h 754400"/>
              <a:gd name="connsiteX49" fmla="*/ 1482934 w 2236766"/>
              <a:gd name="connsiteY49" fmla="*/ 632389 h 754400"/>
              <a:gd name="connsiteX50" fmla="*/ 1448751 w 2236766"/>
              <a:gd name="connsiteY50" fmla="*/ 623843 h 754400"/>
              <a:gd name="connsiteX51" fmla="*/ 1269290 w 2236766"/>
              <a:gd name="connsiteY51" fmla="*/ 640935 h 754400"/>
              <a:gd name="connsiteX52" fmla="*/ 1218015 w 2236766"/>
              <a:gd name="connsiteY52" fmla="*/ 658027 h 754400"/>
              <a:gd name="connsiteX53" fmla="*/ 901820 w 2236766"/>
              <a:gd name="connsiteY53" fmla="*/ 675118 h 754400"/>
              <a:gd name="connsiteX54" fmla="*/ 893275 w 2236766"/>
              <a:gd name="connsiteY54" fmla="*/ 700755 h 754400"/>
              <a:gd name="connsiteX55" fmla="*/ 936004 w 2236766"/>
              <a:gd name="connsiteY55" fmla="*/ 752030 h 75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236766" h="754400">
                <a:moveTo>
                  <a:pt x="901820" y="700755"/>
                </a:moveTo>
                <a:cubicBezTo>
                  <a:pt x="898972" y="689361"/>
                  <a:pt x="899102" y="676769"/>
                  <a:pt x="893275" y="666572"/>
                </a:cubicBezTo>
                <a:cubicBezTo>
                  <a:pt x="880038" y="643407"/>
                  <a:pt x="865112" y="638167"/>
                  <a:pt x="842000" y="632389"/>
                </a:cubicBezTo>
                <a:cubicBezTo>
                  <a:pt x="815510" y="625766"/>
                  <a:pt x="797501" y="626147"/>
                  <a:pt x="773633" y="615298"/>
                </a:cubicBezTo>
                <a:cubicBezTo>
                  <a:pt x="750438" y="604755"/>
                  <a:pt x="730251" y="586110"/>
                  <a:pt x="705267" y="581114"/>
                </a:cubicBezTo>
                <a:cubicBezTo>
                  <a:pt x="618404" y="563743"/>
                  <a:pt x="698210" y="581540"/>
                  <a:pt x="636901" y="564023"/>
                </a:cubicBezTo>
                <a:cubicBezTo>
                  <a:pt x="625608" y="560796"/>
                  <a:pt x="613968" y="558852"/>
                  <a:pt x="602718" y="555477"/>
                </a:cubicBezTo>
                <a:cubicBezTo>
                  <a:pt x="585462" y="550300"/>
                  <a:pt x="569214" y="541347"/>
                  <a:pt x="551443" y="538385"/>
                </a:cubicBezTo>
                <a:cubicBezTo>
                  <a:pt x="511146" y="531669"/>
                  <a:pt x="501684" y="531494"/>
                  <a:pt x="465985" y="521294"/>
                </a:cubicBezTo>
                <a:cubicBezTo>
                  <a:pt x="427977" y="510434"/>
                  <a:pt x="450687" y="513107"/>
                  <a:pt x="406164" y="504202"/>
                </a:cubicBezTo>
                <a:cubicBezTo>
                  <a:pt x="358209" y="494611"/>
                  <a:pt x="329290" y="492812"/>
                  <a:pt x="277977" y="487111"/>
                </a:cubicBezTo>
                <a:cubicBezTo>
                  <a:pt x="250757" y="480306"/>
                  <a:pt x="229273" y="474359"/>
                  <a:pt x="201065" y="470019"/>
                </a:cubicBezTo>
                <a:cubicBezTo>
                  <a:pt x="178366" y="466527"/>
                  <a:pt x="155488" y="464322"/>
                  <a:pt x="132699" y="461473"/>
                </a:cubicBezTo>
                <a:cubicBezTo>
                  <a:pt x="124153" y="452927"/>
                  <a:pt x="114481" y="445376"/>
                  <a:pt x="107061" y="435836"/>
                </a:cubicBezTo>
                <a:cubicBezTo>
                  <a:pt x="94450" y="419622"/>
                  <a:pt x="72878" y="384561"/>
                  <a:pt x="72878" y="384561"/>
                </a:cubicBezTo>
                <a:cubicBezTo>
                  <a:pt x="52561" y="323606"/>
                  <a:pt x="81369" y="397296"/>
                  <a:pt x="38695" y="333286"/>
                </a:cubicBezTo>
                <a:cubicBezTo>
                  <a:pt x="31186" y="322022"/>
                  <a:pt x="22837" y="271087"/>
                  <a:pt x="21604" y="264920"/>
                </a:cubicBezTo>
                <a:cubicBezTo>
                  <a:pt x="28211" y="179022"/>
                  <a:pt x="0" y="164627"/>
                  <a:pt x="55787" y="136733"/>
                </a:cubicBezTo>
                <a:cubicBezTo>
                  <a:pt x="63844" y="132704"/>
                  <a:pt x="72878" y="131036"/>
                  <a:pt x="81424" y="128187"/>
                </a:cubicBezTo>
                <a:cubicBezTo>
                  <a:pt x="89166" y="122380"/>
                  <a:pt x="128749" y="91706"/>
                  <a:pt x="141245" y="85458"/>
                </a:cubicBezTo>
                <a:cubicBezTo>
                  <a:pt x="149302" y="81429"/>
                  <a:pt x="159008" y="81287"/>
                  <a:pt x="166882" y="76912"/>
                </a:cubicBezTo>
                <a:cubicBezTo>
                  <a:pt x="184839" y="66936"/>
                  <a:pt x="199784" y="51915"/>
                  <a:pt x="218157" y="42729"/>
                </a:cubicBezTo>
                <a:cubicBezTo>
                  <a:pt x="229551" y="37032"/>
                  <a:pt x="240699" y="30812"/>
                  <a:pt x="252340" y="25638"/>
                </a:cubicBezTo>
                <a:cubicBezTo>
                  <a:pt x="282998" y="12012"/>
                  <a:pt x="292516" y="9397"/>
                  <a:pt x="320706" y="0"/>
                </a:cubicBezTo>
                <a:lnTo>
                  <a:pt x="799271" y="8546"/>
                </a:lnTo>
                <a:cubicBezTo>
                  <a:pt x="844920" y="9814"/>
                  <a:pt x="890412" y="14487"/>
                  <a:pt x="936004" y="17092"/>
                </a:cubicBezTo>
                <a:lnTo>
                  <a:pt x="1098374" y="25638"/>
                </a:lnTo>
                <a:cubicBezTo>
                  <a:pt x="1221779" y="43268"/>
                  <a:pt x="1096425" y="26975"/>
                  <a:pt x="1294927" y="42729"/>
                </a:cubicBezTo>
                <a:lnTo>
                  <a:pt x="1696579" y="76912"/>
                </a:lnTo>
                <a:cubicBezTo>
                  <a:pt x="1813558" y="115906"/>
                  <a:pt x="1735291" y="93845"/>
                  <a:pt x="1867495" y="119641"/>
                </a:cubicBezTo>
                <a:cubicBezTo>
                  <a:pt x="1953032" y="136331"/>
                  <a:pt x="2037595" y="158591"/>
                  <a:pt x="2123869" y="170916"/>
                </a:cubicBezTo>
                <a:cubicBezTo>
                  <a:pt x="2195317" y="181123"/>
                  <a:pt x="2164149" y="174577"/>
                  <a:pt x="2217873" y="188008"/>
                </a:cubicBezTo>
                <a:cubicBezTo>
                  <a:pt x="2223570" y="196554"/>
                  <a:pt x="2233690" y="203454"/>
                  <a:pt x="2234964" y="213645"/>
                </a:cubicBezTo>
                <a:cubicBezTo>
                  <a:pt x="2236766" y="228058"/>
                  <a:pt x="2229942" y="242283"/>
                  <a:pt x="2226419" y="256374"/>
                </a:cubicBezTo>
                <a:cubicBezTo>
                  <a:pt x="2218263" y="288999"/>
                  <a:pt x="2215540" y="285123"/>
                  <a:pt x="2192235" y="316195"/>
                </a:cubicBezTo>
                <a:cubicBezTo>
                  <a:pt x="2177217" y="361251"/>
                  <a:pt x="2193616" y="324792"/>
                  <a:pt x="2158052" y="367469"/>
                </a:cubicBezTo>
                <a:cubicBezTo>
                  <a:pt x="2151477" y="375359"/>
                  <a:pt x="2148691" y="386344"/>
                  <a:pt x="2140961" y="393107"/>
                </a:cubicBezTo>
                <a:cubicBezTo>
                  <a:pt x="2125502" y="406634"/>
                  <a:pt x="2106119" y="414965"/>
                  <a:pt x="2089686" y="427290"/>
                </a:cubicBezTo>
                <a:cubicBezTo>
                  <a:pt x="2078292" y="435836"/>
                  <a:pt x="2066317" y="443658"/>
                  <a:pt x="2055503" y="452927"/>
                </a:cubicBezTo>
                <a:cubicBezTo>
                  <a:pt x="2046327" y="460792"/>
                  <a:pt x="2039700" y="471540"/>
                  <a:pt x="2029865" y="478565"/>
                </a:cubicBezTo>
                <a:cubicBezTo>
                  <a:pt x="1971340" y="520368"/>
                  <a:pt x="2018501" y="472368"/>
                  <a:pt x="1970045" y="512748"/>
                </a:cubicBezTo>
                <a:cubicBezTo>
                  <a:pt x="1960761" y="520485"/>
                  <a:pt x="1954463" y="531681"/>
                  <a:pt x="1944407" y="538385"/>
                </a:cubicBezTo>
                <a:cubicBezTo>
                  <a:pt x="1936912" y="543382"/>
                  <a:pt x="1926827" y="542902"/>
                  <a:pt x="1918770" y="546931"/>
                </a:cubicBezTo>
                <a:cubicBezTo>
                  <a:pt x="1909584" y="551524"/>
                  <a:pt x="1902319" y="559430"/>
                  <a:pt x="1893133" y="564023"/>
                </a:cubicBezTo>
                <a:cubicBezTo>
                  <a:pt x="1879412" y="570883"/>
                  <a:pt x="1863871" y="573768"/>
                  <a:pt x="1850404" y="581114"/>
                </a:cubicBezTo>
                <a:cubicBezTo>
                  <a:pt x="1832370" y="590950"/>
                  <a:pt x="1819272" y="611270"/>
                  <a:pt x="1799129" y="615298"/>
                </a:cubicBezTo>
                <a:cubicBezTo>
                  <a:pt x="1784886" y="618146"/>
                  <a:pt x="1770579" y="620692"/>
                  <a:pt x="1756400" y="623843"/>
                </a:cubicBezTo>
                <a:cubicBezTo>
                  <a:pt x="1744935" y="626391"/>
                  <a:pt x="1733825" y="630603"/>
                  <a:pt x="1722217" y="632389"/>
                </a:cubicBezTo>
                <a:cubicBezTo>
                  <a:pt x="1696722" y="636311"/>
                  <a:pt x="1670942" y="638086"/>
                  <a:pt x="1645304" y="640935"/>
                </a:cubicBezTo>
                <a:cubicBezTo>
                  <a:pt x="1591181" y="638086"/>
                  <a:pt x="1536928" y="637084"/>
                  <a:pt x="1482934" y="632389"/>
                </a:cubicBezTo>
                <a:cubicBezTo>
                  <a:pt x="1471233" y="631372"/>
                  <a:pt x="1460496" y="623843"/>
                  <a:pt x="1448751" y="623843"/>
                </a:cubicBezTo>
                <a:cubicBezTo>
                  <a:pt x="1416688" y="623843"/>
                  <a:pt x="1307957" y="636639"/>
                  <a:pt x="1269290" y="640935"/>
                </a:cubicBezTo>
                <a:lnTo>
                  <a:pt x="1218015" y="658027"/>
                </a:lnTo>
                <a:cubicBezTo>
                  <a:pt x="1100466" y="697209"/>
                  <a:pt x="1201255" y="666311"/>
                  <a:pt x="901820" y="675118"/>
                </a:cubicBezTo>
                <a:cubicBezTo>
                  <a:pt x="898972" y="683664"/>
                  <a:pt x="890426" y="692209"/>
                  <a:pt x="893275" y="700755"/>
                </a:cubicBezTo>
                <a:cubicBezTo>
                  <a:pt x="911157" y="754400"/>
                  <a:pt x="909396" y="752030"/>
                  <a:pt x="936004" y="752030"/>
                </a:cubicBez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908" y="2319516"/>
            <a:ext cx="6096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791200" y="2720541"/>
            <a:ext cx="335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The  atom we can `</a:t>
            </a:r>
            <a:r>
              <a:rPr lang="en-US" sz="4000" b="1" u="sng" dirty="0" smtClean="0">
                <a:solidFill>
                  <a:srgbClr val="FF0000"/>
                </a:solidFill>
              </a:rPr>
              <a:t>see</a:t>
            </a:r>
            <a:r>
              <a:rPr lang="en-US" sz="4000" b="1" dirty="0" smtClean="0">
                <a:solidFill>
                  <a:srgbClr val="FF0000"/>
                </a:solidFill>
              </a:rPr>
              <a:t>’ is spectral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05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0" y="0"/>
            <a:ext cx="89154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Singing the song…what is the complete electronic configuration of….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7924800" y="5181600"/>
            <a:ext cx="12192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66FF"/>
                </a:solidFill>
              </a:rPr>
              <a:t>1s</a:t>
            </a:r>
            <a:r>
              <a:rPr lang="en-US" sz="3200" b="1" baseline="30000" dirty="0">
                <a:solidFill>
                  <a:srgbClr val="0066FF"/>
                </a:solidFill>
              </a:rPr>
              <a:t>2</a:t>
            </a:r>
            <a:endParaRPr lang="en-US" sz="3200" b="1" dirty="0">
              <a:solidFill>
                <a:srgbClr val="0066FF"/>
              </a:solidFill>
            </a:endParaRP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276600" y="1295400"/>
            <a:ext cx="15240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</a:rPr>
              <a:t>1s</a:t>
            </a:r>
            <a:r>
              <a:rPr lang="en-US" sz="3200" b="1" baseline="30000">
                <a:solidFill>
                  <a:srgbClr val="D60093"/>
                </a:solidFill>
              </a:rPr>
              <a:t>2 </a:t>
            </a:r>
            <a:r>
              <a:rPr lang="en-US" sz="3200" b="1">
                <a:solidFill>
                  <a:srgbClr val="D60093"/>
                </a:solidFill>
              </a:rPr>
              <a:t>2s</a:t>
            </a:r>
            <a:r>
              <a:rPr lang="en-US" sz="3200" b="1" baseline="30000">
                <a:solidFill>
                  <a:srgbClr val="D60093"/>
                </a:solidFill>
              </a:rPr>
              <a:t>1</a:t>
            </a:r>
            <a:endParaRPr lang="en-US" sz="3200" b="1">
              <a:solidFill>
                <a:srgbClr val="D60093"/>
              </a:solidFill>
            </a:endParaRP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295400" y="5867400"/>
            <a:ext cx="7620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</a:rPr>
              <a:t>1s</a:t>
            </a:r>
            <a:r>
              <a:rPr lang="en-US" sz="3200" b="1" baseline="30000">
                <a:solidFill>
                  <a:srgbClr val="D60093"/>
                </a:solidFill>
              </a:rPr>
              <a:t>2 </a:t>
            </a:r>
            <a:endParaRPr lang="en-US" sz="3200" b="1">
              <a:solidFill>
                <a:srgbClr val="D60093"/>
              </a:solidFill>
            </a:endParaRPr>
          </a:p>
        </p:txBody>
      </p:sp>
      <p:pic>
        <p:nvPicPr>
          <p:cNvPr id="3995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295400"/>
            <a:ext cx="7162800" cy="3352800"/>
          </a:xfrm>
          <a:prstGeom prst="rect">
            <a:avLst/>
          </a:prstGeom>
          <a:noFill/>
        </p:spPr>
      </p:pic>
      <p:pic>
        <p:nvPicPr>
          <p:cNvPr id="39957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572000"/>
            <a:ext cx="7086600" cy="638175"/>
          </a:xfrm>
          <a:prstGeom prst="rect">
            <a:avLst/>
          </a:prstGeom>
          <a:noFill/>
        </p:spPr>
      </p:pic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2057400" y="1219200"/>
            <a:ext cx="0" cy="1066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5867400" y="1295400"/>
            <a:ext cx="0" cy="1066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1143000" y="838200"/>
            <a:ext cx="457200" cy="457200"/>
          </a:xfrm>
          <a:prstGeom prst="rect">
            <a:avLst/>
          </a:prstGeom>
          <a:solidFill>
            <a:srgbClr val="FFFF99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3429000" y="1905000"/>
            <a:ext cx="457200" cy="457200"/>
          </a:xfrm>
          <a:prstGeom prst="rect">
            <a:avLst/>
          </a:prstGeom>
          <a:solidFill>
            <a:srgbClr val="FFFF99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6324600" y="1066800"/>
            <a:ext cx="457200" cy="457200"/>
          </a:xfrm>
          <a:prstGeom prst="rect">
            <a:avLst/>
          </a:prstGeom>
          <a:solidFill>
            <a:srgbClr val="FFFF99">
              <a:alpha val="3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381000" y="4648200"/>
            <a:ext cx="457200" cy="457200"/>
          </a:xfrm>
          <a:prstGeom prst="rect">
            <a:avLst/>
          </a:prstGeom>
          <a:solidFill>
            <a:srgbClr val="FFFF99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2133600" y="2667000"/>
            <a:ext cx="6096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3d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2057400" y="32004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4d</a:t>
            </a: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2057400" y="36576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5d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2133600" y="41148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6d</a:t>
            </a:r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457200" y="1371600"/>
            <a:ext cx="4572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</a:t>
            </a:r>
          </a:p>
          <a:p>
            <a:pPr>
              <a:spcBef>
                <a:spcPct val="50000"/>
              </a:spcBef>
            </a:pPr>
            <a:r>
              <a:rPr lang="en-US" sz="2000"/>
              <a:t>2</a:t>
            </a:r>
          </a:p>
          <a:p>
            <a:pPr>
              <a:spcBef>
                <a:spcPct val="50000"/>
              </a:spcBef>
            </a:pPr>
            <a:r>
              <a:rPr lang="en-US" sz="2000"/>
              <a:t>3</a:t>
            </a:r>
          </a:p>
          <a:p>
            <a:pPr>
              <a:spcBef>
                <a:spcPct val="50000"/>
              </a:spcBef>
            </a:pPr>
            <a:r>
              <a:rPr lang="en-US" sz="2000"/>
              <a:t>4</a:t>
            </a:r>
          </a:p>
          <a:p>
            <a:pPr>
              <a:spcBef>
                <a:spcPct val="50000"/>
              </a:spcBef>
            </a:pPr>
            <a:r>
              <a:rPr lang="en-US" sz="2000"/>
              <a:t>5</a:t>
            </a:r>
          </a:p>
          <a:p>
            <a:pPr>
              <a:spcBef>
                <a:spcPct val="50000"/>
              </a:spcBef>
            </a:pPr>
            <a:r>
              <a:rPr lang="en-US" sz="2000"/>
              <a:t>6</a:t>
            </a:r>
          </a:p>
          <a:p>
            <a:pPr>
              <a:spcBef>
                <a:spcPct val="50000"/>
              </a:spcBef>
            </a:pPr>
            <a:r>
              <a:rPr lang="en-US" sz="2000"/>
              <a:t>7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1524000" y="4572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Will stay in first 5 rows so f </a:t>
            </a:r>
            <a:r>
              <a:rPr lang="en-US" dirty="0" err="1"/>
              <a:t>orbitals</a:t>
            </a:r>
            <a:r>
              <a:rPr lang="en-US" dirty="0"/>
              <a:t> can be dropped</a:t>
            </a: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304800" y="52578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H =</a:t>
            </a:r>
          </a:p>
        </p:txBody>
      </p:sp>
      <p:sp>
        <p:nvSpPr>
          <p:cNvPr id="39975" name="Line 39"/>
          <p:cNvSpPr>
            <a:spLocks noChangeShapeType="1"/>
          </p:cNvSpPr>
          <p:nvPr/>
        </p:nvSpPr>
        <p:spPr bwMode="auto">
          <a:xfrm>
            <a:off x="1295400" y="12192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76" name="Text Box 40"/>
          <p:cNvSpPr txBox="1">
            <a:spLocks noChangeArrowheads="1"/>
          </p:cNvSpPr>
          <p:nvPr/>
        </p:nvSpPr>
        <p:spPr bwMode="auto">
          <a:xfrm>
            <a:off x="1219200" y="5257800"/>
            <a:ext cx="914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1s</a:t>
            </a:r>
            <a:r>
              <a:rPr lang="en-US" sz="3200" b="1" baseline="30000"/>
              <a:t>1</a:t>
            </a:r>
            <a:endParaRPr lang="en-US" sz="3200" b="1"/>
          </a:p>
        </p:txBody>
      </p:sp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7086600" y="5257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He =</a:t>
            </a:r>
          </a:p>
        </p:txBody>
      </p:sp>
      <p:sp>
        <p:nvSpPr>
          <p:cNvPr id="39980" name="Text Box 44"/>
          <p:cNvSpPr txBox="1">
            <a:spLocks noChangeArrowheads="1"/>
          </p:cNvSpPr>
          <p:nvPr/>
        </p:nvSpPr>
        <p:spPr bwMode="auto">
          <a:xfrm>
            <a:off x="304800" y="5867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Li=</a:t>
            </a:r>
            <a:r>
              <a:rPr lang="en-US"/>
              <a:t> </a:t>
            </a:r>
          </a:p>
        </p:txBody>
      </p:sp>
      <p:sp>
        <p:nvSpPr>
          <p:cNvPr id="39981" name="Text Box 45"/>
          <p:cNvSpPr txBox="1">
            <a:spLocks noChangeArrowheads="1"/>
          </p:cNvSpPr>
          <p:nvPr/>
        </p:nvSpPr>
        <p:spPr bwMode="auto">
          <a:xfrm>
            <a:off x="2133600" y="5867400"/>
            <a:ext cx="8382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</a:rPr>
              <a:t>2s</a:t>
            </a:r>
            <a:r>
              <a:rPr lang="en-US" sz="3200" b="1" baseline="30000">
                <a:solidFill>
                  <a:srgbClr val="D60093"/>
                </a:solidFill>
              </a:rPr>
              <a:t>1</a:t>
            </a:r>
            <a:endParaRPr lang="en-US" sz="3200" b="1">
              <a:solidFill>
                <a:srgbClr val="D60093"/>
              </a:solidFill>
            </a:endParaRPr>
          </a:p>
        </p:txBody>
      </p:sp>
      <p:sp>
        <p:nvSpPr>
          <p:cNvPr id="39983" name="Line 47"/>
          <p:cNvSpPr>
            <a:spLocks noChangeShapeType="1"/>
          </p:cNvSpPr>
          <p:nvPr/>
        </p:nvSpPr>
        <p:spPr bwMode="auto">
          <a:xfrm>
            <a:off x="1295400" y="990600"/>
            <a:ext cx="6705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85" name="Line 49"/>
          <p:cNvSpPr>
            <a:spLocks noChangeShapeType="1"/>
          </p:cNvSpPr>
          <p:nvPr/>
        </p:nvSpPr>
        <p:spPr bwMode="auto">
          <a:xfrm>
            <a:off x="1295400" y="20574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86" name="Text Box 50"/>
          <p:cNvSpPr txBox="1">
            <a:spLocks noChangeArrowheads="1"/>
          </p:cNvSpPr>
          <p:nvPr/>
        </p:nvSpPr>
        <p:spPr bwMode="auto">
          <a:xfrm>
            <a:off x="3581400" y="58674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Be=</a:t>
            </a:r>
          </a:p>
        </p:txBody>
      </p:sp>
      <p:sp>
        <p:nvSpPr>
          <p:cNvPr id="39987" name="Line 51"/>
          <p:cNvSpPr>
            <a:spLocks noChangeShapeType="1"/>
          </p:cNvSpPr>
          <p:nvPr/>
        </p:nvSpPr>
        <p:spPr bwMode="auto">
          <a:xfrm>
            <a:off x="1371600" y="2133600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88" name="Text Box 52"/>
          <p:cNvSpPr txBox="1">
            <a:spLocks noChangeArrowheads="1"/>
          </p:cNvSpPr>
          <p:nvPr/>
        </p:nvSpPr>
        <p:spPr bwMode="auto">
          <a:xfrm>
            <a:off x="4343400" y="5867400"/>
            <a:ext cx="8382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1s</a:t>
            </a:r>
            <a:r>
              <a:rPr lang="en-US" sz="3200" b="1" baseline="30000"/>
              <a:t>2</a:t>
            </a:r>
            <a:endParaRPr lang="en-US" sz="3200" b="1"/>
          </a:p>
        </p:txBody>
      </p:sp>
      <p:sp>
        <p:nvSpPr>
          <p:cNvPr id="39989" name="Text Box 53"/>
          <p:cNvSpPr txBox="1">
            <a:spLocks noChangeArrowheads="1"/>
          </p:cNvSpPr>
          <p:nvPr/>
        </p:nvSpPr>
        <p:spPr bwMode="auto">
          <a:xfrm>
            <a:off x="5334000" y="5867400"/>
            <a:ext cx="9906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2s</a:t>
            </a:r>
            <a:r>
              <a:rPr lang="en-US" sz="3200" b="1" baseline="30000"/>
              <a:t>2</a:t>
            </a: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232685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81000" y="3810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spdf</a:t>
            </a:r>
            <a:r>
              <a:rPr lang="en-US" sz="2400" b="1" dirty="0">
                <a:solidFill>
                  <a:srgbClr val="FF0000"/>
                </a:solidFill>
              </a:rPr>
              <a:t> song</a:t>
            </a:r>
            <a:r>
              <a:rPr lang="en-US" sz="2400" b="1" dirty="0"/>
              <a:t> </a:t>
            </a:r>
            <a:r>
              <a:rPr lang="en-US" sz="2400" b="1" dirty="0" smtClean="0"/>
              <a:t>–continued: YOU complete </a:t>
            </a:r>
            <a:r>
              <a:rPr lang="en-US" sz="2400" b="1" dirty="0"/>
              <a:t>electronic configuration of: 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52400" y="1295400"/>
            <a:ext cx="1219200" cy="643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H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FF"/>
                </a:solidFill>
              </a:rPr>
              <a:t>He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</a:rPr>
              <a:t>Li</a:t>
            </a:r>
          </a:p>
          <a:p>
            <a:pPr>
              <a:spcBef>
                <a:spcPct val="50000"/>
              </a:spcBef>
            </a:pPr>
            <a:r>
              <a:rPr lang="en-US" sz="3200" b="1"/>
              <a:t>Be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66"/>
                </a:solidFill>
              </a:rPr>
              <a:t>B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66"/>
                </a:solidFill>
              </a:rPr>
              <a:t>C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N</a:t>
            </a:r>
          </a:p>
          <a:p>
            <a:pPr>
              <a:spcBef>
                <a:spcPct val="50000"/>
              </a:spcBef>
            </a:pPr>
            <a:endParaRPr lang="en-US" sz="32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838200" y="1447800"/>
            <a:ext cx="914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1s</a:t>
            </a:r>
            <a:r>
              <a:rPr lang="en-US" sz="3200" b="1" baseline="30000"/>
              <a:t>1</a:t>
            </a:r>
            <a:endParaRPr lang="en-US" sz="3200" b="1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914400" y="2133600"/>
            <a:ext cx="12192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FF"/>
                </a:solidFill>
              </a:rPr>
              <a:t>1s</a:t>
            </a:r>
            <a:r>
              <a:rPr lang="en-US" sz="3200" b="1" baseline="30000">
                <a:solidFill>
                  <a:srgbClr val="0066FF"/>
                </a:solidFill>
              </a:rPr>
              <a:t>2</a:t>
            </a:r>
            <a:endParaRPr lang="en-US" sz="3200" b="1">
              <a:solidFill>
                <a:srgbClr val="0066FF"/>
              </a:solidFill>
            </a:endParaRP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15240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</a:rPr>
              <a:t>1s</a:t>
            </a:r>
            <a:r>
              <a:rPr lang="en-US" sz="3200" b="1" baseline="30000">
                <a:solidFill>
                  <a:srgbClr val="D60093"/>
                </a:solidFill>
              </a:rPr>
              <a:t>2 </a:t>
            </a:r>
            <a:r>
              <a:rPr lang="en-US" sz="3200" b="1">
                <a:solidFill>
                  <a:srgbClr val="D60093"/>
                </a:solidFill>
              </a:rPr>
              <a:t>2s</a:t>
            </a:r>
            <a:r>
              <a:rPr lang="en-US" sz="3200" b="1" baseline="30000">
                <a:solidFill>
                  <a:srgbClr val="D60093"/>
                </a:solidFill>
              </a:rPr>
              <a:t>1</a:t>
            </a:r>
            <a:endParaRPr lang="en-US" sz="3200" b="1">
              <a:solidFill>
                <a:srgbClr val="D60093"/>
              </a:solidFill>
            </a:endParaRP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838200" y="3581400"/>
            <a:ext cx="1676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1s</a:t>
            </a:r>
            <a:r>
              <a:rPr lang="en-US" sz="3200" b="1" baseline="30000"/>
              <a:t>2 </a:t>
            </a:r>
            <a:r>
              <a:rPr lang="en-US" sz="3200" b="1"/>
              <a:t>2s</a:t>
            </a:r>
            <a:r>
              <a:rPr lang="en-US" sz="3200" b="1" baseline="30000"/>
              <a:t>2</a:t>
            </a:r>
            <a:endParaRPr lang="en-US" sz="3200" b="1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838200" y="4343400"/>
            <a:ext cx="19050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66"/>
                </a:solidFill>
              </a:rPr>
              <a:t>1s</a:t>
            </a:r>
            <a:r>
              <a:rPr lang="en-US" sz="3200" b="1" baseline="30000">
                <a:solidFill>
                  <a:srgbClr val="006666"/>
                </a:solidFill>
              </a:rPr>
              <a:t>2 </a:t>
            </a:r>
            <a:r>
              <a:rPr lang="en-US" sz="3200" b="1">
                <a:solidFill>
                  <a:srgbClr val="006666"/>
                </a:solidFill>
              </a:rPr>
              <a:t>2s</a:t>
            </a:r>
            <a:r>
              <a:rPr lang="en-US" sz="3200" b="1" baseline="30000">
                <a:solidFill>
                  <a:srgbClr val="006666"/>
                </a:solidFill>
              </a:rPr>
              <a:t>2 </a:t>
            </a:r>
            <a:r>
              <a:rPr lang="en-US" sz="3200" b="1">
                <a:solidFill>
                  <a:srgbClr val="006666"/>
                </a:solidFill>
              </a:rPr>
              <a:t>2p</a:t>
            </a:r>
            <a:r>
              <a:rPr lang="en-US" sz="3200" b="1" baseline="30000">
                <a:solidFill>
                  <a:srgbClr val="006666"/>
                </a:solidFill>
              </a:rPr>
              <a:t>1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838200" y="5715000"/>
            <a:ext cx="2438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rgbClr val="FF0000"/>
                </a:solidFill>
              </a:rPr>
              <a:t>2s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rgbClr val="FF0000"/>
                </a:solidFill>
              </a:rPr>
              <a:t>2p</a:t>
            </a:r>
            <a:r>
              <a:rPr lang="en-US" sz="3200" b="1" baseline="30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838200" y="5029200"/>
            <a:ext cx="21336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66"/>
                </a:solidFill>
              </a:rPr>
              <a:t>1s</a:t>
            </a:r>
            <a:r>
              <a:rPr lang="en-US" sz="3200" b="1" baseline="30000">
                <a:solidFill>
                  <a:srgbClr val="006666"/>
                </a:solidFill>
              </a:rPr>
              <a:t>2 </a:t>
            </a:r>
            <a:r>
              <a:rPr lang="en-US" sz="3200" b="1">
                <a:solidFill>
                  <a:srgbClr val="006666"/>
                </a:solidFill>
              </a:rPr>
              <a:t>2s</a:t>
            </a:r>
            <a:r>
              <a:rPr lang="en-US" sz="3200" b="1" baseline="30000">
                <a:solidFill>
                  <a:srgbClr val="006666"/>
                </a:solidFill>
              </a:rPr>
              <a:t>2 </a:t>
            </a:r>
            <a:r>
              <a:rPr lang="en-US" sz="3200" b="1">
                <a:solidFill>
                  <a:srgbClr val="006666"/>
                </a:solidFill>
              </a:rPr>
              <a:t>2p</a:t>
            </a:r>
            <a:r>
              <a:rPr lang="en-US" sz="3200" b="1" baseline="30000">
                <a:solidFill>
                  <a:srgbClr val="006666"/>
                </a:solidFill>
              </a:rPr>
              <a:t>2</a:t>
            </a:r>
          </a:p>
        </p:txBody>
      </p:sp>
      <p:pic>
        <p:nvPicPr>
          <p:cNvPr id="5530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295400"/>
            <a:ext cx="6248400" cy="2803525"/>
          </a:xfrm>
          <a:prstGeom prst="rect">
            <a:avLst/>
          </a:prstGeom>
          <a:noFill/>
        </p:spPr>
      </p:pic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3048000" y="8382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		d			p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2590800" y="1219200"/>
            <a:ext cx="3810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D60093"/>
                </a:solidFill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D60093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D60093"/>
                </a:solidFill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D60093"/>
                </a:solidFill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D60093"/>
                </a:solidFill>
              </a:rPr>
              <a:t>5</a:t>
            </a:r>
          </a:p>
          <a:p>
            <a:pPr>
              <a:spcBef>
                <a:spcPct val="50000"/>
              </a:spcBef>
            </a:pPr>
            <a:endParaRPr lang="en-US" sz="1800" b="1">
              <a:solidFill>
                <a:srgbClr val="D60093"/>
              </a:solidFill>
            </a:endParaRPr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3733800" y="106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>
            <a:off x="7010400" y="990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3581400" y="4267200"/>
            <a:ext cx="9906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66"/>
                </a:solidFill>
              </a:rPr>
              <a:t>F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Ne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4114800" y="4267200"/>
            <a:ext cx="2438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1s</a:t>
            </a:r>
            <a:r>
              <a:rPr lang="en-US" sz="3200" b="1" baseline="30000">
                <a:solidFill>
                  <a:schemeClr val="accent2"/>
                </a:solidFill>
              </a:rPr>
              <a:t>2 </a:t>
            </a:r>
            <a:r>
              <a:rPr lang="en-US" sz="3200" b="1">
                <a:solidFill>
                  <a:schemeClr val="accent2"/>
                </a:solidFill>
              </a:rPr>
              <a:t>2s</a:t>
            </a:r>
            <a:r>
              <a:rPr lang="en-US" sz="3200" b="1" baseline="30000">
                <a:solidFill>
                  <a:schemeClr val="accent2"/>
                </a:solidFill>
              </a:rPr>
              <a:t>2 </a:t>
            </a:r>
            <a:r>
              <a:rPr lang="en-US" sz="3200" b="1">
                <a:solidFill>
                  <a:schemeClr val="accent2"/>
                </a:solidFill>
              </a:rPr>
              <a:t>2p</a:t>
            </a:r>
            <a:r>
              <a:rPr lang="en-US" sz="3200" b="1" baseline="3000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4267200" y="5105400"/>
            <a:ext cx="2438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8080"/>
                </a:solidFill>
              </a:rPr>
              <a:t>1s</a:t>
            </a:r>
            <a:r>
              <a:rPr lang="en-US" sz="3200" b="1" baseline="30000">
                <a:solidFill>
                  <a:srgbClr val="008080"/>
                </a:solidFill>
              </a:rPr>
              <a:t>2 </a:t>
            </a:r>
            <a:r>
              <a:rPr lang="en-US" sz="3200" b="1">
                <a:solidFill>
                  <a:srgbClr val="008080"/>
                </a:solidFill>
              </a:rPr>
              <a:t>2s</a:t>
            </a:r>
            <a:r>
              <a:rPr lang="en-US" sz="3200" b="1" baseline="30000">
                <a:solidFill>
                  <a:srgbClr val="008080"/>
                </a:solidFill>
              </a:rPr>
              <a:t>2 </a:t>
            </a:r>
            <a:r>
              <a:rPr lang="en-US" sz="3200" b="1">
                <a:solidFill>
                  <a:srgbClr val="008080"/>
                </a:solidFill>
              </a:rPr>
              <a:t>2p</a:t>
            </a:r>
            <a:r>
              <a:rPr lang="en-US" sz="3200" b="1" baseline="30000">
                <a:solidFill>
                  <a:srgbClr val="008080"/>
                </a:solidFill>
              </a:rPr>
              <a:t>5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4191000" y="5791200"/>
            <a:ext cx="2438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rgbClr val="FF0000"/>
                </a:solidFill>
              </a:rPr>
              <a:t>2s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rgbClr val="FF0000"/>
                </a:solidFill>
              </a:rPr>
              <a:t>2p</a:t>
            </a:r>
            <a:r>
              <a:rPr lang="en-US" sz="3200" b="1" baseline="3000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1601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 animBg="1"/>
      <p:bldP spid="55306" grpId="0" animBg="1"/>
      <p:bldP spid="55307" grpId="0" animBg="1"/>
      <p:bldP spid="55317" grpId="0" animBg="1"/>
      <p:bldP spid="55318" grpId="0" animBg="1"/>
      <p:bldP spid="553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8382000" cy="3760788"/>
          </a:xfrm>
          <a:prstGeom prst="rect">
            <a:avLst/>
          </a:prstGeom>
          <a:noFill/>
        </p:spPr>
      </p:pic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81000" y="228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		d				p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981200" y="2438400"/>
            <a:ext cx="6096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3d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1981200" y="28956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4d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1981200" y="33528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5d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2057400" y="38862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6d</a:t>
            </a:r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V="1">
            <a:off x="1143000" y="60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V="1">
            <a:off x="5562600" y="60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8305800" y="304800"/>
            <a:ext cx="838200" cy="17383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He</a:t>
            </a:r>
            <a:r>
              <a:rPr lang="en-US"/>
              <a:t> is </a:t>
            </a:r>
            <a:r>
              <a:rPr lang="en-US" sz="2800" b="1"/>
              <a:t>s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not</a:t>
            </a: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/>
              <a:t>p</a:t>
            </a:r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 flipH="1">
            <a:off x="8229600" y="762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4800600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EXERCISE 2: </a:t>
            </a:r>
          </a:p>
          <a:p>
            <a:r>
              <a:rPr lang="en-US" sz="4000" b="1" dirty="0" smtClean="0"/>
              <a:t>COMPLETE ELECTRONIC CONFIGURATIONS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1183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animBg="1"/>
      <p:bldP spid="58376" grpId="0" animBg="1"/>
      <p:bldP spid="58377" grpId="0" animBg="1"/>
      <p:bldP spid="583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838200" y="228600"/>
            <a:ext cx="7696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57200" indent="-457200" algn="ctr">
              <a:tabLst>
                <a:tab pos="465138" algn="l"/>
              </a:tabLst>
            </a:pPr>
            <a:r>
              <a:rPr lang="en-US" sz="2400" b="1" dirty="0"/>
              <a:t>EXERCISE </a:t>
            </a:r>
            <a:r>
              <a:rPr lang="en-US" sz="2400" b="1" dirty="0" smtClean="0"/>
              <a:t>#2</a:t>
            </a:r>
            <a:r>
              <a:rPr lang="en-US" sz="2400" b="1" dirty="0"/>
              <a:t>	CHEM 1114		</a:t>
            </a:r>
            <a:endParaRPr lang="en-US" sz="2400" dirty="0"/>
          </a:p>
          <a:p>
            <a:pPr marL="457200" indent="-457200">
              <a:tabLst>
                <a:tab pos="465138" algn="l"/>
              </a:tabLst>
            </a:pPr>
            <a:r>
              <a:rPr lang="en-US" sz="2400" b="1" dirty="0"/>
              <a:t>2</a:t>
            </a:r>
            <a:r>
              <a:rPr lang="en-US" sz="2400" b="1" dirty="0" smtClean="0"/>
              <a:t>.1 </a:t>
            </a:r>
            <a:r>
              <a:rPr lang="en-US" sz="2400" b="1" dirty="0"/>
              <a:t>Write the complete electron configuration for the elements below</a:t>
            </a:r>
            <a:endParaRPr lang="en-US" sz="2400" dirty="0"/>
          </a:p>
          <a:p>
            <a:pPr marL="457200" indent="-457200">
              <a:buFontTx/>
              <a:buAutoNum type="alphaLcParenR"/>
              <a:tabLst>
                <a:tab pos="465138" algn="l"/>
              </a:tabLst>
            </a:pPr>
            <a:r>
              <a:rPr lang="pt-BR" sz="2800" dirty="0"/>
              <a:t>Cl</a:t>
            </a:r>
          </a:p>
          <a:p>
            <a:pPr marL="457200" indent="-457200">
              <a:tabLst>
                <a:tab pos="465138" algn="l"/>
              </a:tabLst>
            </a:pPr>
            <a:endParaRPr lang="pt-BR" sz="2800" dirty="0"/>
          </a:p>
          <a:p>
            <a:pPr marL="457200" indent="-457200">
              <a:tabLst>
                <a:tab pos="465138" algn="l"/>
              </a:tabLst>
            </a:pPr>
            <a:r>
              <a:rPr lang="pt-BR" sz="2800" dirty="0"/>
              <a:t>	</a:t>
            </a:r>
            <a:endParaRPr lang="en-US" sz="2800" dirty="0"/>
          </a:p>
          <a:p>
            <a:pPr marL="457200" indent="-457200">
              <a:buFontTx/>
              <a:buAutoNum type="alphaLcParenR" startAt="2"/>
              <a:tabLst>
                <a:tab pos="465138" algn="l"/>
              </a:tabLst>
            </a:pPr>
            <a:r>
              <a:rPr lang="pt-BR" sz="2800" dirty="0"/>
              <a:t>K</a:t>
            </a:r>
          </a:p>
          <a:p>
            <a:pPr marL="457200" indent="-457200">
              <a:tabLst>
                <a:tab pos="465138" algn="l"/>
              </a:tabLst>
            </a:pPr>
            <a:endParaRPr lang="en-US" sz="2800" dirty="0"/>
          </a:p>
          <a:p>
            <a:pPr marL="457200" indent="-457200">
              <a:tabLst>
                <a:tab pos="465138" algn="l"/>
              </a:tabLst>
            </a:pPr>
            <a:endParaRPr lang="pt-BR" sz="2800" dirty="0"/>
          </a:p>
          <a:p>
            <a:pPr marL="457200" indent="-457200">
              <a:tabLst>
                <a:tab pos="465138" algn="l"/>
              </a:tabLst>
            </a:pPr>
            <a:r>
              <a:rPr lang="pt-BR" sz="2800" dirty="0"/>
              <a:t>c)   Mn</a:t>
            </a:r>
            <a:endParaRPr lang="en-US" sz="2800" dirty="0"/>
          </a:p>
          <a:p>
            <a:pPr marL="457200" indent="-457200">
              <a:tabLst>
                <a:tab pos="465138" algn="l"/>
              </a:tabLst>
            </a:pPr>
            <a:endParaRPr lang="pt-BR" sz="2800" dirty="0"/>
          </a:p>
          <a:p>
            <a:pPr marL="457200" indent="-457200">
              <a:tabLst>
                <a:tab pos="465138" algn="l"/>
              </a:tabLst>
            </a:pPr>
            <a:endParaRPr lang="pt-BR" sz="2800" dirty="0"/>
          </a:p>
          <a:p>
            <a:pPr marL="457200" indent="-457200">
              <a:tabLst>
                <a:tab pos="465138" algn="l"/>
              </a:tabLst>
            </a:pPr>
            <a:r>
              <a:rPr lang="pt-BR" sz="2800" dirty="0"/>
              <a:t>d)  Se</a:t>
            </a:r>
            <a:r>
              <a:rPr lang="pt-BR" sz="2000" dirty="0"/>
              <a:t>	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2438400" y="1371600"/>
            <a:ext cx="49530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1s</a:t>
            </a:r>
            <a:r>
              <a:rPr lang="en-US" sz="3200" b="1" baseline="30000">
                <a:solidFill>
                  <a:srgbClr val="FF0000"/>
                </a:solidFill>
              </a:rPr>
              <a:t>2</a:t>
            </a:r>
            <a:r>
              <a:rPr lang="en-US" sz="3200" b="1">
                <a:solidFill>
                  <a:srgbClr val="FF0000"/>
                </a:solidFill>
              </a:rPr>
              <a:t> 2s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rgbClr val="FF0000"/>
                </a:solidFill>
              </a:rPr>
              <a:t>2p</a:t>
            </a:r>
            <a:r>
              <a:rPr lang="en-US" sz="3200" b="1" baseline="30000">
                <a:solidFill>
                  <a:srgbClr val="FF0000"/>
                </a:solidFill>
              </a:rPr>
              <a:t>6</a:t>
            </a:r>
            <a:r>
              <a:rPr lang="en-US" sz="3200" b="1">
                <a:solidFill>
                  <a:srgbClr val="FF0000"/>
                </a:solidFill>
              </a:rPr>
              <a:t> 3s</a:t>
            </a:r>
            <a:r>
              <a:rPr lang="en-US" sz="3200" b="1" baseline="30000">
                <a:solidFill>
                  <a:srgbClr val="FF0000"/>
                </a:solidFill>
              </a:rPr>
              <a:t>2</a:t>
            </a:r>
            <a:r>
              <a:rPr lang="en-US" sz="3200" b="1">
                <a:solidFill>
                  <a:srgbClr val="FF0000"/>
                </a:solidFill>
              </a:rPr>
              <a:t> </a:t>
            </a:r>
            <a:r>
              <a:rPr lang="en-US" sz="3200" b="1" smtClean="0">
                <a:solidFill>
                  <a:srgbClr val="FF0000"/>
                </a:solidFill>
              </a:rPr>
              <a:t>3p</a:t>
            </a:r>
            <a:r>
              <a:rPr lang="en-US" sz="3200" b="1" baseline="300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2362200" y="2743200"/>
            <a:ext cx="49530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1s</a:t>
            </a:r>
            <a:r>
              <a:rPr lang="en-US" sz="3200" b="1" baseline="30000">
                <a:solidFill>
                  <a:srgbClr val="FF0000"/>
                </a:solidFill>
              </a:rPr>
              <a:t>2</a:t>
            </a:r>
            <a:r>
              <a:rPr lang="en-US" sz="3200" b="1">
                <a:solidFill>
                  <a:srgbClr val="FF0000"/>
                </a:solidFill>
              </a:rPr>
              <a:t> 2s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rgbClr val="FF0000"/>
                </a:solidFill>
              </a:rPr>
              <a:t>2p</a:t>
            </a:r>
            <a:r>
              <a:rPr lang="en-US" sz="3200" b="1" baseline="30000">
                <a:solidFill>
                  <a:srgbClr val="FF0000"/>
                </a:solidFill>
              </a:rPr>
              <a:t>6</a:t>
            </a:r>
            <a:r>
              <a:rPr lang="en-US" sz="3200" b="1">
                <a:solidFill>
                  <a:srgbClr val="FF0000"/>
                </a:solidFill>
              </a:rPr>
              <a:t> 3s</a:t>
            </a:r>
            <a:r>
              <a:rPr lang="en-US" sz="3200" b="1" baseline="30000">
                <a:solidFill>
                  <a:srgbClr val="FF0000"/>
                </a:solidFill>
              </a:rPr>
              <a:t>2</a:t>
            </a:r>
            <a:r>
              <a:rPr lang="en-US" sz="3200" b="1">
                <a:solidFill>
                  <a:srgbClr val="FF0000"/>
                </a:solidFill>
              </a:rPr>
              <a:t> 3p</a:t>
            </a:r>
            <a:r>
              <a:rPr lang="en-US" sz="3200" b="1" baseline="30000">
                <a:solidFill>
                  <a:srgbClr val="FF0000"/>
                </a:solidFill>
              </a:rPr>
              <a:t>6</a:t>
            </a:r>
            <a:r>
              <a:rPr lang="en-US" sz="3200" b="1">
                <a:solidFill>
                  <a:srgbClr val="FF0000"/>
                </a:solidFill>
              </a:rPr>
              <a:t> 4s</a:t>
            </a:r>
            <a:r>
              <a:rPr lang="en-US" sz="3200" b="1" baseline="30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2362200" y="3962400"/>
            <a:ext cx="49530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1s</a:t>
            </a:r>
            <a:r>
              <a:rPr lang="en-US" sz="3200" b="1" baseline="30000">
                <a:solidFill>
                  <a:srgbClr val="FF0000"/>
                </a:solidFill>
              </a:rPr>
              <a:t>2</a:t>
            </a:r>
            <a:r>
              <a:rPr lang="en-US" sz="3200" b="1">
                <a:solidFill>
                  <a:srgbClr val="FF0000"/>
                </a:solidFill>
              </a:rPr>
              <a:t> 2s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rgbClr val="FF0000"/>
                </a:solidFill>
              </a:rPr>
              <a:t>2p</a:t>
            </a:r>
            <a:r>
              <a:rPr lang="en-US" sz="3200" b="1" baseline="30000">
                <a:solidFill>
                  <a:srgbClr val="FF0000"/>
                </a:solidFill>
              </a:rPr>
              <a:t>6</a:t>
            </a:r>
            <a:r>
              <a:rPr lang="en-US" sz="3200" b="1">
                <a:solidFill>
                  <a:srgbClr val="FF0000"/>
                </a:solidFill>
              </a:rPr>
              <a:t> 3s</a:t>
            </a:r>
            <a:r>
              <a:rPr lang="en-US" sz="3200" b="1" baseline="30000">
                <a:solidFill>
                  <a:srgbClr val="FF0000"/>
                </a:solidFill>
              </a:rPr>
              <a:t>2</a:t>
            </a:r>
            <a:r>
              <a:rPr lang="en-US" sz="3200" b="1">
                <a:solidFill>
                  <a:srgbClr val="FF0000"/>
                </a:solidFill>
              </a:rPr>
              <a:t> 3p</a:t>
            </a:r>
            <a:r>
              <a:rPr lang="en-US" sz="3200" b="1" baseline="30000">
                <a:solidFill>
                  <a:srgbClr val="FF0000"/>
                </a:solidFill>
              </a:rPr>
              <a:t>6</a:t>
            </a:r>
            <a:r>
              <a:rPr lang="en-US" sz="3200" b="1">
                <a:solidFill>
                  <a:srgbClr val="FF0000"/>
                </a:solidFill>
              </a:rPr>
              <a:t> 4s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chemeClr val="accent2"/>
                </a:solidFill>
              </a:rPr>
              <a:t>3d</a:t>
            </a:r>
            <a:r>
              <a:rPr lang="en-US" sz="3200" b="1" baseline="30000">
                <a:solidFill>
                  <a:schemeClr val="accent2"/>
                </a:solidFill>
              </a:rPr>
              <a:t>5</a:t>
            </a:r>
            <a:endParaRPr lang="en-US" sz="3200" b="1">
              <a:solidFill>
                <a:schemeClr val="accent2"/>
              </a:solidFill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2286000" y="5181600"/>
            <a:ext cx="53340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1s</a:t>
            </a:r>
            <a:r>
              <a:rPr lang="en-US" sz="3200" b="1" baseline="30000">
                <a:solidFill>
                  <a:srgbClr val="FF0000"/>
                </a:solidFill>
              </a:rPr>
              <a:t>2</a:t>
            </a:r>
            <a:r>
              <a:rPr lang="en-US" sz="3200" b="1">
                <a:solidFill>
                  <a:srgbClr val="FF0000"/>
                </a:solidFill>
              </a:rPr>
              <a:t> 2s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rgbClr val="FF0000"/>
                </a:solidFill>
              </a:rPr>
              <a:t>2p</a:t>
            </a:r>
            <a:r>
              <a:rPr lang="en-US" sz="3200" b="1" baseline="30000">
                <a:solidFill>
                  <a:srgbClr val="FF0000"/>
                </a:solidFill>
              </a:rPr>
              <a:t>6</a:t>
            </a:r>
            <a:r>
              <a:rPr lang="en-US" sz="3200" b="1">
                <a:solidFill>
                  <a:srgbClr val="FF0000"/>
                </a:solidFill>
              </a:rPr>
              <a:t> 3s</a:t>
            </a:r>
            <a:r>
              <a:rPr lang="en-US" sz="3200" b="1" baseline="30000">
                <a:solidFill>
                  <a:srgbClr val="FF0000"/>
                </a:solidFill>
              </a:rPr>
              <a:t>2</a:t>
            </a:r>
            <a:r>
              <a:rPr lang="en-US" sz="3200" b="1">
                <a:solidFill>
                  <a:srgbClr val="FF0000"/>
                </a:solidFill>
              </a:rPr>
              <a:t> 3p</a:t>
            </a:r>
            <a:r>
              <a:rPr lang="en-US" sz="3200" b="1" baseline="30000">
                <a:solidFill>
                  <a:srgbClr val="FF0000"/>
                </a:solidFill>
              </a:rPr>
              <a:t>6</a:t>
            </a:r>
            <a:r>
              <a:rPr lang="en-US" sz="3200" b="1">
                <a:solidFill>
                  <a:srgbClr val="FF0000"/>
                </a:solidFill>
              </a:rPr>
              <a:t> 4s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chemeClr val="accent2"/>
                </a:solidFill>
              </a:rPr>
              <a:t>3d</a:t>
            </a:r>
            <a:r>
              <a:rPr lang="en-US" sz="3200" b="1" baseline="30000">
                <a:solidFill>
                  <a:schemeClr val="accent2"/>
                </a:solidFill>
              </a:rPr>
              <a:t>10</a:t>
            </a:r>
            <a:r>
              <a:rPr lang="en-US" sz="3200" b="1">
                <a:solidFill>
                  <a:srgbClr val="FF0000"/>
                </a:solidFill>
              </a:rPr>
              <a:t>4p</a:t>
            </a:r>
            <a:r>
              <a:rPr lang="en-US" sz="3200" b="1" baseline="3000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9222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nimBg="1"/>
      <p:bldP spid="70662" grpId="0" animBg="1"/>
      <p:bldP spid="70663" grpId="0" animBg="1"/>
      <p:bldP spid="706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8382000" cy="3760788"/>
          </a:xfrm>
          <a:prstGeom prst="rect">
            <a:avLst/>
          </a:prstGeom>
          <a:noFill/>
        </p:spPr>
      </p:pic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		d				p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981200" y="2438400"/>
            <a:ext cx="6096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3d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981200" y="28956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4d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981200" y="33528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5d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2057400" y="38862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6d</a:t>
            </a:r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 flipV="1">
            <a:off x="1143000" y="60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V="1">
            <a:off x="5562600" y="60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8305800" y="304800"/>
            <a:ext cx="838200" cy="17383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He</a:t>
            </a:r>
            <a:r>
              <a:rPr lang="en-US"/>
              <a:t> is </a:t>
            </a:r>
            <a:r>
              <a:rPr lang="en-US" sz="2800" b="1"/>
              <a:t>s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not</a:t>
            </a: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/>
              <a:t>p</a:t>
            </a:r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8229600" y="762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4800600"/>
            <a:ext cx="899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EXERCISE 2: </a:t>
            </a:r>
          </a:p>
          <a:p>
            <a:r>
              <a:rPr lang="en-US" sz="3600" b="1" dirty="0" smtClean="0"/>
              <a:t>ABBREVIATED ELECTRONIC CONFIGURATIONS</a:t>
            </a:r>
            <a:endParaRPr lang="en-US" sz="3600" b="1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7971692" y="3962400"/>
            <a:ext cx="0" cy="681038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696200" y="685800"/>
            <a:ext cx="609600" cy="3276600"/>
          </a:xfrm>
          <a:prstGeom prst="rect">
            <a:avLst/>
          </a:prstGeom>
          <a:noFill/>
          <a:ln w="730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48200" y="4643438"/>
            <a:ext cx="4495800" cy="6617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700" b="1" dirty="0" smtClean="0">
                <a:solidFill>
                  <a:srgbClr val="FF0000"/>
                </a:solidFill>
              </a:rPr>
              <a:t>INERT GAS CORE</a:t>
            </a:r>
            <a:endParaRPr lang="en-US" sz="37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324100"/>
            <a:ext cx="609600" cy="6477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52400" y="0"/>
            <a:ext cx="8519255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800" b="1" dirty="0"/>
              <a:t>2</a:t>
            </a:r>
            <a:r>
              <a:rPr lang="en-US" sz="2800" b="1" dirty="0" smtClean="0"/>
              <a:t>.2 </a:t>
            </a:r>
            <a:r>
              <a:rPr lang="en-US" sz="2800" b="1" dirty="0"/>
              <a:t>	Write the abbreviated electron configurations for </a:t>
            </a:r>
            <a:endParaRPr lang="en-US" sz="2800" b="1" dirty="0" smtClean="0"/>
          </a:p>
          <a:p>
            <a:r>
              <a:rPr lang="en-US" sz="2800" b="1" dirty="0" smtClean="0"/>
              <a:t>	the </a:t>
            </a:r>
            <a:r>
              <a:rPr lang="en-US" sz="2800" b="1" dirty="0"/>
              <a:t>elements below, </a:t>
            </a:r>
            <a:r>
              <a:rPr lang="en-US" sz="2800" b="1" dirty="0" smtClean="0"/>
              <a:t>assuming </a:t>
            </a:r>
            <a:r>
              <a:rPr lang="en-US" sz="2800" b="1" dirty="0"/>
              <a:t>they are in </a:t>
            </a:r>
            <a:r>
              <a:rPr lang="en-US" sz="2800" b="1" dirty="0" smtClean="0"/>
              <a:t>the</a:t>
            </a:r>
          </a:p>
          <a:p>
            <a:r>
              <a:rPr lang="en-US" sz="2800" b="1" dirty="0" smtClean="0"/>
              <a:t>	 </a:t>
            </a:r>
            <a:r>
              <a:rPr lang="en-US" sz="2800" b="1" dirty="0"/>
              <a:t>gas phase or solids</a:t>
            </a:r>
            <a:endParaRPr lang="en-US" sz="2800" dirty="0"/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sz="4000" dirty="0"/>
              <a:t>a) Ca</a:t>
            </a:r>
          </a:p>
          <a:p>
            <a:r>
              <a:rPr lang="en-US" sz="4000" dirty="0"/>
              <a:t>	</a:t>
            </a:r>
          </a:p>
          <a:p>
            <a:r>
              <a:rPr lang="en-US" sz="4000" dirty="0"/>
              <a:t>	b) Al</a:t>
            </a:r>
          </a:p>
          <a:p>
            <a:r>
              <a:rPr lang="en-US" sz="4000" dirty="0"/>
              <a:t>	</a:t>
            </a:r>
          </a:p>
          <a:p>
            <a:r>
              <a:rPr lang="en-US" sz="4000" dirty="0"/>
              <a:t>	c) As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971800" y="1600200"/>
            <a:ext cx="19050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66"/>
                </a:solidFill>
              </a:rPr>
              <a:t>[Ar]</a:t>
            </a:r>
            <a:r>
              <a:rPr lang="en-US"/>
              <a:t> </a:t>
            </a:r>
            <a:r>
              <a:rPr lang="en-US" sz="3200" b="1">
                <a:solidFill>
                  <a:srgbClr val="FF0000"/>
                </a:solidFill>
              </a:rPr>
              <a:t>4s</a:t>
            </a:r>
            <a:r>
              <a:rPr lang="en-US" sz="3200" b="1" baseline="30000">
                <a:solidFill>
                  <a:srgbClr val="FF0000"/>
                </a:solidFill>
              </a:rPr>
              <a:t>2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2819400" y="2819400"/>
            <a:ext cx="25146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66"/>
                </a:solidFill>
              </a:rPr>
              <a:t>[Ne]</a:t>
            </a:r>
            <a:r>
              <a:rPr lang="en-US"/>
              <a:t> </a:t>
            </a:r>
            <a:r>
              <a:rPr lang="en-US" sz="3200" b="1">
                <a:solidFill>
                  <a:srgbClr val="FF0000"/>
                </a:solidFill>
              </a:rPr>
              <a:t>3s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rgbClr val="FF0000"/>
                </a:solidFill>
              </a:rPr>
              <a:t>3p</a:t>
            </a:r>
            <a:r>
              <a:rPr lang="en-US" sz="3200" b="1" baseline="30000">
                <a:solidFill>
                  <a:srgbClr val="FF0000"/>
                </a:solidFill>
              </a:rPr>
              <a:t>1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2590800" y="4114800"/>
            <a:ext cx="32004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66"/>
                </a:solidFill>
              </a:rPr>
              <a:t>[Ar]</a:t>
            </a:r>
            <a:r>
              <a:rPr lang="en-US"/>
              <a:t> </a:t>
            </a:r>
            <a:r>
              <a:rPr lang="en-US" sz="3200" b="1">
                <a:solidFill>
                  <a:srgbClr val="FF0000"/>
                </a:solidFill>
              </a:rPr>
              <a:t>4s</a:t>
            </a:r>
            <a:r>
              <a:rPr lang="en-US" sz="3200" b="1" baseline="30000">
                <a:solidFill>
                  <a:srgbClr val="FF0000"/>
                </a:solidFill>
              </a:rPr>
              <a:t>2 </a:t>
            </a:r>
            <a:r>
              <a:rPr lang="en-US" sz="3200" b="1">
                <a:solidFill>
                  <a:schemeClr val="accent2"/>
                </a:solidFill>
              </a:rPr>
              <a:t>3d</a:t>
            </a:r>
            <a:r>
              <a:rPr lang="en-US" sz="3200" b="1" baseline="30000">
                <a:solidFill>
                  <a:schemeClr val="accent2"/>
                </a:solidFill>
              </a:rPr>
              <a:t>10</a:t>
            </a:r>
            <a:r>
              <a:rPr lang="en-US" sz="3200" b="1">
                <a:solidFill>
                  <a:srgbClr val="FF0000"/>
                </a:solidFill>
              </a:rPr>
              <a:t> 4p</a:t>
            </a:r>
            <a:r>
              <a:rPr lang="en-US" sz="3200" b="1" baseline="3000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7200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animBg="1"/>
      <p:bldP spid="71686" grpId="0" animBg="1"/>
      <p:bldP spid="7168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1143000"/>
          </a:xfrm>
        </p:spPr>
        <p:txBody>
          <a:bodyPr/>
          <a:lstStyle/>
          <a:p>
            <a:r>
              <a:rPr lang="en-US" sz="2800">
                <a:solidFill>
                  <a:schemeClr val="tx1"/>
                </a:solidFill>
              </a:rPr>
              <a:t>d</a:t>
            </a:r>
            <a:r>
              <a:rPr lang="en-US" sz="2800">
                <a:solidFill>
                  <a:srgbClr val="006666"/>
                </a:solidFill>
              </a:rPr>
              <a:t> </a:t>
            </a:r>
            <a:r>
              <a:rPr lang="en-US" sz="2800" b="1">
                <a:solidFill>
                  <a:schemeClr val="tx1"/>
                </a:solidFill>
              </a:rPr>
              <a:t>electron variations</a:t>
            </a:r>
            <a:r>
              <a:rPr lang="en-US" sz="2800">
                <a:solidFill>
                  <a:srgbClr val="006666"/>
                </a:solidFill>
              </a:rPr>
              <a:t> </a:t>
            </a:r>
            <a:br>
              <a:rPr lang="en-US" sz="2800">
                <a:solidFill>
                  <a:srgbClr val="006666"/>
                </a:solidFill>
              </a:rPr>
            </a:br>
            <a:endParaRPr lang="en-US" sz="4000">
              <a:solidFill>
                <a:srgbClr val="006666"/>
              </a:solidFill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2362200" y="1828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381000" y="3048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Mn</a:t>
            </a:r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1752600" y="1066800"/>
            <a:ext cx="62484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 sz="2800"/>
              <a:t>s    d electron configuration switching 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1600200" y="3124200"/>
            <a:ext cx="31242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[Ar]</a:t>
            </a:r>
            <a:r>
              <a:rPr lang="en-US" sz="3200"/>
              <a:t> </a:t>
            </a:r>
            <a:r>
              <a:rPr lang="en-US" sz="3200" b="1">
                <a:solidFill>
                  <a:srgbClr val="D60093"/>
                </a:solidFill>
              </a:rPr>
              <a:t>4s</a:t>
            </a:r>
            <a:r>
              <a:rPr lang="en-US" sz="3200" b="1" baseline="30000">
                <a:solidFill>
                  <a:srgbClr val="D60093"/>
                </a:solidFill>
              </a:rPr>
              <a:t>2</a:t>
            </a:r>
            <a:r>
              <a:rPr lang="en-US" sz="3200" b="1" baseline="30000">
                <a:solidFill>
                  <a:srgbClr val="FF0000"/>
                </a:solidFill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3d</a:t>
            </a:r>
            <a:r>
              <a:rPr lang="en-US" sz="3200" b="1" baseline="300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7601" name="Line 17"/>
          <p:cNvSpPr>
            <a:spLocks noChangeShapeType="1"/>
          </p:cNvSpPr>
          <p:nvPr/>
        </p:nvSpPr>
        <p:spPr bwMode="auto">
          <a:xfrm>
            <a:off x="4876800" y="342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5562600" y="3124200"/>
            <a:ext cx="2743200" cy="5794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[Ar]</a:t>
            </a:r>
            <a:r>
              <a:rPr lang="en-US" sz="3200"/>
              <a:t> </a:t>
            </a:r>
            <a:r>
              <a:rPr lang="en-US" sz="3200" b="1">
                <a:solidFill>
                  <a:srgbClr val="FF0000"/>
                </a:solidFill>
              </a:rPr>
              <a:t>3d</a:t>
            </a:r>
            <a:r>
              <a:rPr lang="en-US" sz="3200" b="1" baseline="30000">
                <a:solidFill>
                  <a:srgbClr val="FF0000"/>
                </a:solidFill>
              </a:rPr>
              <a:t>5 </a:t>
            </a:r>
            <a:r>
              <a:rPr lang="en-US" sz="3200" b="1">
                <a:solidFill>
                  <a:srgbClr val="D60093"/>
                </a:solidFill>
              </a:rPr>
              <a:t>4s</a:t>
            </a:r>
            <a:r>
              <a:rPr lang="en-US" sz="3200" b="1" baseline="30000">
                <a:solidFill>
                  <a:srgbClr val="D60093"/>
                </a:solidFill>
              </a:rPr>
              <a:t>2</a:t>
            </a:r>
          </a:p>
        </p:txBody>
      </p:sp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5638800" y="4114800"/>
            <a:ext cx="2743200" cy="57943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[Ar]</a:t>
            </a:r>
            <a:r>
              <a:rPr lang="en-US" sz="3200"/>
              <a:t> </a:t>
            </a:r>
            <a:r>
              <a:rPr lang="en-US" sz="3200" b="1">
                <a:solidFill>
                  <a:srgbClr val="FF0000"/>
                </a:solidFill>
              </a:rPr>
              <a:t>3d</a:t>
            </a:r>
            <a:r>
              <a:rPr lang="en-US" sz="3200" b="1" baseline="30000">
                <a:solidFill>
                  <a:srgbClr val="FF0000"/>
                </a:solidFill>
              </a:rPr>
              <a:t>5</a:t>
            </a:r>
            <a:endParaRPr lang="en-US" sz="3200" b="1" baseline="30000">
              <a:solidFill>
                <a:srgbClr val="D60093"/>
              </a:solidFill>
            </a:endParaRP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304800" y="2362200"/>
            <a:ext cx="4343400" cy="4270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/>
              <a:t>From  spectra of atomized elements</a:t>
            </a: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5029200" y="2362200"/>
            <a:ext cx="3276600" cy="4270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As it behaves </a:t>
            </a:r>
            <a:r>
              <a:rPr lang="en-US" sz="2200" b="1">
                <a:solidFill>
                  <a:srgbClr val="FF0000"/>
                </a:solidFill>
              </a:rPr>
              <a:t>chemically</a:t>
            </a:r>
          </a:p>
        </p:txBody>
      </p:sp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381000" y="4191000"/>
            <a:ext cx="1181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Mn </a:t>
            </a:r>
            <a:r>
              <a:rPr lang="en-US" sz="3200" b="1" baseline="30000"/>
              <a:t>2+</a:t>
            </a:r>
          </a:p>
        </p:txBody>
      </p:sp>
      <p:sp>
        <p:nvSpPr>
          <p:cNvPr id="67608" name="Line 24"/>
          <p:cNvSpPr>
            <a:spLocks noChangeShapeType="1"/>
          </p:cNvSpPr>
          <p:nvPr/>
        </p:nvSpPr>
        <p:spPr bwMode="auto">
          <a:xfrm>
            <a:off x="4876800" y="4572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1295400" y="5334000"/>
            <a:ext cx="73152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Evidenced by fact that all transition metals have a stable 2+ state… =&gt; outer </a:t>
            </a:r>
            <a:r>
              <a:rPr lang="en-US" sz="2800" b="1" dirty="0">
                <a:solidFill>
                  <a:srgbClr val="D60093"/>
                </a:solidFill>
              </a:rPr>
              <a:t>4s</a:t>
            </a:r>
            <a:r>
              <a:rPr lang="en-US" sz="2800" b="1" baseline="30000" dirty="0">
                <a:solidFill>
                  <a:srgbClr val="D60093"/>
                </a:solidFill>
              </a:rPr>
              <a:t>2</a:t>
            </a:r>
            <a:r>
              <a:rPr lang="en-US" sz="2800" baseline="30000" dirty="0"/>
              <a:t> </a:t>
            </a:r>
            <a:r>
              <a:rPr lang="en-US" sz="2800" dirty="0"/>
              <a:t>are removed first </a:t>
            </a:r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2209800" y="137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2743200" y="1676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Example: behavior of Mn</a:t>
            </a:r>
          </a:p>
        </p:txBody>
      </p:sp>
    </p:spTree>
    <p:extLst>
      <p:ext uri="{BB962C8B-B14F-4D97-AF65-F5344CB8AC3E}">
        <p14:creationId xmlns:p14="http://schemas.microsoft.com/office/powerpoint/2010/main" val="307121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76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7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8" grpId="0"/>
      <p:bldP spid="67600" grpId="0" animBg="1"/>
      <p:bldP spid="67601" grpId="0" animBg="1"/>
      <p:bldP spid="67602" grpId="0" build="allAtOnce" animBg="1"/>
      <p:bldP spid="67603" grpId="0" animBg="1"/>
      <p:bldP spid="67604" grpId="0" animBg="1"/>
      <p:bldP spid="67605" grpId="0" animBg="1"/>
      <p:bldP spid="67607" grpId="0"/>
      <p:bldP spid="67608" grpId="0" animBg="1"/>
      <p:bldP spid="67610" grpId="0" animBg="1"/>
      <p:bldP spid="6761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418</Words>
  <Application>Microsoft Office PowerPoint</Application>
  <PresentationFormat>On-screen Show (4:3)</PresentationFormat>
  <Paragraphs>142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Why sing the spdf electron address song ??…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 electron variations  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State</dc:creator>
  <cp:lastModifiedBy>Fong, Jerry</cp:lastModifiedBy>
  <cp:revision>103</cp:revision>
  <dcterms:created xsi:type="dcterms:W3CDTF">2006-08-31T00:16:57Z</dcterms:created>
  <dcterms:modified xsi:type="dcterms:W3CDTF">2012-09-14T16:05:51Z</dcterms:modified>
</cp:coreProperties>
</file>