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4" r:id="rId2"/>
    <p:sldId id="315" r:id="rId3"/>
    <p:sldId id="318" r:id="rId4"/>
    <p:sldId id="327" r:id="rId5"/>
    <p:sldId id="319" r:id="rId6"/>
    <p:sldId id="328" r:id="rId7"/>
    <p:sldId id="320" r:id="rId8"/>
    <p:sldId id="329" r:id="rId9"/>
    <p:sldId id="331" r:id="rId10"/>
    <p:sldId id="330" r:id="rId11"/>
    <p:sldId id="332" r:id="rId12"/>
    <p:sldId id="33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00CC"/>
    <a:srgbClr val="FF6600"/>
    <a:srgbClr val="FF0000"/>
    <a:srgbClr val="00CC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3" autoAdjust="0"/>
    <p:restoredTop sz="94091" autoAdjust="0"/>
  </p:normalViewPr>
  <p:slideViewPr>
    <p:cSldViewPr>
      <p:cViewPr varScale="1">
        <p:scale>
          <a:sx n="81" d="100"/>
          <a:sy n="81" d="100"/>
        </p:scale>
        <p:origin x="-12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3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646" y="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How Bohr’s new way of  thinking about matter bails out Rutherford</a:t>
            </a:r>
            <a:endParaRPr lang="en-US" sz="4000" dirty="0"/>
          </a:p>
        </p:txBody>
      </p:sp>
      <p:pic>
        <p:nvPicPr>
          <p:cNvPr id="4" name="Picture 38" descr="bo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798" y="3023909"/>
            <a:ext cx="1130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17352" y="1323439"/>
            <a:ext cx="8915400" cy="107721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latin typeface="Arial" charset="0"/>
              </a:rPr>
              <a:t>1)</a:t>
            </a:r>
            <a:r>
              <a:rPr lang="en-US" b="1" dirty="0" smtClean="0">
                <a:latin typeface="Arial" charset="0"/>
              </a:rPr>
              <a:t>Why don’t the </a:t>
            </a:r>
            <a:r>
              <a:rPr lang="en-US" sz="3600" b="1" dirty="0" smtClean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3600" b="1" baseline="30000" dirty="0" smtClean="0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and </a:t>
            </a:r>
            <a:r>
              <a:rPr lang="en-US" sz="3600" b="1" dirty="0" smtClean="0">
                <a:latin typeface="Arial" charset="0"/>
              </a:rPr>
              <a:t>e</a:t>
            </a:r>
            <a:r>
              <a:rPr lang="en-US" sz="3600" b="1" baseline="30000" dirty="0" smtClean="0">
                <a:latin typeface="Arial" charset="0"/>
              </a:rPr>
              <a:t>-</a:t>
            </a:r>
            <a:r>
              <a:rPr lang="en-US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b="1" dirty="0" smtClean="0">
                <a:latin typeface="Arial" charset="0"/>
              </a:rPr>
              <a:t> attract and come together </a:t>
            </a:r>
            <a:r>
              <a:rPr lang="en-US" b="1" dirty="0">
                <a:latin typeface="Arial" charset="0"/>
              </a:rPr>
              <a:t>??? </a:t>
            </a:r>
            <a:r>
              <a:rPr lang="en-US" b="1" dirty="0" smtClean="0">
                <a:latin typeface="Arial" charset="0"/>
              </a:rPr>
              <a:t>(or…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why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isn’t Earth the size of a golf ball?)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799" y="2810662"/>
            <a:ext cx="5934929" cy="35394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Electrons can exist </a:t>
            </a:r>
            <a:r>
              <a:rPr lang="en-US" sz="3200" b="1" dirty="0" smtClean="0"/>
              <a:t>only in precisely defined quantum states .</a:t>
            </a:r>
            <a:r>
              <a:rPr lang="en-US" sz="3200" dirty="0" smtClean="0"/>
              <a:t> They don’t `travel’ through space, but `tunnel’ to move from state to state  (quantum jump)….</a:t>
            </a:r>
            <a:r>
              <a:rPr lang="en-US" sz="3200" b="1" dirty="0" smtClean="0"/>
              <a:t>There is no allowed electron state at the nucleus.</a:t>
            </a:r>
            <a:endParaRPr lang="en-US" sz="3200" b="1" dirty="0"/>
          </a:p>
        </p:txBody>
      </p:sp>
      <p:pic>
        <p:nvPicPr>
          <p:cNvPr id="11" name="Picture 7" descr="rutherfor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9931" y="2379150"/>
            <a:ext cx="1405236" cy="1617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7382729" y="4411099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???</a:t>
            </a:r>
            <a:endParaRPr lang="en-US" sz="4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520475" y="410629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 smtClean="0"/>
              <a:t>Why sing the </a:t>
            </a:r>
            <a:r>
              <a:rPr lang="en-US" sz="3600" dirty="0" err="1">
                <a:solidFill>
                  <a:schemeClr val="accent2"/>
                </a:solidFill>
              </a:rPr>
              <a:t>spdf</a:t>
            </a:r>
            <a:r>
              <a:rPr lang="en-US" sz="3600" dirty="0"/>
              <a:t> electron address </a:t>
            </a:r>
            <a:r>
              <a:rPr lang="en-US" sz="3600" dirty="0" smtClean="0"/>
              <a:t>song ??… </a:t>
            </a:r>
            <a:endParaRPr lang="en-US" sz="3600" dirty="0"/>
          </a:p>
        </p:txBody>
      </p:sp>
      <p:pic>
        <p:nvPicPr>
          <p:cNvPr id="32787" name="Picture 19" descr="cat_slee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4572000"/>
            <a:ext cx="2895600" cy="2171700"/>
          </a:xfrm>
          <a:prstGeom prst="rect">
            <a:avLst/>
          </a:prstGeom>
          <a:noFill/>
        </p:spPr>
      </p:pic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28600" y="1066800"/>
            <a:ext cx="8305800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the </a:t>
            </a:r>
            <a:r>
              <a:rPr lang="en-US" sz="3600" b="1" dirty="0" err="1" smtClean="0"/>
              <a:t>spectroscopist’s</a:t>
            </a:r>
            <a:r>
              <a:rPr lang="en-US" sz="3600" b="1" dirty="0" smtClean="0"/>
              <a:t> experimental description </a:t>
            </a:r>
            <a:r>
              <a:rPr lang="en-US" sz="3600" b="1" dirty="0"/>
              <a:t>of the </a:t>
            </a:r>
            <a:r>
              <a:rPr lang="en-US" sz="3600" b="1" dirty="0" smtClean="0"/>
              <a:t>atom </a:t>
            </a:r>
            <a:r>
              <a:rPr lang="en-US" sz="3600" b="1" u="sng" dirty="0" smtClean="0"/>
              <a:t>is</a:t>
            </a:r>
            <a:r>
              <a:rPr lang="en-US" sz="3600" b="1" dirty="0" smtClean="0"/>
              <a:t> the </a:t>
            </a:r>
            <a:r>
              <a:rPr lang="en-US" sz="3600" b="1" dirty="0" err="1" smtClean="0"/>
              <a:t>spdf</a:t>
            </a:r>
            <a:r>
              <a:rPr lang="en-US" sz="3600" b="1" dirty="0" smtClean="0"/>
              <a:t> song</a:t>
            </a:r>
            <a:endParaRPr lang="en-US" sz="3600" b="1" dirty="0"/>
          </a:p>
        </p:txBody>
      </p:sp>
      <p:pic>
        <p:nvPicPr>
          <p:cNvPr id="13" name="Picture 5" descr="Atomic_Absorption_Spectrome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30308"/>
            <a:ext cx="4732340" cy="31242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647464" y="3228372"/>
            <a:ext cx="254353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1s</a:t>
            </a:r>
            <a:r>
              <a:rPr lang="en-US" b="1" baseline="30000" dirty="0" smtClean="0"/>
              <a:t>2</a:t>
            </a:r>
            <a:r>
              <a:rPr lang="en-US" b="1" dirty="0" smtClean="0"/>
              <a:t>2s</a:t>
            </a:r>
            <a:r>
              <a:rPr lang="en-US" b="1" baseline="30000" dirty="0" smtClean="0"/>
              <a:t>2</a:t>
            </a:r>
            <a:r>
              <a:rPr lang="en-US" b="1" dirty="0" smtClean="0"/>
              <a:t>2p</a:t>
            </a:r>
            <a:r>
              <a:rPr lang="en-US" b="1" baseline="30000" dirty="0" smtClean="0"/>
              <a:t>6</a:t>
            </a:r>
            <a:r>
              <a:rPr lang="en-US" b="1" dirty="0" smtClean="0"/>
              <a:t>3s</a:t>
            </a:r>
            <a:r>
              <a:rPr lang="en-US" b="1" baseline="30000" dirty="0" smtClean="0"/>
              <a:t>2</a:t>
            </a:r>
            <a:r>
              <a:rPr lang="en-US" b="1" dirty="0" smtClean="0"/>
              <a:t>3p</a:t>
            </a:r>
            <a:r>
              <a:rPr lang="en-US" b="1" baseline="30000" dirty="0" smtClean="0"/>
              <a:t>4</a:t>
            </a:r>
            <a:r>
              <a:rPr lang="en-US" b="1" dirty="0" smtClean="0"/>
              <a:t>….</a:t>
            </a:r>
            <a:endParaRPr lang="en-US" b="1" dirty="0"/>
          </a:p>
        </p:txBody>
      </p:sp>
      <p:sp>
        <p:nvSpPr>
          <p:cNvPr id="15" name="Freeform 14"/>
          <p:cNvSpPr/>
          <p:nvPr/>
        </p:nvSpPr>
        <p:spPr>
          <a:xfrm>
            <a:off x="1576460" y="3002953"/>
            <a:ext cx="2614540" cy="997810"/>
          </a:xfrm>
          <a:custGeom>
            <a:avLst/>
            <a:gdLst>
              <a:gd name="connsiteX0" fmla="*/ 901820 w 2236766"/>
              <a:gd name="connsiteY0" fmla="*/ 700755 h 754400"/>
              <a:gd name="connsiteX1" fmla="*/ 893275 w 2236766"/>
              <a:gd name="connsiteY1" fmla="*/ 666572 h 754400"/>
              <a:gd name="connsiteX2" fmla="*/ 842000 w 2236766"/>
              <a:gd name="connsiteY2" fmla="*/ 632389 h 754400"/>
              <a:gd name="connsiteX3" fmla="*/ 773633 w 2236766"/>
              <a:gd name="connsiteY3" fmla="*/ 615298 h 754400"/>
              <a:gd name="connsiteX4" fmla="*/ 705267 w 2236766"/>
              <a:gd name="connsiteY4" fmla="*/ 581114 h 754400"/>
              <a:gd name="connsiteX5" fmla="*/ 636901 w 2236766"/>
              <a:gd name="connsiteY5" fmla="*/ 564023 h 754400"/>
              <a:gd name="connsiteX6" fmla="*/ 602718 w 2236766"/>
              <a:gd name="connsiteY6" fmla="*/ 555477 h 754400"/>
              <a:gd name="connsiteX7" fmla="*/ 551443 w 2236766"/>
              <a:gd name="connsiteY7" fmla="*/ 538385 h 754400"/>
              <a:gd name="connsiteX8" fmla="*/ 465985 w 2236766"/>
              <a:gd name="connsiteY8" fmla="*/ 521294 h 754400"/>
              <a:gd name="connsiteX9" fmla="*/ 406164 w 2236766"/>
              <a:gd name="connsiteY9" fmla="*/ 504202 h 754400"/>
              <a:gd name="connsiteX10" fmla="*/ 277977 w 2236766"/>
              <a:gd name="connsiteY10" fmla="*/ 487111 h 754400"/>
              <a:gd name="connsiteX11" fmla="*/ 201065 w 2236766"/>
              <a:gd name="connsiteY11" fmla="*/ 470019 h 754400"/>
              <a:gd name="connsiteX12" fmla="*/ 132699 w 2236766"/>
              <a:gd name="connsiteY12" fmla="*/ 461473 h 754400"/>
              <a:gd name="connsiteX13" fmla="*/ 107061 w 2236766"/>
              <a:gd name="connsiteY13" fmla="*/ 435836 h 754400"/>
              <a:gd name="connsiteX14" fmla="*/ 72878 w 2236766"/>
              <a:gd name="connsiteY14" fmla="*/ 384561 h 754400"/>
              <a:gd name="connsiteX15" fmla="*/ 38695 w 2236766"/>
              <a:gd name="connsiteY15" fmla="*/ 333286 h 754400"/>
              <a:gd name="connsiteX16" fmla="*/ 21604 w 2236766"/>
              <a:gd name="connsiteY16" fmla="*/ 264920 h 754400"/>
              <a:gd name="connsiteX17" fmla="*/ 55787 w 2236766"/>
              <a:gd name="connsiteY17" fmla="*/ 136733 h 754400"/>
              <a:gd name="connsiteX18" fmla="*/ 81424 w 2236766"/>
              <a:gd name="connsiteY18" fmla="*/ 128187 h 754400"/>
              <a:gd name="connsiteX19" fmla="*/ 141245 w 2236766"/>
              <a:gd name="connsiteY19" fmla="*/ 85458 h 754400"/>
              <a:gd name="connsiteX20" fmla="*/ 166882 w 2236766"/>
              <a:gd name="connsiteY20" fmla="*/ 76912 h 754400"/>
              <a:gd name="connsiteX21" fmla="*/ 218157 w 2236766"/>
              <a:gd name="connsiteY21" fmla="*/ 42729 h 754400"/>
              <a:gd name="connsiteX22" fmla="*/ 252340 w 2236766"/>
              <a:gd name="connsiteY22" fmla="*/ 25638 h 754400"/>
              <a:gd name="connsiteX23" fmla="*/ 320706 w 2236766"/>
              <a:gd name="connsiteY23" fmla="*/ 0 h 754400"/>
              <a:gd name="connsiteX24" fmla="*/ 799271 w 2236766"/>
              <a:gd name="connsiteY24" fmla="*/ 8546 h 754400"/>
              <a:gd name="connsiteX25" fmla="*/ 936004 w 2236766"/>
              <a:gd name="connsiteY25" fmla="*/ 17092 h 754400"/>
              <a:gd name="connsiteX26" fmla="*/ 1098374 w 2236766"/>
              <a:gd name="connsiteY26" fmla="*/ 25638 h 754400"/>
              <a:gd name="connsiteX27" fmla="*/ 1294927 w 2236766"/>
              <a:gd name="connsiteY27" fmla="*/ 42729 h 754400"/>
              <a:gd name="connsiteX28" fmla="*/ 1696579 w 2236766"/>
              <a:gd name="connsiteY28" fmla="*/ 76912 h 754400"/>
              <a:gd name="connsiteX29" fmla="*/ 1867495 w 2236766"/>
              <a:gd name="connsiteY29" fmla="*/ 119641 h 754400"/>
              <a:gd name="connsiteX30" fmla="*/ 2123869 w 2236766"/>
              <a:gd name="connsiteY30" fmla="*/ 170916 h 754400"/>
              <a:gd name="connsiteX31" fmla="*/ 2217873 w 2236766"/>
              <a:gd name="connsiteY31" fmla="*/ 188008 h 754400"/>
              <a:gd name="connsiteX32" fmla="*/ 2234964 w 2236766"/>
              <a:gd name="connsiteY32" fmla="*/ 213645 h 754400"/>
              <a:gd name="connsiteX33" fmla="*/ 2226419 w 2236766"/>
              <a:gd name="connsiteY33" fmla="*/ 256374 h 754400"/>
              <a:gd name="connsiteX34" fmla="*/ 2192235 w 2236766"/>
              <a:gd name="connsiteY34" fmla="*/ 316195 h 754400"/>
              <a:gd name="connsiteX35" fmla="*/ 2158052 w 2236766"/>
              <a:gd name="connsiteY35" fmla="*/ 367469 h 754400"/>
              <a:gd name="connsiteX36" fmla="*/ 2140961 w 2236766"/>
              <a:gd name="connsiteY36" fmla="*/ 393107 h 754400"/>
              <a:gd name="connsiteX37" fmla="*/ 2089686 w 2236766"/>
              <a:gd name="connsiteY37" fmla="*/ 427290 h 754400"/>
              <a:gd name="connsiteX38" fmla="*/ 2055503 w 2236766"/>
              <a:gd name="connsiteY38" fmla="*/ 452927 h 754400"/>
              <a:gd name="connsiteX39" fmla="*/ 2029865 w 2236766"/>
              <a:gd name="connsiteY39" fmla="*/ 478565 h 754400"/>
              <a:gd name="connsiteX40" fmla="*/ 1970045 w 2236766"/>
              <a:gd name="connsiteY40" fmla="*/ 512748 h 754400"/>
              <a:gd name="connsiteX41" fmla="*/ 1944407 w 2236766"/>
              <a:gd name="connsiteY41" fmla="*/ 538385 h 754400"/>
              <a:gd name="connsiteX42" fmla="*/ 1918770 w 2236766"/>
              <a:gd name="connsiteY42" fmla="*/ 546931 h 754400"/>
              <a:gd name="connsiteX43" fmla="*/ 1893133 w 2236766"/>
              <a:gd name="connsiteY43" fmla="*/ 564023 h 754400"/>
              <a:gd name="connsiteX44" fmla="*/ 1850404 w 2236766"/>
              <a:gd name="connsiteY44" fmla="*/ 581114 h 754400"/>
              <a:gd name="connsiteX45" fmla="*/ 1799129 w 2236766"/>
              <a:gd name="connsiteY45" fmla="*/ 615298 h 754400"/>
              <a:gd name="connsiteX46" fmla="*/ 1756400 w 2236766"/>
              <a:gd name="connsiteY46" fmla="*/ 623843 h 754400"/>
              <a:gd name="connsiteX47" fmla="*/ 1722217 w 2236766"/>
              <a:gd name="connsiteY47" fmla="*/ 632389 h 754400"/>
              <a:gd name="connsiteX48" fmla="*/ 1645304 w 2236766"/>
              <a:gd name="connsiteY48" fmla="*/ 640935 h 754400"/>
              <a:gd name="connsiteX49" fmla="*/ 1482934 w 2236766"/>
              <a:gd name="connsiteY49" fmla="*/ 632389 h 754400"/>
              <a:gd name="connsiteX50" fmla="*/ 1448751 w 2236766"/>
              <a:gd name="connsiteY50" fmla="*/ 623843 h 754400"/>
              <a:gd name="connsiteX51" fmla="*/ 1269290 w 2236766"/>
              <a:gd name="connsiteY51" fmla="*/ 640935 h 754400"/>
              <a:gd name="connsiteX52" fmla="*/ 1218015 w 2236766"/>
              <a:gd name="connsiteY52" fmla="*/ 658027 h 754400"/>
              <a:gd name="connsiteX53" fmla="*/ 901820 w 2236766"/>
              <a:gd name="connsiteY53" fmla="*/ 675118 h 754400"/>
              <a:gd name="connsiteX54" fmla="*/ 893275 w 2236766"/>
              <a:gd name="connsiteY54" fmla="*/ 700755 h 754400"/>
              <a:gd name="connsiteX55" fmla="*/ 936004 w 2236766"/>
              <a:gd name="connsiteY55" fmla="*/ 752030 h 75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236766" h="754400">
                <a:moveTo>
                  <a:pt x="901820" y="700755"/>
                </a:moveTo>
                <a:cubicBezTo>
                  <a:pt x="898972" y="689361"/>
                  <a:pt x="899102" y="676769"/>
                  <a:pt x="893275" y="666572"/>
                </a:cubicBezTo>
                <a:cubicBezTo>
                  <a:pt x="880038" y="643407"/>
                  <a:pt x="865112" y="638167"/>
                  <a:pt x="842000" y="632389"/>
                </a:cubicBezTo>
                <a:cubicBezTo>
                  <a:pt x="815510" y="625766"/>
                  <a:pt x="797501" y="626147"/>
                  <a:pt x="773633" y="615298"/>
                </a:cubicBezTo>
                <a:cubicBezTo>
                  <a:pt x="750438" y="604755"/>
                  <a:pt x="730251" y="586110"/>
                  <a:pt x="705267" y="581114"/>
                </a:cubicBezTo>
                <a:cubicBezTo>
                  <a:pt x="618404" y="563743"/>
                  <a:pt x="698210" y="581540"/>
                  <a:pt x="636901" y="564023"/>
                </a:cubicBezTo>
                <a:cubicBezTo>
                  <a:pt x="625608" y="560796"/>
                  <a:pt x="613968" y="558852"/>
                  <a:pt x="602718" y="555477"/>
                </a:cubicBezTo>
                <a:cubicBezTo>
                  <a:pt x="585462" y="550300"/>
                  <a:pt x="569214" y="541347"/>
                  <a:pt x="551443" y="538385"/>
                </a:cubicBezTo>
                <a:cubicBezTo>
                  <a:pt x="511146" y="531669"/>
                  <a:pt x="501684" y="531494"/>
                  <a:pt x="465985" y="521294"/>
                </a:cubicBezTo>
                <a:cubicBezTo>
                  <a:pt x="427977" y="510434"/>
                  <a:pt x="450687" y="513107"/>
                  <a:pt x="406164" y="504202"/>
                </a:cubicBezTo>
                <a:cubicBezTo>
                  <a:pt x="358209" y="494611"/>
                  <a:pt x="329290" y="492812"/>
                  <a:pt x="277977" y="487111"/>
                </a:cubicBezTo>
                <a:cubicBezTo>
                  <a:pt x="250757" y="480306"/>
                  <a:pt x="229273" y="474359"/>
                  <a:pt x="201065" y="470019"/>
                </a:cubicBezTo>
                <a:cubicBezTo>
                  <a:pt x="178366" y="466527"/>
                  <a:pt x="155488" y="464322"/>
                  <a:pt x="132699" y="461473"/>
                </a:cubicBezTo>
                <a:cubicBezTo>
                  <a:pt x="124153" y="452927"/>
                  <a:pt x="114481" y="445376"/>
                  <a:pt x="107061" y="435836"/>
                </a:cubicBezTo>
                <a:cubicBezTo>
                  <a:pt x="94450" y="419622"/>
                  <a:pt x="72878" y="384561"/>
                  <a:pt x="72878" y="384561"/>
                </a:cubicBezTo>
                <a:cubicBezTo>
                  <a:pt x="52561" y="323606"/>
                  <a:pt x="81369" y="397296"/>
                  <a:pt x="38695" y="333286"/>
                </a:cubicBezTo>
                <a:cubicBezTo>
                  <a:pt x="31186" y="322022"/>
                  <a:pt x="22837" y="271087"/>
                  <a:pt x="21604" y="264920"/>
                </a:cubicBezTo>
                <a:cubicBezTo>
                  <a:pt x="28211" y="179022"/>
                  <a:pt x="0" y="164627"/>
                  <a:pt x="55787" y="136733"/>
                </a:cubicBezTo>
                <a:cubicBezTo>
                  <a:pt x="63844" y="132704"/>
                  <a:pt x="72878" y="131036"/>
                  <a:pt x="81424" y="128187"/>
                </a:cubicBezTo>
                <a:cubicBezTo>
                  <a:pt x="89166" y="122380"/>
                  <a:pt x="128749" y="91706"/>
                  <a:pt x="141245" y="85458"/>
                </a:cubicBezTo>
                <a:cubicBezTo>
                  <a:pt x="149302" y="81429"/>
                  <a:pt x="159008" y="81287"/>
                  <a:pt x="166882" y="76912"/>
                </a:cubicBezTo>
                <a:cubicBezTo>
                  <a:pt x="184839" y="66936"/>
                  <a:pt x="199784" y="51915"/>
                  <a:pt x="218157" y="42729"/>
                </a:cubicBezTo>
                <a:cubicBezTo>
                  <a:pt x="229551" y="37032"/>
                  <a:pt x="240699" y="30812"/>
                  <a:pt x="252340" y="25638"/>
                </a:cubicBezTo>
                <a:cubicBezTo>
                  <a:pt x="282998" y="12012"/>
                  <a:pt x="292516" y="9397"/>
                  <a:pt x="320706" y="0"/>
                </a:cubicBezTo>
                <a:lnTo>
                  <a:pt x="799271" y="8546"/>
                </a:lnTo>
                <a:cubicBezTo>
                  <a:pt x="844920" y="9814"/>
                  <a:pt x="890412" y="14487"/>
                  <a:pt x="936004" y="17092"/>
                </a:cubicBezTo>
                <a:lnTo>
                  <a:pt x="1098374" y="25638"/>
                </a:lnTo>
                <a:cubicBezTo>
                  <a:pt x="1221779" y="43268"/>
                  <a:pt x="1096425" y="26975"/>
                  <a:pt x="1294927" y="42729"/>
                </a:cubicBezTo>
                <a:lnTo>
                  <a:pt x="1696579" y="76912"/>
                </a:lnTo>
                <a:cubicBezTo>
                  <a:pt x="1813558" y="115906"/>
                  <a:pt x="1735291" y="93845"/>
                  <a:pt x="1867495" y="119641"/>
                </a:cubicBezTo>
                <a:cubicBezTo>
                  <a:pt x="1953032" y="136331"/>
                  <a:pt x="2037595" y="158591"/>
                  <a:pt x="2123869" y="170916"/>
                </a:cubicBezTo>
                <a:cubicBezTo>
                  <a:pt x="2195317" y="181123"/>
                  <a:pt x="2164149" y="174577"/>
                  <a:pt x="2217873" y="188008"/>
                </a:cubicBezTo>
                <a:cubicBezTo>
                  <a:pt x="2223570" y="196554"/>
                  <a:pt x="2233690" y="203454"/>
                  <a:pt x="2234964" y="213645"/>
                </a:cubicBezTo>
                <a:cubicBezTo>
                  <a:pt x="2236766" y="228058"/>
                  <a:pt x="2229942" y="242283"/>
                  <a:pt x="2226419" y="256374"/>
                </a:cubicBezTo>
                <a:cubicBezTo>
                  <a:pt x="2218263" y="288999"/>
                  <a:pt x="2215540" y="285123"/>
                  <a:pt x="2192235" y="316195"/>
                </a:cubicBezTo>
                <a:cubicBezTo>
                  <a:pt x="2177217" y="361251"/>
                  <a:pt x="2193616" y="324792"/>
                  <a:pt x="2158052" y="367469"/>
                </a:cubicBezTo>
                <a:cubicBezTo>
                  <a:pt x="2151477" y="375359"/>
                  <a:pt x="2148691" y="386344"/>
                  <a:pt x="2140961" y="393107"/>
                </a:cubicBezTo>
                <a:cubicBezTo>
                  <a:pt x="2125502" y="406634"/>
                  <a:pt x="2106119" y="414965"/>
                  <a:pt x="2089686" y="427290"/>
                </a:cubicBezTo>
                <a:cubicBezTo>
                  <a:pt x="2078292" y="435836"/>
                  <a:pt x="2066317" y="443658"/>
                  <a:pt x="2055503" y="452927"/>
                </a:cubicBezTo>
                <a:cubicBezTo>
                  <a:pt x="2046327" y="460792"/>
                  <a:pt x="2039700" y="471540"/>
                  <a:pt x="2029865" y="478565"/>
                </a:cubicBezTo>
                <a:cubicBezTo>
                  <a:pt x="1971340" y="520368"/>
                  <a:pt x="2018501" y="472368"/>
                  <a:pt x="1970045" y="512748"/>
                </a:cubicBezTo>
                <a:cubicBezTo>
                  <a:pt x="1960761" y="520485"/>
                  <a:pt x="1954463" y="531681"/>
                  <a:pt x="1944407" y="538385"/>
                </a:cubicBezTo>
                <a:cubicBezTo>
                  <a:pt x="1936912" y="543382"/>
                  <a:pt x="1926827" y="542902"/>
                  <a:pt x="1918770" y="546931"/>
                </a:cubicBezTo>
                <a:cubicBezTo>
                  <a:pt x="1909584" y="551524"/>
                  <a:pt x="1902319" y="559430"/>
                  <a:pt x="1893133" y="564023"/>
                </a:cubicBezTo>
                <a:cubicBezTo>
                  <a:pt x="1879412" y="570883"/>
                  <a:pt x="1863871" y="573768"/>
                  <a:pt x="1850404" y="581114"/>
                </a:cubicBezTo>
                <a:cubicBezTo>
                  <a:pt x="1832370" y="590950"/>
                  <a:pt x="1819272" y="611270"/>
                  <a:pt x="1799129" y="615298"/>
                </a:cubicBezTo>
                <a:cubicBezTo>
                  <a:pt x="1784886" y="618146"/>
                  <a:pt x="1770579" y="620692"/>
                  <a:pt x="1756400" y="623843"/>
                </a:cubicBezTo>
                <a:cubicBezTo>
                  <a:pt x="1744935" y="626391"/>
                  <a:pt x="1733825" y="630603"/>
                  <a:pt x="1722217" y="632389"/>
                </a:cubicBezTo>
                <a:cubicBezTo>
                  <a:pt x="1696722" y="636311"/>
                  <a:pt x="1670942" y="638086"/>
                  <a:pt x="1645304" y="640935"/>
                </a:cubicBezTo>
                <a:cubicBezTo>
                  <a:pt x="1591181" y="638086"/>
                  <a:pt x="1536928" y="637084"/>
                  <a:pt x="1482934" y="632389"/>
                </a:cubicBezTo>
                <a:cubicBezTo>
                  <a:pt x="1471233" y="631372"/>
                  <a:pt x="1460496" y="623843"/>
                  <a:pt x="1448751" y="623843"/>
                </a:cubicBezTo>
                <a:cubicBezTo>
                  <a:pt x="1416688" y="623843"/>
                  <a:pt x="1307957" y="636639"/>
                  <a:pt x="1269290" y="640935"/>
                </a:cubicBezTo>
                <a:lnTo>
                  <a:pt x="1218015" y="658027"/>
                </a:lnTo>
                <a:cubicBezTo>
                  <a:pt x="1100466" y="697209"/>
                  <a:pt x="1201255" y="666311"/>
                  <a:pt x="901820" y="675118"/>
                </a:cubicBezTo>
                <a:cubicBezTo>
                  <a:pt x="898972" y="683664"/>
                  <a:pt x="890426" y="692209"/>
                  <a:pt x="893275" y="700755"/>
                </a:cubicBezTo>
                <a:cubicBezTo>
                  <a:pt x="911157" y="754400"/>
                  <a:pt x="909396" y="752030"/>
                  <a:pt x="936004" y="752030"/>
                </a:cubicBez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908" y="2319516"/>
            <a:ext cx="6096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477000" y="2362200"/>
            <a:ext cx="266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 atom we can `see’ is spectral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1705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4" grpId="0" animBg="1"/>
      <p:bldP spid="14" grpId="0" animBg="1"/>
      <p:bldP spid="15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762000" y="20574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200" b="1" dirty="0"/>
              <a:t>How to sing the </a:t>
            </a:r>
            <a:r>
              <a:rPr lang="en-US" sz="3200" b="1" dirty="0" err="1"/>
              <a:t>spdf</a:t>
            </a:r>
            <a:r>
              <a:rPr lang="en-US" sz="3200" b="1" dirty="0"/>
              <a:t> song: part </a:t>
            </a:r>
            <a:r>
              <a:rPr lang="en-US" sz="3200" b="1" dirty="0" smtClean="0"/>
              <a:t>1:</a:t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electron neighborhoods: s, p, d and f 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295400" y="2057400"/>
            <a:ext cx="457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s</a:t>
            </a:r>
          </a:p>
        </p:txBody>
      </p:sp>
      <p:pic>
        <p:nvPicPr>
          <p:cNvPr id="3585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743200"/>
            <a:ext cx="7696200" cy="3452813"/>
          </a:xfrm>
          <a:prstGeom prst="rect">
            <a:avLst/>
          </a:prstGeom>
          <a:noFill/>
        </p:spPr>
      </p:pic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1981200" y="2209800"/>
            <a:ext cx="0" cy="388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6096000" y="2209800"/>
            <a:ext cx="0" cy="388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6553200" y="2209800"/>
            <a:ext cx="5334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7391400" y="2438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 flipH="1">
            <a:off x="6096000" y="2438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8534400" y="1752600"/>
            <a:ext cx="7620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>
            <a:off x="1066800" y="2438400"/>
            <a:ext cx="0" cy="4038600"/>
          </a:xfrm>
          <a:prstGeom prst="line">
            <a:avLst/>
          </a:prstGeom>
          <a:noFill/>
          <a:ln w="9525">
            <a:pattFill prst="pct5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1752600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 flipH="1">
            <a:off x="1143000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H="1">
            <a:off x="19812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51054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3200400" y="2133600"/>
            <a:ext cx="6858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381000" y="2895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457200" y="2819400"/>
            <a:ext cx="457200" cy="32004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>
            <a:off x="1143000" y="21336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5877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6219825"/>
            <a:ext cx="7086600" cy="638175"/>
          </a:xfrm>
          <a:prstGeom prst="rect">
            <a:avLst/>
          </a:prstGeom>
          <a:noFill/>
        </p:spPr>
      </p:pic>
      <p:sp>
        <p:nvSpPr>
          <p:cNvPr id="35881" name="Line 41"/>
          <p:cNvSpPr>
            <a:spLocks noChangeShapeType="1"/>
          </p:cNvSpPr>
          <p:nvPr/>
        </p:nvSpPr>
        <p:spPr bwMode="auto">
          <a:xfrm flipV="1">
            <a:off x="1143000" y="6172200"/>
            <a:ext cx="7010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3886200" y="5867400"/>
            <a:ext cx="7620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</a:t>
            </a:r>
          </a:p>
        </p:txBody>
      </p:sp>
      <p:sp>
        <p:nvSpPr>
          <p:cNvPr id="35884" name="Text Box 44"/>
          <p:cNvSpPr txBox="1">
            <a:spLocks noChangeArrowheads="1"/>
          </p:cNvSpPr>
          <p:nvPr/>
        </p:nvSpPr>
        <p:spPr bwMode="auto">
          <a:xfrm>
            <a:off x="2819400" y="41148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3d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2895600" y="46482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4d</a:t>
            </a: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2895600" y="51054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5d</a:t>
            </a:r>
          </a:p>
        </p:txBody>
      </p:sp>
      <p:sp>
        <p:nvSpPr>
          <p:cNvPr id="35888" name="Text Box 48"/>
          <p:cNvSpPr txBox="1">
            <a:spLocks noChangeArrowheads="1"/>
          </p:cNvSpPr>
          <p:nvPr/>
        </p:nvSpPr>
        <p:spPr bwMode="auto">
          <a:xfrm>
            <a:off x="2971800" y="55626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6d</a:t>
            </a:r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533400" y="60960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4f</a:t>
            </a:r>
          </a:p>
        </p:txBody>
      </p:sp>
      <p:sp>
        <p:nvSpPr>
          <p:cNvPr id="35891" name="Text Box 51"/>
          <p:cNvSpPr txBox="1">
            <a:spLocks noChangeArrowheads="1"/>
          </p:cNvSpPr>
          <p:nvPr/>
        </p:nvSpPr>
        <p:spPr bwMode="auto">
          <a:xfrm>
            <a:off x="533400" y="6391275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5f</a:t>
            </a:r>
          </a:p>
        </p:txBody>
      </p:sp>
      <p:sp>
        <p:nvSpPr>
          <p:cNvPr id="35893" name="Line 53"/>
          <p:cNvSpPr>
            <a:spLocks noChangeShapeType="1"/>
          </p:cNvSpPr>
          <p:nvPr/>
        </p:nvSpPr>
        <p:spPr bwMode="auto">
          <a:xfrm flipH="1">
            <a:off x="1371600" y="5257800"/>
            <a:ext cx="8382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94" name="Line 54"/>
          <p:cNvSpPr>
            <a:spLocks noChangeShapeType="1"/>
          </p:cNvSpPr>
          <p:nvPr/>
        </p:nvSpPr>
        <p:spPr bwMode="auto">
          <a:xfrm flipH="1">
            <a:off x="1371600" y="5715000"/>
            <a:ext cx="8382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0" y="0"/>
            <a:ext cx="89154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Singing the song…what is the complete electronic configuration of….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7924800" y="5181600"/>
            <a:ext cx="12192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66FF"/>
                </a:solidFill>
              </a:rPr>
              <a:t>1s</a:t>
            </a:r>
            <a:r>
              <a:rPr lang="en-US" sz="3200" b="1" baseline="30000" dirty="0">
                <a:solidFill>
                  <a:srgbClr val="0066FF"/>
                </a:solidFill>
              </a:rPr>
              <a:t>2</a:t>
            </a:r>
            <a:endParaRPr lang="en-US" sz="3200" b="1" dirty="0">
              <a:solidFill>
                <a:srgbClr val="0066FF"/>
              </a:solidFill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276600" y="1295400"/>
            <a:ext cx="1524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1s</a:t>
            </a:r>
            <a:r>
              <a:rPr lang="en-US" sz="3200" b="1" baseline="30000">
                <a:solidFill>
                  <a:srgbClr val="D60093"/>
                </a:solidFill>
              </a:rPr>
              <a:t>2 </a:t>
            </a:r>
            <a:r>
              <a:rPr lang="en-US" sz="3200" b="1">
                <a:solidFill>
                  <a:srgbClr val="D60093"/>
                </a:solidFill>
              </a:rPr>
              <a:t>2s</a:t>
            </a:r>
            <a:r>
              <a:rPr lang="en-US" sz="3200" b="1" baseline="30000">
                <a:solidFill>
                  <a:srgbClr val="D60093"/>
                </a:solidFill>
              </a:rPr>
              <a:t>1</a:t>
            </a:r>
            <a:endParaRPr lang="en-US" sz="3200" b="1">
              <a:solidFill>
                <a:srgbClr val="D60093"/>
              </a:solidFill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295400" y="5867400"/>
            <a:ext cx="762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1s</a:t>
            </a:r>
            <a:r>
              <a:rPr lang="en-US" sz="3200" b="1" baseline="30000">
                <a:solidFill>
                  <a:srgbClr val="D60093"/>
                </a:solidFill>
              </a:rPr>
              <a:t>2 </a:t>
            </a:r>
            <a:endParaRPr lang="en-US" sz="3200" b="1">
              <a:solidFill>
                <a:srgbClr val="D60093"/>
              </a:solidFill>
            </a:endParaRPr>
          </a:p>
        </p:txBody>
      </p:sp>
      <p:pic>
        <p:nvPicPr>
          <p:cNvPr id="3995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95400"/>
            <a:ext cx="7162800" cy="3352800"/>
          </a:xfrm>
          <a:prstGeom prst="rect">
            <a:avLst/>
          </a:prstGeom>
          <a:noFill/>
        </p:spPr>
      </p:pic>
      <p:pic>
        <p:nvPicPr>
          <p:cNvPr id="39957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572000"/>
            <a:ext cx="7086600" cy="638175"/>
          </a:xfrm>
          <a:prstGeom prst="rect">
            <a:avLst/>
          </a:prstGeom>
          <a:noFill/>
        </p:spPr>
      </p:pic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2057400" y="1219200"/>
            <a:ext cx="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5867400" y="1295400"/>
            <a:ext cx="0" cy="1066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1143000" y="838200"/>
            <a:ext cx="457200" cy="457200"/>
          </a:xfrm>
          <a:prstGeom prst="rect">
            <a:avLst/>
          </a:prstGeom>
          <a:solidFill>
            <a:srgbClr val="FFFF99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3429000" y="1905000"/>
            <a:ext cx="457200" cy="457200"/>
          </a:xfrm>
          <a:prstGeom prst="rect">
            <a:avLst/>
          </a:prstGeom>
          <a:solidFill>
            <a:srgbClr val="FFFF99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6324600" y="1066800"/>
            <a:ext cx="457200" cy="457200"/>
          </a:xfrm>
          <a:prstGeom prst="rect">
            <a:avLst/>
          </a:prstGeom>
          <a:solidFill>
            <a:srgbClr val="FFFF99">
              <a:alpha val="3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381000" y="4648200"/>
            <a:ext cx="457200" cy="457200"/>
          </a:xfrm>
          <a:prstGeom prst="rect">
            <a:avLst/>
          </a:prstGeom>
          <a:solidFill>
            <a:srgbClr val="FFFF99">
              <a:alpha val="5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2133600" y="2667000"/>
            <a:ext cx="6096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3d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2057400" y="32004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4d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2057400" y="36576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5d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2133600" y="4114800"/>
            <a:ext cx="685800" cy="466725"/>
          </a:xfrm>
          <a:prstGeom prst="rect">
            <a:avLst/>
          </a:prstGeom>
          <a:solidFill>
            <a:srgbClr val="0000FF">
              <a:alpha val="25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6d</a:t>
            </a:r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457200" y="1371600"/>
            <a:ext cx="457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</a:t>
            </a:r>
          </a:p>
          <a:p>
            <a:pPr>
              <a:spcBef>
                <a:spcPct val="50000"/>
              </a:spcBef>
            </a:pPr>
            <a:r>
              <a:rPr lang="en-US" sz="2000"/>
              <a:t>2</a:t>
            </a:r>
          </a:p>
          <a:p>
            <a:pPr>
              <a:spcBef>
                <a:spcPct val="50000"/>
              </a:spcBef>
            </a:pPr>
            <a:r>
              <a:rPr lang="en-US" sz="2000"/>
              <a:t>3</a:t>
            </a:r>
          </a:p>
          <a:p>
            <a:pPr>
              <a:spcBef>
                <a:spcPct val="50000"/>
              </a:spcBef>
            </a:pPr>
            <a:r>
              <a:rPr lang="en-US" sz="2000"/>
              <a:t>4</a:t>
            </a:r>
          </a:p>
          <a:p>
            <a:pPr>
              <a:spcBef>
                <a:spcPct val="50000"/>
              </a:spcBef>
            </a:pPr>
            <a:r>
              <a:rPr lang="en-US" sz="2000"/>
              <a:t>5</a:t>
            </a:r>
          </a:p>
          <a:p>
            <a:pPr>
              <a:spcBef>
                <a:spcPct val="50000"/>
              </a:spcBef>
            </a:pPr>
            <a:r>
              <a:rPr lang="en-US" sz="2000"/>
              <a:t>6</a:t>
            </a:r>
          </a:p>
          <a:p>
            <a:pPr>
              <a:spcBef>
                <a:spcPct val="50000"/>
              </a:spcBef>
            </a:pPr>
            <a:r>
              <a:rPr lang="en-US" sz="2000"/>
              <a:t>7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1524000" y="4572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Will stay in first 5 rows so f </a:t>
            </a:r>
            <a:r>
              <a:rPr lang="en-US" dirty="0" err="1"/>
              <a:t>orbitals</a:t>
            </a:r>
            <a:r>
              <a:rPr lang="en-US" dirty="0"/>
              <a:t> can be dropped</a:t>
            </a: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304800" y="5257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 =</a:t>
            </a:r>
          </a:p>
        </p:txBody>
      </p:sp>
      <p:sp>
        <p:nvSpPr>
          <p:cNvPr id="39975" name="Line 39"/>
          <p:cNvSpPr>
            <a:spLocks noChangeShapeType="1"/>
          </p:cNvSpPr>
          <p:nvPr/>
        </p:nvSpPr>
        <p:spPr bwMode="auto">
          <a:xfrm>
            <a:off x="1295400" y="12192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1219200" y="5257800"/>
            <a:ext cx="914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1s</a:t>
            </a:r>
            <a:r>
              <a:rPr lang="en-US" sz="3200" b="1" baseline="30000"/>
              <a:t>1</a:t>
            </a:r>
            <a:endParaRPr lang="en-US" sz="3200" b="1"/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7086600" y="5257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He =</a:t>
            </a:r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304800" y="5867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Li=</a:t>
            </a:r>
            <a:r>
              <a:rPr lang="en-US"/>
              <a:t> </a:t>
            </a:r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2133600" y="5867400"/>
            <a:ext cx="8382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</a:rPr>
              <a:t>2s</a:t>
            </a:r>
            <a:r>
              <a:rPr lang="en-US" sz="3200" b="1" baseline="30000">
                <a:solidFill>
                  <a:srgbClr val="D60093"/>
                </a:solidFill>
              </a:rPr>
              <a:t>1</a:t>
            </a:r>
            <a:endParaRPr lang="en-US" sz="3200" b="1">
              <a:solidFill>
                <a:srgbClr val="D60093"/>
              </a:solidFill>
            </a:endParaRPr>
          </a:p>
        </p:txBody>
      </p:sp>
      <p:sp>
        <p:nvSpPr>
          <p:cNvPr id="39983" name="Line 47"/>
          <p:cNvSpPr>
            <a:spLocks noChangeShapeType="1"/>
          </p:cNvSpPr>
          <p:nvPr/>
        </p:nvSpPr>
        <p:spPr bwMode="auto">
          <a:xfrm>
            <a:off x="1295400" y="990600"/>
            <a:ext cx="6705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5" name="Line 49"/>
          <p:cNvSpPr>
            <a:spLocks noChangeShapeType="1"/>
          </p:cNvSpPr>
          <p:nvPr/>
        </p:nvSpPr>
        <p:spPr bwMode="auto">
          <a:xfrm>
            <a:off x="1295400" y="20574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6" name="Text Box 50"/>
          <p:cNvSpPr txBox="1">
            <a:spLocks noChangeArrowheads="1"/>
          </p:cNvSpPr>
          <p:nvPr/>
        </p:nvSpPr>
        <p:spPr bwMode="auto">
          <a:xfrm>
            <a:off x="3581400" y="58674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Be=</a:t>
            </a:r>
          </a:p>
        </p:txBody>
      </p:sp>
      <p:sp>
        <p:nvSpPr>
          <p:cNvPr id="39987" name="Line 51"/>
          <p:cNvSpPr>
            <a:spLocks noChangeShapeType="1"/>
          </p:cNvSpPr>
          <p:nvPr/>
        </p:nvSpPr>
        <p:spPr bwMode="auto">
          <a:xfrm>
            <a:off x="1371600" y="2133600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88" name="Text Box 52"/>
          <p:cNvSpPr txBox="1">
            <a:spLocks noChangeArrowheads="1"/>
          </p:cNvSpPr>
          <p:nvPr/>
        </p:nvSpPr>
        <p:spPr bwMode="auto">
          <a:xfrm>
            <a:off x="4343400" y="5867400"/>
            <a:ext cx="8382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1s</a:t>
            </a:r>
            <a:r>
              <a:rPr lang="en-US" sz="3200" b="1" baseline="30000"/>
              <a:t>2</a:t>
            </a:r>
            <a:endParaRPr lang="en-US" sz="3200" b="1"/>
          </a:p>
        </p:txBody>
      </p: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5334000" y="5867400"/>
            <a:ext cx="9906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2s</a:t>
            </a:r>
            <a:r>
              <a:rPr lang="en-US" sz="3200" b="1" baseline="30000"/>
              <a:t>2</a:t>
            </a: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232685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3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 animBg="1"/>
      <p:bldP spid="39948" grpId="0" animBg="1"/>
      <p:bldP spid="39961" grpId="0" animBg="1"/>
      <p:bldP spid="39962" grpId="0" animBg="1"/>
      <p:bldP spid="39964" grpId="0" animBg="1"/>
      <p:bldP spid="39965" grpId="0" animBg="1"/>
      <p:bldP spid="39966" grpId="0" animBg="1"/>
      <p:bldP spid="39967" grpId="0" animBg="1"/>
      <p:bldP spid="39968" grpId="0" animBg="1"/>
      <p:bldP spid="39969" grpId="0" animBg="1"/>
      <p:bldP spid="39970" grpId="0"/>
      <p:bldP spid="39973" grpId="0"/>
      <p:bldP spid="39973" grpId="1"/>
      <p:bldP spid="39974" grpId="0"/>
      <p:bldP spid="39975" grpId="0" animBg="1"/>
      <p:bldP spid="39975" grpId="1" animBg="1"/>
      <p:bldP spid="39976" grpId="0" animBg="1"/>
      <p:bldP spid="39978" grpId="0"/>
      <p:bldP spid="39980" grpId="0"/>
      <p:bldP spid="39981" grpId="0" animBg="1"/>
      <p:bldP spid="39983" grpId="0" animBg="1"/>
      <p:bldP spid="39983" grpId="1" animBg="1"/>
      <p:bldP spid="39983" grpId="2" animBg="1"/>
      <p:bldP spid="39983" grpId="3" animBg="1"/>
      <p:bldP spid="39983" grpId="4" animBg="1"/>
      <p:bldP spid="39986" grpId="0"/>
      <p:bldP spid="39987" grpId="0" animBg="1"/>
      <p:bldP spid="39988" grpId="0" animBg="1"/>
      <p:bldP spid="399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7" descr="rutherfo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808" y="3124200"/>
            <a:ext cx="1617663" cy="186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491654" y="204759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???</a:t>
            </a:r>
            <a:endParaRPr lang="en-US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467600" y="5257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help</a:t>
            </a:r>
            <a:endParaRPr lang="en-US" dirty="0"/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90500" y="152400"/>
            <a:ext cx="8610600" cy="1446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4000" b="1" dirty="0">
                <a:latin typeface="Arial" charset="0"/>
              </a:rPr>
              <a:t>2)</a:t>
            </a:r>
            <a:r>
              <a:rPr lang="en-US" b="1" dirty="0">
                <a:latin typeface="Arial" charset="0"/>
              </a:rPr>
              <a:t>Why doesn’t the </a:t>
            </a:r>
            <a:r>
              <a:rPr lang="en-US" sz="4800" b="1" dirty="0">
                <a:solidFill>
                  <a:srgbClr val="FFFF00"/>
                </a:solidFill>
                <a:latin typeface="Arial" charset="0"/>
              </a:rPr>
              <a:t>sun</a:t>
            </a:r>
            <a:r>
              <a:rPr lang="en-US" b="1" dirty="0">
                <a:latin typeface="Arial" charset="0"/>
              </a:rPr>
              <a:t> show  </a:t>
            </a:r>
            <a:r>
              <a:rPr lang="en-US" b="1" u="sng" dirty="0">
                <a:latin typeface="Arial" charset="0"/>
              </a:rPr>
              <a:t>all </a:t>
            </a:r>
            <a:r>
              <a:rPr lang="en-US" b="1" dirty="0" smtClean="0">
                <a:latin typeface="Arial" charset="0"/>
              </a:rPr>
              <a:t>colors (e.g. show </a:t>
            </a:r>
            <a:r>
              <a:rPr lang="en-US" sz="4000" b="1" dirty="0" smtClean="0">
                <a:solidFill>
                  <a:schemeClr val="bg1"/>
                </a:solidFill>
                <a:latin typeface="Arial" charset="0"/>
              </a:rPr>
              <a:t>white</a:t>
            </a:r>
            <a:r>
              <a:rPr lang="en-US" b="1" dirty="0" smtClean="0">
                <a:latin typeface="Arial" charset="0"/>
              </a:rPr>
              <a:t> light)  </a:t>
            </a:r>
            <a:r>
              <a:rPr lang="en-US" b="1" dirty="0">
                <a:latin typeface="Arial" charset="0"/>
              </a:rPr>
              <a:t>when telescopes record spectrum</a:t>
            </a:r>
            <a:r>
              <a:rPr lang="en-US" b="1" dirty="0" smtClean="0">
                <a:latin typeface="Arial" charset="0"/>
              </a:rPr>
              <a:t>?</a:t>
            </a:r>
            <a:endParaRPr lang="en-US" b="1" dirty="0">
              <a:latin typeface="Arial" charset="0"/>
            </a:endParaRPr>
          </a:p>
        </p:txBody>
      </p:sp>
      <p:pic>
        <p:nvPicPr>
          <p:cNvPr id="22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0700" y="2209800"/>
            <a:ext cx="2819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 descr="http://www.celestiamotherlode.net/catalog/images/screenshots/various/sol_A_portrait_of_our_sun_1__rthorval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8300" y="1981200"/>
            <a:ext cx="2147959" cy="1513468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/>
          <p:nvPr/>
        </p:nvCxnSpPr>
        <p:spPr>
          <a:xfrm>
            <a:off x="4457700" y="2286000"/>
            <a:ext cx="990600" cy="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46023" y="5720708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  <p:pic>
        <p:nvPicPr>
          <p:cNvPr id="11" name="Picture 38" descr="boh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798" y="3657600"/>
            <a:ext cx="1130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17430" y="3663462"/>
            <a:ext cx="5292969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Because electrons exist in just a few defined energies, transitions naturally release energies at just few very well-defined wavelengths (which I predicted perfectly)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7887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7772400" cy="1143000"/>
          </a:xfrm>
        </p:spPr>
        <p:txBody>
          <a:bodyPr/>
          <a:lstStyle/>
          <a:p>
            <a:r>
              <a:rPr lang="en-US" sz="2800" dirty="0" smtClean="0"/>
              <a:t>   </a:t>
            </a:r>
            <a:r>
              <a:rPr lang="en-US" sz="2800" b="1" dirty="0"/>
              <a:t>the quantum cat </a:t>
            </a:r>
            <a:r>
              <a:rPr lang="en-US" sz="2800" b="1" dirty="0" smtClean="0"/>
              <a:t>dilemma-one </a:t>
            </a:r>
            <a:r>
              <a:rPr lang="en-US" sz="2800" b="1" dirty="0"/>
              <a:t>consequence of </a:t>
            </a:r>
            <a:r>
              <a:rPr lang="en-US" sz="2800" b="1" dirty="0" smtClean="0"/>
              <a:t>Bohr’s </a:t>
            </a:r>
            <a:r>
              <a:rPr lang="en-US" sz="2800" b="1" dirty="0"/>
              <a:t>quantum concept</a:t>
            </a:r>
          </a:p>
        </p:txBody>
      </p:sp>
      <p:pic>
        <p:nvPicPr>
          <p:cNvPr id="51203" name="Picture 3" descr="orangekitte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0" y="0"/>
            <a:ext cx="1809750" cy="2466975"/>
          </a:xfrm>
          <a:prstGeom prst="rect">
            <a:avLst/>
          </a:prstGeom>
          <a:noFill/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343400" y="2895600"/>
            <a:ext cx="381000" cy="3352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066800" y="2667000"/>
            <a:ext cx="67818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066800" y="6172200"/>
            <a:ext cx="67818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7467600" y="2895600"/>
            <a:ext cx="381000" cy="3352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066800" y="2895600"/>
            <a:ext cx="381000" cy="3352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57200" y="1066800"/>
            <a:ext cx="716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ym typeface="Symbol" pitchFamily="18" charset="2"/>
              </a:rPr>
              <a:t>Kitty state = = 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sz="2800" baseline="-25000" dirty="0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 </a:t>
            </a:r>
            <a:r>
              <a:rPr lang="en-US" sz="2800" baseline="-25000" dirty="0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sz="2800" dirty="0">
                <a:sym typeface="Symbol" pitchFamily="18" charset="2"/>
              </a:rPr>
              <a:t>  	+          </a:t>
            </a:r>
            <a:r>
              <a:rPr lang="en-US" sz="2800" dirty="0">
                <a:solidFill>
                  <a:srgbClr val="006699"/>
                </a:solidFill>
                <a:sym typeface="Symbol" pitchFamily="18" charset="2"/>
              </a:rPr>
              <a:t>f</a:t>
            </a:r>
            <a:r>
              <a:rPr lang="en-US" sz="2800" baseline="-25000" dirty="0">
                <a:solidFill>
                  <a:srgbClr val="006699"/>
                </a:solidFill>
                <a:sym typeface="Symbol" pitchFamily="18" charset="2"/>
              </a:rPr>
              <a:t>2</a:t>
            </a:r>
            <a:r>
              <a:rPr lang="en-US" sz="2800" dirty="0">
                <a:solidFill>
                  <a:srgbClr val="006699"/>
                </a:solidFill>
                <a:sym typeface="Symbol" pitchFamily="18" charset="2"/>
              </a:rPr>
              <a:t></a:t>
            </a:r>
            <a:r>
              <a:rPr lang="en-US" sz="2800" baseline="-25000" dirty="0">
                <a:solidFill>
                  <a:srgbClr val="006699"/>
                </a:solidFill>
                <a:sym typeface="Symbol" pitchFamily="18" charset="2"/>
              </a:rPr>
              <a:t>2</a:t>
            </a:r>
          </a:p>
          <a:p>
            <a:r>
              <a:rPr lang="en-US" sz="2800" b="1" dirty="0" smtClean="0">
                <a:solidFill>
                  <a:srgbClr val="D60093"/>
                </a:solidFill>
                <a:sym typeface="Symbol" pitchFamily="18" charset="2"/>
              </a:rPr>
              <a:t>(According </a:t>
            </a:r>
            <a:r>
              <a:rPr lang="en-US" sz="2800" b="1" dirty="0">
                <a:solidFill>
                  <a:srgbClr val="D60093"/>
                </a:solidFill>
                <a:sym typeface="Symbol" pitchFamily="18" charset="2"/>
              </a:rPr>
              <a:t>to </a:t>
            </a:r>
            <a:r>
              <a:rPr lang="en-US" sz="2800" b="1" dirty="0" smtClean="0">
                <a:solidFill>
                  <a:srgbClr val="D60093"/>
                </a:solidFill>
                <a:sym typeface="Symbol" pitchFamily="18" charset="2"/>
              </a:rPr>
              <a:t>quantum physics)</a:t>
            </a:r>
            <a:r>
              <a:rPr lang="en-US" sz="2800" dirty="0" smtClean="0">
                <a:sym typeface="Symbol" pitchFamily="18" charset="2"/>
              </a:rPr>
              <a:t> 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28600" y="2057400"/>
            <a:ext cx="800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sym typeface="Symbol" pitchFamily="18" charset="2"/>
              </a:rPr>
              <a:t>            </a:t>
            </a:r>
            <a:r>
              <a:rPr lang="en-US" sz="3200" b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sz="3200" b="1" baseline="-25000" dirty="0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sz="3200" dirty="0">
                <a:sym typeface="Symbol" pitchFamily="18" charset="2"/>
              </a:rPr>
              <a:t> ~ 1, but not quite	</a:t>
            </a:r>
            <a:r>
              <a:rPr lang="en-US" sz="3200" b="1" dirty="0">
                <a:solidFill>
                  <a:srgbClr val="006699"/>
                </a:solidFill>
                <a:sym typeface="Symbol" pitchFamily="18" charset="2"/>
              </a:rPr>
              <a:t>f</a:t>
            </a:r>
            <a:r>
              <a:rPr lang="en-US" sz="3200" b="1" baseline="-25000" dirty="0">
                <a:solidFill>
                  <a:srgbClr val="006699"/>
                </a:solidFill>
                <a:sym typeface="Symbol" pitchFamily="18" charset="2"/>
              </a:rPr>
              <a:t>2</a:t>
            </a:r>
            <a:r>
              <a:rPr lang="en-US" sz="3200" dirty="0">
                <a:sym typeface="Symbol" pitchFamily="18" charset="2"/>
              </a:rPr>
              <a:t> ~ 0 but not quite</a:t>
            </a:r>
          </a:p>
        </p:txBody>
      </p:sp>
      <p:pic>
        <p:nvPicPr>
          <p:cNvPr id="51211" name="Picture 11" descr="orangekitte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276600"/>
            <a:ext cx="1809750" cy="2466975"/>
          </a:xfrm>
          <a:prstGeom prst="rect">
            <a:avLst/>
          </a:prstGeom>
          <a:noFill/>
        </p:spPr>
      </p:pic>
      <p:pic>
        <p:nvPicPr>
          <p:cNvPr id="51212" name="Picture 12" descr="orangekitte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352800"/>
            <a:ext cx="1809750" cy="2466975"/>
          </a:xfrm>
          <a:prstGeom prst="rect">
            <a:avLst/>
          </a:prstGeom>
          <a:noFill/>
        </p:spPr>
      </p:pic>
      <p:pic>
        <p:nvPicPr>
          <p:cNvPr id="5121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971800"/>
            <a:ext cx="5257800" cy="3200400"/>
          </a:xfrm>
          <a:prstGeom prst="rect">
            <a:avLst/>
          </a:prstGeom>
          <a:noFill/>
        </p:spPr>
      </p:pic>
      <p:pic>
        <p:nvPicPr>
          <p:cNvPr id="51214" name="Picture 14" descr="Cheshire-c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0650" y="2971800"/>
            <a:ext cx="5943600" cy="3200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724400" y="2911119"/>
            <a:ext cx="2781300" cy="1569660"/>
          </a:xfrm>
          <a:prstGeom prst="rect">
            <a:avLst/>
          </a:prstGeom>
          <a:solidFill>
            <a:schemeClr val="accent1">
              <a:alpha val="58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Quantum physics is surreal, baby </a:t>
            </a:r>
            <a:r>
              <a:rPr lang="en-US" sz="3200" dirty="0" smtClean="0"/>
              <a:t>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978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/>
      <p:bldP spid="51210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logcdn.com/www.aoltv.com/media/2009/06/cropbreaking_bad_lj_2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19200"/>
            <a:ext cx="5672532" cy="4191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0" y="5334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Walter White talking chemistry in “Breaking Bad” </a:t>
            </a:r>
            <a:endParaRPr lang="en-US" dirty="0"/>
          </a:p>
        </p:txBody>
      </p:sp>
      <p:pic>
        <p:nvPicPr>
          <p:cNvPr id="2052" name="Picture 4" descr="http://t1.gstatic.com/images?q=tbn:ANd9GcSbXqNcNi_Ljwm7MNSYmVY5JFJGpZ_52Cxp--0zmxoQz2KLAIpqO_04WTu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400"/>
            <a:ext cx="1743075" cy="26193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0" y="4572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happened to chemistry ?????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543800" cy="685800"/>
          </a:xfrm>
        </p:spPr>
        <p:txBody>
          <a:bodyPr>
            <a:normAutofit fontScale="90000"/>
          </a:bodyPr>
          <a:lstStyle/>
          <a:p>
            <a:r>
              <a:rPr lang="en-US"/>
              <a:t>The Bohr Model dies…1930</a:t>
            </a:r>
          </a:p>
        </p:txBody>
      </p:sp>
      <p:pic>
        <p:nvPicPr>
          <p:cNvPr id="52229" name="Picture 5" descr="Atomic_Absorption_Spectrome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33400" y="1195557"/>
            <a:ext cx="8077200" cy="5332412"/>
          </a:xfrm>
          <a:prstGeom prst="rect">
            <a:avLst/>
          </a:prstGeom>
          <a:noFill/>
        </p:spPr>
      </p:pic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28600" y="762000"/>
            <a:ext cx="7086600" cy="1077218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The </a:t>
            </a:r>
            <a:r>
              <a:rPr lang="en-US" sz="3200" b="1" dirty="0" smtClean="0"/>
              <a:t>experimental chemists and </a:t>
            </a:r>
            <a:r>
              <a:rPr lang="en-US" sz="3200" b="1" dirty="0" err="1" smtClean="0"/>
              <a:t>spectroscopists</a:t>
            </a:r>
            <a:r>
              <a:rPr lang="en-US" sz="3200" b="1" dirty="0" smtClean="0"/>
              <a:t> </a:t>
            </a:r>
            <a:r>
              <a:rPr lang="en-US" sz="3200" b="1" dirty="0"/>
              <a:t>say “</a:t>
            </a:r>
            <a:r>
              <a:rPr lang="en-US" sz="3200" b="1" dirty="0" err="1"/>
              <a:t>fugetabout</a:t>
            </a:r>
            <a:r>
              <a:rPr lang="en-US" sz="3200" b="1" dirty="0"/>
              <a:t>” it.</a:t>
            </a:r>
          </a:p>
        </p:txBody>
      </p:sp>
      <p:pic>
        <p:nvPicPr>
          <p:cNvPr id="52234" name="Picture 10" descr="r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0"/>
            <a:ext cx="1600200" cy="2128226"/>
          </a:xfrm>
          <a:prstGeom prst="rect">
            <a:avLst/>
          </a:prstGeom>
          <a:noFill/>
        </p:spPr>
      </p:pic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4716379" y="1985886"/>
            <a:ext cx="4363453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“</a:t>
            </a:r>
            <a:r>
              <a:rPr lang="en-US" sz="3200" b="1" dirty="0" smtClean="0"/>
              <a:t>typical” </a:t>
            </a:r>
            <a:r>
              <a:rPr lang="en-US" sz="3200" b="1" dirty="0"/>
              <a:t>experimental </a:t>
            </a:r>
            <a:r>
              <a:rPr lang="en-US" sz="3200" b="1" dirty="0" err="1" smtClean="0"/>
              <a:t>spectroscopist</a:t>
            </a:r>
            <a:r>
              <a:rPr lang="en-US" sz="3200" b="1" dirty="0" smtClean="0"/>
              <a:t>/chemist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772400" y="381000"/>
            <a:ext cx="114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1930</a:t>
            </a:r>
          </a:p>
          <a:p>
            <a:r>
              <a:rPr lang="en-US" sz="2800" dirty="0" smtClean="0"/>
              <a:t>Bohr theory</a:t>
            </a:r>
            <a:endParaRPr lang="en-US" sz="2800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28600" y="4496644"/>
            <a:ext cx="4953000" cy="2031325"/>
          </a:xfrm>
          <a:prstGeom prst="rect">
            <a:avLst/>
          </a:prstGeom>
          <a:solidFill>
            <a:srgbClr val="CCFFCC">
              <a:alpha val="7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Experimentalist’s </a:t>
            </a:r>
            <a:r>
              <a:rPr lang="en-US" sz="2800" b="1" dirty="0"/>
              <a:t>attitude towards theoreticians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“If I want your opinion, I’ll give it to you…”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754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Bohr Model dies…1930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09674" y="3079146"/>
            <a:ext cx="3934326" cy="3704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914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/>
      <p:bldP spid="5224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4800600"/>
            <a:ext cx="7467600" cy="19050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sz="2400" b="1" dirty="0"/>
              <a:t>1)Bohr can’t predict anything right  except H…the other elements have too many lines, e.g. </a:t>
            </a:r>
            <a:r>
              <a:rPr lang="en-US" sz="2400" b="1" dirty="0">
                <a:solidFill>
                  <a:srgbClr val="0066FF"/>
                </a:solidFill>
              </a:rPr>
              <a:t>Na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u="sng" dirty="0">
                <a:solidFill>
                  <a:srgbClr val="FF0000"/>
                </a:solidFill>
              </a:rPr>
              <a:t>BOHR		        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1 line predicted		</a:t>
            </a:r>
            <a:endParaRPr lang="en-US" dirty="0">
              <a:solidFill>
                <a:srgbClr val="0066FF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en-US" dirty="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1447800" cy="707886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1</a:t>
            </a:r>
            <a:r>
              <a:rPr lang="en-US" sz="4000" b="1" dirty="0">
                <a:sym typeface="Symbol" pitchFamily="18" charset="2"/>
              </a:rPr>
              <a:t></a:t>
            </a:r>
            <a:r>
              <a:rPr lang="en-US" sz="4000" b="1" dirty="0">
                <a:solidFill>
                  <a:srgbClr val="0066FF"/>
                </a:solidFill>
                <a:sym typeface="Symbol" pitchFamily="18" charset="2"/>
              </a:rPr>
              <a:t>20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5562600" y="2438400"/>
            <a:ext cx="1066800" cy="0"/>
          </a:xfrm>
          <a:prstGeom prst="line">
            <a:avLst/>
          </a:prstGeom>
          <a:noFill/>
          <a:ln w="66675">
            <a:solidFill>
              <a:srgbClr val="3399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6629400" y="2209800"/>
            <a:ext cx="2514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Bohr’s prediction: 1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green</a:t>
            </a:r>
            <a:r>
              <a:rPr lang="en-US" sz="3600" b="1" dirty="0" smtClean="0">
                <a:solidFill>
                  <a:srgbClr val="FF0000"/>
                </a:solidFill>
              </a:rPr>
              <a:t> line</a:t>
            </a:r>
            <a:endParaRPr lang="en-US" sz="2100" b="1" dirty="0">
              <a:solidFill>
                <a:srgbClr val="FF0000"/>
              </a:solidFill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800600" y="5486400"/>
            <a:ext cx="3886200" cy="11604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>
                <a:solidFill>
                  <a:srgbClr val="0066FF"/>
                </a:solidFill>
              </a:rPr>
              <a:t>EXPERIMENT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66FF"/>
                </a:solidFill>
              </a:rPr>
              <a:t>20 LINES OBSERVED</a:t>
            </a:r>
          </a:p>
        </p:txBody>
      </p:sp>
      <p:pic>
        <p:nvPicPr>
          <p:cNvPr id="52234" name="Picture 10" descr="ri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3525" y="0"/>
            <a:ext cx="1260475" cy="1676400"/>
          </a:xfrm>
          <a:prstGeom prst="rect">
            <a:avLst/>
          </a:prstGeom>
          <a:noFill/>
        </p:spPr>
      </p:pic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2057400"/>
            <a:ext cx="1238250" cy="1971675"/>
          </a:xfrm>
          <a:prstGeom prst="rect">
            <a:avLst/>
          </a:prstGeom>
          <a:noFill/>
        </p:spPr>
      </p:pic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3733800" y="609600"/>
            <a:ext cx="2209800" cy="156966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/>
              <a:t>Observed</a:t>
            </a:r>
          </a:p>
          <a:p>
            <a:pPr>
              <a:spcBef>
                <a:spcPts val="0"/>
              </a:spcBef>
            </a:pPr>
            <a:r>
              <a:rPr lang="en-US" sz="3200" dirty="0" smtClean="0"/>
              <a:t>Na-`D’ line</a:t>
            </a:r>
          </a:p>
          <a:p>
            <a:pPr>
              <a:spcBef>
                <a:spcPts val="0"/>
              </a:spcBef>
            </a:pPr>
            <a:r>
              <a:rPr lang="en-US" sz="3200" dirty="0" smtClean="0"/>
              <a:t>Is </a:t>
            </a:r>
            <a:r>
              <a:rPr lang="en-US" sz="3200" dirty="0" smtClean="0">
                <a:solidFill>
                  <a:srgbClr val="FFFF00"/>
                </a:solidFill>
              </a:rPr>
              <a:t>yellow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52237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1219200"/>
            <a:ext cx="889363" cy="3276600"/>
          </a:xfrm>
          <a:prstGeom prst="rect">
            <a:avLst/>
          </a:prstGeom>
          <a:noFill/>
        </p:spPr>
      </p:pic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0" y="762000"/>
            <a:ext cx="2743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Even worse..</a:t>
            </a:r>
          </a:p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accent2"/>
                </a:solidFill>
              </a:rPr>
              <a:t>Spectroscopists</a:t>
            </a:r>
            <a:r>
              <a:rPr lang="en-US" sz="2800" b="1" dirty="0">
                <a:solidFill>
                  <a:schemeClr val="accent2"/>
                </a:solidFill>
              </a:rPr>
              <a:t> observe….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04800" y="2514600"/>
            <a:ext cx="22860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20</a:t>
            </a:r>
            <a:r>
              <a:rPr lang="en-US" sz="3600" b="1" dirty="0">
                <a:solidFill>
                  <a:schemeClr val="hlink"/>
                </a:solidFill>
              </a:rPr>
              <a:t> </a:t>
            </a:r>
            <a:r>
              <a:rPr lang="en-US" sz="3600" b="1" dirty="0">
                <a:solidFill>
                  <a:schemeClr val="accent2"/>
                </a:solidFill>
              </a:rPr>
              <a:t>lines !!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77200" y="3048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1930</a:t>
            </a:r>
          </a:p>
          <a:p>
            <a:r>
              <a:rPr lang="en-US" dirty="0" smtClean="0"/>
              <a:t>Bohr theory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Bohr’s little Problem…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4914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  <p:bldP spid="52228" grpId="0" animBg="1" autoUpdateAnimBg="0"/>
      <p:bldP spid="52230" grpId="0" animBg="1"/>
      <p:bldP spid="52232" grpId="0" autoUpdateAnimBg="0"/>
      <p:bldP spid="52233" grpId="0" animBg="1"/>
      <p:bldP spid="52236" grpId="0" animBg="1"/>
      <p:bldP spid="52238" grpId="0"/>
      <p:bldP spid="522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/>
              <a:t>Bohr model’s failures (continued)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609600" y="17526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1" dirty="0"/>
              <a:t>Can’t predict magnetic `fine’ structure of 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dirty="0"/>
              <a:t>, </a:t>
            </a:r>
            <a:r>
              <a:rPr lang="en-US" dirty="0" err="1"/>
              <a:t>e.g</a:t>
            </a:r>
            <a:endParaRPr lang="en-US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0066FF"/>
                </a:solidFill>
              </a:rPr>
              <a:t>…</a:t>
            </a:r>
            <a:r>
              <a:rPr lang="en-US" b="1" dirty="0">
                <a:solidFill>
                  <a:srgbClr val="0066FF"/>
                </a:solidFill>
                <a:latin typeface="Lucida Sans" pitchFamily="34" charset="0"/>
              </a:rPr>
              <a:t>magnetize </a:t>
            </a:r>
            <a:r>
              <a:rPr lang="en-US" b="1" dirty="0">
                <a:solidFill>
                  <a:srgbClr val="FF0000"/>
                </a:solidFill>
                <a:latin typeface="Lucida Sans" pitchFamily="34" charset="0"/>
              </a:rPr>
              <a:t>H</a:t>
            </a:r>
            <a:r>
              <a:rPr lang="en-US" b="1" dirty="0">
                <a:solidFill>
                  <a:srgbClr val="0066FF"/>
                </a:solidFill>
                <a:latin typeface="Lucida Sans" pitchFamily="34" charset="0"/>
              </a:rPr>
              <a:t> and even </a:t>
            </a:r>
            <a:r>
              <a:rPr lang="en-US" b="1" dirty="0">
                <a:solidFill>
                  <a:srgbClr val="FF0000"/>
                </a:solidFill>
                <a:latin typeface="Lucida Sans" pitchFamily="34" charset="0"/>
              </a:rPr>
              <a:t>n=1</a:t>
            </a:r>
            <a:r>
              <a:rPr lang="en-US" b="1" dirty="0">
                <a:solidFill>
                  <a:srgbClr val="0066FF"/>
                </a:solidFill>
                <a:latin typeface="Lucida Sans" pitchFamily="34" charset="0"/>
              </a:rPr>
              <a:t> </a:t>
            </a:r>
            <a:r>
              <a:rPr lang="en-US" b="1" dirty="0">
                <a:latin typeface="Lucida Sans" pitchFamily="34" charset="0"/>
              </a:rPr>
              <a:t>splits into </a:t>
            </a:r>
            <a:r>
              <a:rPr lang="en-US" b="1" dirty="0">
                <a:solidFill>
                  <a:srgbClr val="0066FF"/>
                </a:solidFill>
                <a:latin typeface="Lucida Sans" pitchFamily="34" charset="0"/>
                <a:sym typeface="Wingdings" pitchFamily="2" charset="2"/>
              </a:rPr>
              <a:t>2 lines</a:t>
            </a:r>
            <a:endParaRPr lang="en-US" b="1" dirty="0">
              <a:solidFill>
                <a:srgbClr val="0066FF"/>
              </a:solidFill>
              <a:latin typeface="Lucida Sans" pitchFamily="34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1905000" y="3200400"/>
            <a:ext cx="0" cy="457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2667000" y="3429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4648200" y="3200400"/>
            <a:ext cx="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4800600" y="3200400"/>
            <a:ext cx="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2438400" y="3581400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Turn on magnet near H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715000" y="3048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Lucida Sans" pitchFamily="34" charset="0"/>
                <a:sym typeface="Wingdings" pitchFamily="2" charset="2"/>
              </a:rPr>
              <a:t>1</a:t>
            </a:r>
            <a:r>
              <a:rPr lang="en-US" sz="2000" b="1">
                <a:solidFill>
                  <a:srgbClr val="0066FF"/>
                </a:solidFill>
                <a:latin typeface="Lucida Sans" pitchFamily="34" charset="0"/>
                <a:sym typeface="Wingdings" pitchFamily="2" charset="2"/>
              </a:rPr>
              <a:t> </a:t>
            </a:r>
            <a:r>
              <a:rPr lang="en-US" sz="2800">
                <a:sym typeface="Symbol" pitchFamily="18" charset="2"/>
              </a:rPr>
              <a:t> </a:t>
            </a:r>
            <a:r>
              <a:rPr lang="en-US" sz="2800">
                <a:solidFill>
                  <a:srgbClr val="0066FF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914400" y="4343400"/>
            <a:ext cx="7086600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ym typeface="Wingdings" pitchFamily="2" charset="2"/>
              </a:rPr>
              <a:t> </a:t>
            </a:r>
            <a:r>
              <a:rPr lang="en-US" sz="2800" dirty="0"/>
              <a:t>Not even the </a:t>
            </a:r>
            <a:r>
              <a:rPr lang="en-US" sz="2800" dirty="0" smtClean="0"/>
              <a:t>smartest theoretical </a:t>
            </a:r>
            <a:r>
              <a:rPr lang="en-US" sz="2800" dirty="0"/>
              <a:t>physicists of the day (</a:t>
            </a:r>
            <a:r>
              <a:rPr lang="en-US" sz="2800" dirty="0" err="1"/>
              <a:t>Sommerfeld</a:t>
            </a:r>
            <a:r>
              <a:rPr lang="en-US" sz="2800" dirty="0"/>
              <a:t>, Planck, Dirac) can make </a:t>
            </a:r>
            <a:r>
              <a:rPr lang="en-US" sz="2800" dirty="0">
                <a:solidFill>
                  <a:srgbClr val="FF0000"/>
                </a:solidFill>
              </a:rPr>
              <a:t>1</a:t>
            </a:r>
            <a:r>
              <a:rPr lang="en-US" sz="2800" dirty="0">
                <a:solidFill>
                  <a:srgbClr val="0066FF"/>
                </a:solidFill>
              </a:rPr>
              <a:t>=2</a:t>
            </a:r>
            <a:r>
              <a:rPr lang="en-US" sz="2800" dirty="0"/>
              <a:t> or </a:t>
            </a:r>
            <a:r>
              <a:rPr lang="en-US" sz="2800" dirty="0">
                <a:solidFill>
                  <a:srgbClr val="FF0000"/>
                </a:solidFill>
              </a:rPr>
              <a:t>1</a:t>
            </a:r>
            <a:r>
              <a:rPr lang="en-US" sz="2800" dirty="0" smtClean="0"/>
              <a:t>=</a:t>
            </a:r>
            <a:r>
              <a:rPr lang="en-US" sz="2800" dirty="0" smtClean="0">
                <a:solidFill>
                  <a:srgbClr val="0066FF"/>
                </a:solidFill>
              </a:rPr>
              <a:t>20</a:t>
            </a:r>
            <a:r>
              <a:rPr lang="en-US" sz="2800" dirty="0"/>
              <a:t>…. with Bohr’s model 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457200" y="1219200"/>
            <a:ext cx="76200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2)…even Bohr’s predictions for 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dirty="0"/>
              <a:t> have problems</a:t>
            </a:r>
          </a:p>
        </p:txBody>
      </p:sp>
    </p:spTree>
    <p:extLst>
      <p:ext uri="{BB962C8B-B14F-4D97-AF65-F5344CB8AC3E}">
        <p14:creationId xmlns:p14="http://schemas.microsoft.com/office/powerpoint/2010/main" val="238420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1" grpId="0" autoUpdateAnimBg="0"/>
      <p:bldP spid="53252" grpId="0" animBg="1"/>
      <p:bldP spid="53253" grpId="0" animBg="1"/>
      <p:bldP spid="53254" grpId="0" animBg="1"/>
      <p:bldP spid="53255" grpId="0" animBg="1"/>
      <p:bldP spid="53256" grpId="0" autoUpdateAnimBg="0"/>
      <p:bldP spid="53257" grpId="0" autoUpdateAnimBg="0"/>
      <p:bldP spid="53258" grpId="0" autoUpdateAnimBg="0"/>
      <p:bldP spid="532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57512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Bohr model failures re-summarized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7543800" cy="38164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Model can only accurately predict behavior of H. It fails (miserably) to explain either qualitative or quantitative features of an other element.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Model even misses effect of magnetic field on H atom (`Zeeman’ Effect).</a:t>
            </a:r>
          </a:p>
          <a:p>
            <a:endParaRPr lang="en-US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914400" y="5638800"/>
            <a:ext cx="74676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One good thing for Bohr …they can’t take back the Nobel prize $ once awarded…..</a:t>
            </a:r>
          </a:p>
        </p:txBody>
      </p:sp>
    </p:spTree>
    <p:extLst>
      <p:ext uri="{BB962C8B-B14F-4D97-AF65-F5344CB8AC3E}">
        <p14:creationId xmlns:p14="http://schemas.microsoft.com/office/powerpoint/2010/main" val="205771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/>
              <a:t>The </a:t>
            </a:r>
            <a:r>
              <a:rPr lang="en-US" sz="3600">
                <a:solidFill>
                  <a:schemeClr val="accent2"/>
                </a:solidFill>
              </a:rPr>
              <a:t>spdf</a:t>
            </a:r>
            <a:r>
              <a:rPr lang="en-US" sz="3600"/>
              <a:t> electron address song*… 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81000" y="1907268"/>
            <a:ext cx="792480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Describe the complete electronic configuration of  </a:t>
            </a:r>
            <a:r>
              <a:rPr lang="en-US" dirty="0">
                <a:solidFill>
                  <a:srgbClr val="FF0000"/>
                </a:solidFill>
              </a:rPr>
              <a:t>P, </a:t>
            </a:r>
            <a:r>
              <a:rPr lang="en-US" dirty="0" err="1">
                <a:solidFill>
                  <a:srgbClr val="FF0000"/>
                </a:solidFill>
              </a:rPr>
              <a:t>Ca</a:t>
            </a:r>
            <a:r>
              <a:rPr lang="en-US" dirty="0">
                <a:solidFill>
                  <a:srgbClr val="FF0000"/>
                </a:solidFill>
              </a:rPr>
              <a:t>, Br…</a:t>
            </a:r>
            <a:r>
              <a:rPr lang="en-US" dirty="0"/>
              <a:t>……</a:t>
            </a:r>
            <a:endParaRPr lang="en-US" i="1" dirty="0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39969" y="5099538"/>
            <a:ext cx="6096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etc</a:t>
            </a:r>
            <a:r>
              <a:rPr lang="en-US" dirty="0"/>
              <a:t> 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2209800" y="4876800"/>
            <a:ext cx="685800" cy="3667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etc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3657600" y="4876800"/>
            <a:ext cx="457200" cy="27463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Etc</a:t>
            </a:r>
          </a:p>
        </p:txBody>
      </p:sp>
      <p:pic>
        <p:nvPicPr>
          <p:cNvPr id="32787" name="Picture 19" descr="cat_slee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343400"/>
            <a:ext cx="3352800" cy="2514600"/>
          </a:xfrm>
          <a:prstGeom prst="rect">
            <a:avLst/>
          </a:prstGeom>
          <a:noFill/>
        </p:spPr>
      </p:pic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4495800" y="5105400"/>
            <a:ext cx="533400" cy="2444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Etc…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339969" y="3352800"/>
            <a:ext cx="792480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Write the abbreviated electronic configuration of  </a:t>
            </a:r>
            <a:r>
              <a:rPr lang="en-US">
                <a:solidFill>
                  <a:srgbClr val="FF0000"/>
                </a:solidFill>
              </a:rPr>
              <a:t>Cl, Se, Ba… …</a:t>
            </a:r>
            <a:r>
              <a:rPr lang="en-US"/>
              <a:t>……</a:t>
            </a:r>
            <a:endParaRPr lang="en-US" i="1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4477" y="1467653"/>
            <a:ext cx="39624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Usual start of the song….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038600" y="970746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* </a:t>
            </a:r>
            <a:r>
              <a:rPr lang="en-US" sz="2800" dirty="0"/>
              <a:t>mantra taught to all  high school students in chemistry…but why ???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45677" y="2644914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2p</a:t>
            </a:r>
            <a:r>
              <a:rPr lang="en-US" sz="4000" baseline="30000" dirty="0" smtClean="0"/>
              <a:t>6</a:t>
            </a:r>
            <a:r>
              <a:rPr lang="en-US" sz="4000" dirty="0" smtClean="0"/>
              <a:t>3s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3p</a:t>
            </a:r>
            <a:r>
              <a:rPr lang="en-US" sz="4000" baseline="30000" dirty="0" smtClean="0"/>
              <a:t>6</a:t>
            </a:r>
            <a:r>
              <a:rPr lang="en-US" sz="4000" dirty="0" smtClean="0"/>
              <a:t>….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3913257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[Ne] 3s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3p</a:t>
            </a:r>
            <a:r>
              <a:rPr lang="en-US" sz="4000" baseline="30000" dirty="0" smtClean="0"/>
              <a:t>6</a:t>
            </a:r>
            <a:r>
              <a:rPr lang="en-US" sz="4000" dirty="0" smtClean="0"/>
              <a:t>….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725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1" grpId="0" animBg="1"/>
      <p:bldP spid="32784" grpId="0" animBg="1"/>
      <p:bldP spid="32785" grpId="0" animBg="1"/>
      <p:bldP spid="32786" grpId="0" animBg="1"/>
      <p:bldP spid="32788" grpId="0" animBg="1"/>
      <p:bldP spid="32789" grpId="0" animBg="1"/>
      <p:bldP spid="32790" grpId="0" animBg="1"/>
      <p:bldP spid="2" grpId="0"/>
      <p:bldP spid="1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579</Words>
  <Application>Microsoft Office PowerPoint</Application>
  <PresentationFormat>On-screen Show (4:3)</PresentationFormat>
  <Paragraphs>118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PowerPoint Presentation</vt:lpstr>
      <vt:lpstr>PowerPoint Presentation</vt:lpstr>
      <vt:lpstr>   the quantum cat dilemma-one consequence of Bohr’s quantum concept</vt:lpstr>
      <vt:lpstr>PowerPoint Presentation</vt:lpstr>
      <vt:lpstr>The Bohr Model dies…1930</vt:lpstr>
      <vt:lpstr>PowerPoint Presentation</vt:lpstr>
      <vt:lpstr>Bohr model’s failures (continued)</vt:lpstr>
      <vt:lpstr>PowerPoint Presentation</vt:lpstr>
      <vt:lpstr>The spdf electron address song*… </vt:lpstr>
      <vt:lpstr>Why sing the spdf electron address song ??… </vt:lpstr>
      <vt:lpstr>How to sing the spdf song: part 1:  electron neighborhoods: s, p, d and f 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97</cp:revision>
  <dcterms:created xsi:type="dcterms:W3CDTF">2006-08-31T00:16:57Z</dcterms:created>
  <dcterms:modified xsi:type="dcterms:W3CDTF">2012-09-12T19:00:58Z</dcterms:modified>
</cp:coreProperties>
</file>