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7" r:id="rId2"/>
    <p:sldId id="298" r:id="rId3"/>
    <p:sldId id="300" r:id="rId4"/>
    <p:sldId id="301" r:id="rId5"/>
    <p:sldId id="302" r:id="rId6"/>
    <p:sldId id="303" r:id="rId7"/>
    <p:sldId id="306" r:id="rId8"/>
    <p:sldId id="304" r:id="rId9"/>
    <p:sldId id="305" r:id="rId10"/>
    <p:sldId id="307" r:id="rId11"/>
    <p:sldId id="30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0000"/>
    <a:srgbClr val="006666"/>
    <a:srgbClr val="00CC66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091" autoAdjust="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06961-73B8-44BE-9F4D-5169BD2E0038}" type="datetimeFigureOut">
              <a:rPr lang="en-US" smtClean="0"/>
              <a:pPr/>
              <a:t>9/7/2012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52B5E-A8B2-4E53-91C5-BF42782354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4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877A21-261D-47CC-9456-D9A59F6E86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652B5E-A8B2-4E53-91C5-BF42782354E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BEE42-2380-4DFA-94DF-235082BF8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255B19-A7D7-41A5-9DB8-9A7469F551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876-5EA7-463B-84BB-B88DE36992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54C675D-1E1B-4376-8F7C-083D259B04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1DE4C-EDDE-4398-8FCB-9C7A4F1B1F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E9C3E-4DF6-4784-944E-6B31E84ABB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8367D-A6A5-4893-9321-8ADBFA34E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8C72C-1C18-4783-A34E-CE4197B1F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8F7BB-0528-41EB-94D5-CB62EDC8C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7189C-4040-4EED-9E2B-CABD21818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26268-9292-4648-ABEE-DDEA7F1EF7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3A917-4BC4-45B2-8218-9D5CD609DF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0D4381-318E-4340-9E09-D67260784F0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447800" y="0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en-US" sz="36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60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BIG</a:t>
            </a:r>
            <a:r>
              <a:rPr kumimoji="0" lang="en-US" sz="3600" b="1" i="1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Problems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b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with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Rutherford’s 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model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0" y="1447800"/>
            <a:ext cx="8915400" cy="1077218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latin typeface="Arial" charset="0"/>
              </a:rPr>
              <a:t>1)</a:t>
            </a:r>
            <a:r>
              <a:rPr lang="en-US" b="1" dirty="0" smtClean="0">
                <a:latin typeface="Arial" charset="0"/>
              </a:rPr>
              <a:t>Why don’t the </a:t>
            </a:r>
            <a:r>
              <a:rPr lang="en-US" sz="3600" b="1" dirty="0" smtClean="0">
                <a:solidFill>
                  <a:srgbClr val="FF0000"/>
                </a:solidFill>
                <a:latin typeface="Arial" charset="0"/>
              </a:rPr>
              <a:t>p</a:t>
            </a:r>
            <a:r>
              <a:rPr lang="en-US" sz="3600" b="1" baseline="30000" dirty="0" smtClean="0">
                <a:solidFill>
                  <a:srgbClr val="FF0000"/>
                </a:solidFill>
                <a:latin typeface="Arial" charset="0"/>
              </a:rPr>
              <a:t>+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and </a:t>
            </a:r>
            <a:r>
              <a:rPr lang="en-US" sz="3600" b="1" dirty="0" smtClean="0">
                <a:latin typeface="Arial" charset="0"/>
              </a:rPr>
              <a:t>e</a:t>
            </a:r>
            <a:r>
              <a:rPr lang="en-US" sz="3600" b="1" baseline="30000" dirty="0" smtClean="0">
                <a:latin typeface="Arial" charset="0"/>
              </a:rPr>
              <a:t>-</a:t>
            </a:r>
            <a:r>
              <a:rPr lang="en-US" dirty="0" smtClean="0">
                <a:solidFill>
                  <a:srgbClr val="0066FF"/>
                </a:solidFill>
                <a:latin typeface="Arial" charset="0"/>
              </a:rPr>
              <a:t> </a:t>
            </a:r>
            <a:r>
              <a:rPr lang="en-US" b="1" dirty="0" smtClean="0">
                <a:latin typeface="Arial" charset="0"/>
              </a:rPr>
              <a:t> attract and come together </a:t>
            </a:r>
            <a:r>
              <a:rPr lang="en-US" b="1" dirty="0">
                <a:latin typeface="Arial" charset="0"/>
              </a:rPr>
              <a:t>??? </a:t>
            </a:r>
            <a:r>
              <a:rPr lang="en-US" b="1" dirty="0" smtClean="0">
                <a:latin typeface="Arial" charset="0"/>
              </a:rPr>
              <a:t>(or…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why 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isn’t Earth the size of a golf ball?)</a:t>
            </a:r>
          </a:p>
        </p:txBody>
      </p:sp>
      <p:pic>
        <p:nvPicPr>
          <p:cNvPr id="1030" name="Picture 6" descr="http://www.earthview.pair.com/earth300colo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647696"/>
            <a:ext cx="3886200" cy="4093465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>
            <a:off x="5181600" y="4343400"/>
            <a:ext cx="1752600" cy="29971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 descr="http://1.bp.blogspot.com/_MH6O6gr_WCY/S73Yj9gqdAI/AAAAAAAABUg/Ci09PIn1Jp0/s1600/golfbal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3962400"/>
            <a:ext cx="647700" cy="647700"/>
          </a:xfrm>
          <a:prstGeom prst="rect">
            <a:avLst/>
          </a:prstGeom>
          <a:noFill/>
        </p:spPr>
      </p:pic>
      <p:cxnSp>
        <p:nvCxnSpPr>
          <p:cNvPr id="15" name="Straight Connector 14"/>
          <p:cNvCxnSpPr/>
          <p:nvPr/>
        </p:nvCxnSpPr>
        <p:spPr>
          <a:xfrm flipH="1">
            <a:off x="5791200" y="3962400"/>
            <a:ext cx="533400" cy="8382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 flipV="1">
            <a:off x="5638800" y="4114800"/>
            <a:ext cx="838200" cy="457200"/>
          </a:xfrm>
          <a:prstGeom prst="line">
            <a:avLst/>
          </a:prstGeom>
          <a:ln w="603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7" descr="rutherfor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4876800"/>
            <a:ext cx="1617663" cy="1861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7772400" y="4191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???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3810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WHAT PHOTOELECTRIC EFFECT MEANS</a:t>
            </a:r>
            <a:r>
              <a:rPr lang="en-US" dirty="0" smtClean="0"/>
              <a:t>: (</a:t>
            </a:r>
            <a:r>
              <a:rPr lang="en-US" sz="1800" dirty="0" smtClean="0"/>
              <a:t>SEE PAGE 60-61)</a:t>
            </a:r>
            <a:endParaRPr lang="en-US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990600"/>
            <a:ext cx="906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000" b="1" dirty="0" smtClean="0"/>
              <a:t>1) THE </a:t>
            </a:r>
            <a:r>
              <a:rPr lang="en-US" sz="4000" b="1" dirty="0" smtClean="0">
                <a:solidFill>
                  <a:srgbClr val="FF0000"/>
                </a:solidFill>
              </a:rPr>
              <a:t>ENERGY</a:t>
            </a:r>
            <a:r>
              <a:rPr lang="en-US" sz="4000" b="1" dirty="0" smtClean="0"/>
              <a:t>, </a:t>
            </a:r>
            <a:r>
              <a:rPr lang="en-US" sz="4000" b="1" dirty="0" smtClean="0">
                <a:solidFill>
                  <a:srgbClr val="FF0000"/>
                </a:solidFill>
              </a:rPr>
              <a:t>E</a:t>
            </a:r>
            <a:r>
              <a:rPr lang="en-US" sz="4000" b="1" dirty="0" smtClean="0"/>
              <a:t>, </a:t>
            </a:r>
            <a:r>
              <a:rPr lang="en-US" sz="3600" b="1" dirty="0" smtClean="0"/>
              <a:t>OF </a:t>
            </a:r>
            <a:r>
              <a:rPr lang="en-US" sz="3600" b="1" dirty="0" smtClean="0">
                <a:solidFill>
                  <a:srgbClr val="FF0000"/>
                </a:solidFill>
              </a:rPr>
              <a:t>LIGHT</a:t>
            </a:r>
            <a:r>
              <a:rPr lang="en-US" sz="3600" b="1" dirty="0" smtClean="0"/>
              <a:t> IS </a:t>
            </a:r>
            <a:r>
              <a:rPr lang="en-US" sz="4000" b="1" u="sng" dirty="0" smtClean="0"/>
              <a:t>NOT</a:t>
            </a:r>
          </a:p>
          <a:p>
            <a:r>
              <a:rPr lang="en-US" sz="4000" b="1" dirty="0" smtClean="0"/>
              <a:t>      CONNECTED TO AMPLITUDE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2895600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2)</a:t>
            </a:r>
            <a:r>
              <a:rPr lang="en-US" sz="5400" dirty="0" smtClean="0">
                <a:solidFill>
                  <a:srgbClr val="FF0000"/>
                </a:solidFill>
              </a:rPr>
              <a:t>	E</a:t>
            </a:r>
            <a:r>
              <a:rPr lang="en-US" sz="5400" dirty="0" smtClean="0"/>
              <a:t> = h*</a:t>
            </a:r>
            <a:r>
              <a:rPr lang="en-US" sz="5400" dirty="0" smtClean="0">
                <a:solidFill>
                  <a:srgbClr val="FF0000"/>
                </a:solidFill>
              </a:rPr>
              <a:t>f = </a:t>
            </a:r>
            <a:r>
              <a:rPr lang="en-US" sz="5400" dirty="0" smtClean="0"/>
              <a:t>6.63*10</a:t>
            </a:r>
            <a:r>
              <a:rPr lang="en-US" sz="5400" baseline="30000" dirty="0" smtClean="0"/>
              <a:t>-34</a:t>
            </a:r>
            <a:r>
              <a:rPr lang="en-US" sz="5400" dirty="0" smtClean="0">
                <a:solidFill>
                  <a:srgbClr val="FF0000"/>
                </a:solidFill>
              </a:rPr>
              <a:t> *f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0" y="3733800"/>
            <a:ext cx="594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The Planck equation</a:t>
            </a:r>
            <a:endParaRPr lang="en-US" sz="4400" dirty="0"/>
          </a:p>
        </p:txBody>
      </p:sp>
      <p:sp>
        <p:nvSpPr>
          <p:cNvPr id="13" name="TextBox 12"/>
          <p:cNvSpPr txBox="1"/>
          <p:nvPr/>
        </p:nvSpPr>
        <p:spPr>
          <a:xfrm>
            <a:off x="1143000" y="48006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3) </a:t>
            </a:r>
            <a:r>
              <a:rPr lang="en-US" sz="4000" b="1" dirty="0" smtClean="0">
                <a:solidFill>
                  <a:srgbClr val="FF0000"/>
                </a:solidFill>
              </a:rPr>
              <a:t>LIGHT</a:t>
            </a:r>
            <a:r>
              <a:rPr lang="en-US" sz="4000" dirty="0" smtClean="0"/>
              <a:t> IS NOT A WAVE !!!!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2590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Planck’s constant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810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…so what is</a:t>
            </a:r>
            <a:r>
              <a:rPr lang="en-US" sz="4000" b="1" dirty="0" smtClean="0">
                <a:solidFill>
                  <a:srgbClr val="FF0000"/>
                </a:solidFill>
              </a:rPr>
              <a:t> light </a:t>
            </a:r>
            <a:r>
              <a:rPr lang="en-US" sz="4000" b="1" dirty="0" smtClean="0"/>
              <a:t>if not a wave ??????</a:t>
            </a:r>
            <a:endParaRPr lang="en-US" sz="4000" b="1" dirty="0"/>
          </a:p>
        </p:txBody>
      </p:sp>
      <p:pic>
        <p:nvPicPr>
          <p:cNvPr id="3" name="Picture 2" descr="http://amazingnotes.com/wp-content/uploads/2011/05/strange-albert-einste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828800"/>
            <a:ext cx="2676525" cy="277177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715000" y="4800600"/>
            <a:ext cx="342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“</a:t>
            </a:r>
            <a:r>
              <a:rPr lang="en-US" sz="4000" b="1" dirty="0" err="1" smtClean="0">
                <a:solidFill>
                  <a:srgbClr val="FF0000"/>
                </a:solidFill>
              </a:rPr>
              <a:t>Ich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weisse</a:t>
            </a:r>
            <a:r>
              <a:rPr lang="en-US" sz="4000" b="1" dirty="0" smtClean="0">
                <a:solidFill>
                  <a:srgbClr val="FF0000"/>
                </a:solidFill>
              </a:rPr>
              <a:t> !”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=I know !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905000"/>
            <a:ext cx="5181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LIGHT</a:t>
            </a:r>
            <a:r>
              <a:rPr lang="en-US" sz="3600" b="1" dirty="0" smtClean="0"/>
              <a:t> IS A “</a:t>
            </a:r>
            <a:r>
              <a:rPr lang="en-US" sz="3600" b="1" dirty="0" smtClean="0">
                <a:solidFill>
                  <a:srgbClr val="FF0000"/>
                </a:solidFill>
              </a:rPr>
              <a:t>PHOTON</a:t>
            </a:r>
            <a:r>
              <a:rPr lang="en-US" sz="3600" b="1" dirty="0" smtClean="0"/>
              <a:t>”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819400"/>
            <a:ext cx="5410200" cy="126188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r>
              <a:rPr lang="en-US" sz="3600" dirty="0" smtClean="0"/>
              <a:t>A MASSLESS BULLET OF</a:t>
            </a:r>
            <a:r>
              <a:rPr lang="en-US" sz="3600" b="1" dirty="0" smtClean="0">
                <a:solidFill>
                  <a:srgbClr val="FF0000"/>
                </a:solidFill>
              </a:rPr>
              <a:t> ENERGY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4648200"/>
            <a:ext cx="5562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=</a:t>
            </a:r>
            <a:r>
              <a:rPr lang="en-US" sz="2800" b="1" dirty="0" smtClean="0"/>
              <a:t>A MASSLESS `COILED’ SPRING OF </a:t>
            </a:r>
            <a:r>
              <a:rPr lang="en-US" sz="2800" b="1" dirty="0" smtClean="0">
                <a:solidFill>
                  <a:srgbClr val="FF0000"/>
                </a:solidFill>
              </a:rPr>
              <a:t>ENERGY</a:t>
            </a:r>
            <a:r>
              <a:rPr lang="en-US" sz="2800" b="1" dirty="0" smtClean="0"/>
              <a:t> (higher frequency=&gt; spring wound tighter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0" y="41148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My humble alternative picture….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1143000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Einstein says….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celestiamotherlode.net/catalog/images/screenshots/various/sol_A_portrait_of_our_sun_1__rthorval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895600"/>
            <a:ext cx="4433959" cy="3124200"/>
          </a:xfrm>
          <a:prstGeom prst="rect">
            <a:avLst/>
          </a:prstGeom>
          <a:noFill/>
        </p:spPr>
      </p:pic>
      <p:pic>
        <p:nvPicPr>
          <p:cNvPr id="3" name="Picture 4" descr="http://www.clipperlight.com/FLAGS/telescop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2667000"/>
            <a:ext cx="1617416" cy="2295526"/>
          </a:xfrm>
          <a:prstGeom prst="rect">
            <a:avLst/>
          </a:prstGeom>
          <a:noFill/>
        </p:spPr>
      </p:pic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28600" y="685800"/>
            <a:ext cx="8610600" cy="1446550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/>
            <a:r>
              <a:rPr lang="en-US" sz="4000" b="1" dirty="0">
                <a:latin typeface="Arial" charset="0"/>
              </a:rPr>
              <a:t>2)</a:t>
            </a:r>
            <a:r>
              <a:rPr lang="en-US" b="1" dirty="0">
                <a:latin typeface="Arial" charset="0"/>
              </a:rPr>
              <a:t>Why doesn’t the </a:t>
            </a:r>
            <a:r>
              <a:rPr lang="en-US" sz="4800" b="1" dirty="0">
                <a:solidFill>
                  <a:srgbClr val="FFFF00"/>
                </a:solidFill>
                <a:latin typeface="Arial" charset="0"/>
              </a:rPr>
              <a:t>sun</a:t>
            </a:r>
            <a:r>
              <a:rPr lang="en-US" b="1" dirty="0">
                <a:latin typeface="Arial" charset="0"/>
              </a:rPr>
              <a:t> show  </a:t>
            </a:r>
            <a:r>
              <a:rPr lang="en-US" b="1" u="sng" dirty="0">
                <a:latin typeface="Arial" charset="0"/>
              </a:rPr>
              <a:t>all </a:t>
            </a:r>
            <a:r>
              <a:rPr lang="en-US" b="1" dirty="0" smtClean="0">
                <a:latin typeface="Arial" charset="0"/>
              </a:rPr>
              <a:t>colors (e.g. show </a:t>
            </a:r>
            <a:r>
              <a:rPr lang="en-US" sz="4000" b="1" dirty="0" smtClean="0">
                <a:solidFill>
                  <a:schemeClr val="bg1"/>
                </a:solidFill>
                <a:latin typeface="Arial" charset="0"/>
              </a:rPr>
              <a:t>white</a:t>
            </a:r>
            <a:r>
              <a:rPr lang="en-US" b="1" dirty="0" smtClean="0">
                <a:latin typeface="Arial" charset="0"/>
              </a:rPr>
              <a:t> light)  </a:t>
            </a:r>
            <a:r>
              <a:rPr lang="en-US" b="1" dirty="0">
                <a:latin typeface="Arial" charset="0"/>
              </a:rPr>
              <a:t>when telescopes record spectrum</a:t>
            </a:r>
            <a:r>
              <a:rPr lang="en-US" b="1" dirty="0" smtClean="0">
                <a:latin typeface="Arial" charset="0"/>
              </a:rPr>
              <a:t>?</a:t>
            </a:r>
            <a:endParaRPr lang="en-US" b="1" dirty="0">
              <a:latin typeface="Arial" charset="0"/>
            </a:endParaRPr>
          </a:p>
        </p:txBody>
      </p:sp>
      <p:pic>
        <p:nvPicPr>
          <p:cNvPr id="5" name="Picture 2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2057400"/>
            <a:ext cx="28194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rutherford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9780" y="5562600"/>
            <a:ext cx="926883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467600" y="4572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???</a:t>
            </a:r>
            <a:endParaRPr lang="en-US" sz="4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Rutherford atom’s problems (continued)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943600"/>
            <a:ext cx="815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Arial" charset="0"/>
              </a:rPr>
              <a:t>Why only  </a:t>
            </a:r>
            <a:r>
              <a:rPr lang="en-US" sz="4000" b="1" dirty="0" smtClean="0">
                <a:solidFill>
                  <a:srgbClr val="FF0000"/>
                </a:solidFill>
                <a:latin typeface="Arial" charset="0"/>
              </a:rPr>
              <a:t>few </a:t>
            </a:r>
            <a:r>
              <a:rPr lang="en-US" sz="4000" b="1" dirty="0" smtClean="0">
                <a:solidFill>
                  <a:srgbClr val="0066FF"/>
                </a:solidFill>
                <a:latin typeface="Arial" charset="0"/>
              </a:rPr>
              <a:t>really</a:t>
            </a:r>
            <a:r>
              <a:rPr lang="en-US" sz="4000" b="1" dirty="0" smtClean="0">
                <a:latin typeface="Arial" charset="0"/>
              </a:rPr>
              <a:t> </a:t>
            </a:r>
            <a:r>
              <a:rPr lang="en-US" sz="4000" b="1" dirty="0" smtClean="0">
                <a:solidFill>
                  <a:srgbClr val="6600CC"/>
                </a:solidFill>
                <a:latin typeface="Arial" charset="0"/>
              </a:rPr>
              <a:t>strong</a:t>
            </a:r>
            <a:r>
              <a:rPr lang="en-US" sz="4000" b="1" dirty="0" smtClean="0">
                <a:latin typeface="Arial" charset="0"/>
              </a:rPr>
              <a:t> lines </a:t>
            </a:r>
            <a:endParaRPr lang="en-US" sz="4000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248400" y="2362200"/>
            <a:ext cx="381000" cy="381000"/>
          </a:xfrm>
          <a:prstGeom prst="line">
            <a:avLst/>
          </a:prstGeom>
          <a:ln w="53975">
            <a:solidFill>
              <a:srgbClr val="7030A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248400" y="2590800"/>
            <a:ext cx="762000" cy="152400"/>
          </a:xfrm>
          <a:prstGeom prst="straightConnector1">
            <a:avLst/>
          </a:prstGeom>
          <a:ln w="50800">
            <a:solidFill>
              <a:srgbClr val="0000CC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6324600" y="2514600"/>
            <a:ext cx="2438400" cy="228600"/>
          </a:xfrm>
          <a:prstGeom prst="straightConnector1">
            <a:avLst/>
          </a:prstGeom>
          <a:ln w="44450">
            <a:solidFill>
              <a:srgbClr val="FF0000"/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019800" y="2209800"/>
            <a:ext cx="1143000" cy="1143000"/>
          </a:xfrm>
          <a:prstGeom prst="line">
            <a:avLst/>
          </a:prstGeom>
          <a:ln w="317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05600" y="33528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Diffraction grating divides up light colors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85800"/>
            <a:ext cx="8915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AN EVEN </a:t>
            </a:r>
            <a:r>
              <a:rPr lang="en-US" sz="6600" b="1" dirty="0" smtClean="0"/>
              <a:t>BIGGER</a:t>
            </a:r>
            <a:r>
              <a:rPr lang="en-US" sz="4000" b="1" dirty="0" smtClean="0"/>
              <a:t> third PROBLEM FOR RUTHERFORD’S LAB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3124200"/>
            <a:ext cx="8915400" cy="236988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3)</a:t>
            </a:r>
            <a:r>
              <a:rPr lang="en-US" sz="4400" b="1" dirty="0" smtClean="0"/>
              <a:t> The photoelectric effect problem</a:t>
            </a:r>
          </a:p>
          <a:p>
            <a:r>
              <a:rPr lang="en-US" sz="4400" b="1" dirty="0" smtClean="0"/>
              <a:t>and the trouble with the theory of light</a:t>
            </a:r>
            <a:endParaRPr lang="en-US" sz="4400" b="1" dirty="0"/>
          </a:p>
        </p:txBody>
      </p:sp>
      <p:pic>
        <p:nvPicPr>
          <p:cNvPr id="4" name="Picture 7" descr="rutherfor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5791200"/>
            <a:ext cx="728267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91000" y="5715000"/>
            <a:ext cx="3265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Help!!!!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895600"/>
            <a:ext cx="278437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http://library.thinkquest.org/28383/grafika/1/aeffotoelektr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1" y="2580509"/>
            <a:ext cx="4495800" cy="361731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86200" y="5473005"/>
            <a:ext cx="5257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Threshold frequency for emission varies with metals (f1=</a:t>
            </a:r>
            <a:r>
              <a:rPr lang="en-US" sz="2800" dirty="0" smtClean="0">
                <a:sym typeface="Symbol"/>
              </a:rPr>
              <a:t></a:t>
            </a:r>
            <a:r>
              <a:rPr lang="en-US" sz="2800" dirty="0" smtClean="0"/>
              <a:t>1 for metal 1, f2=</a:t>
            </a:r>
            <a:r>
              <a:rPr lang="en-US" sz="2800" dirty="0" smtClean="0">
                <a:sym typeface="Symbol"/>
              </a:rPr>
              <a:t></a:t>
            </a:r>
            <a:r>
              <a:rPr lang="en-US" sz="2800" dirty="0" smtClean="0"/>
              <a:t>2 for metal 2 etc.)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167640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E=Energy of ejected electron from metal</a:t>
            </a:r>
            <a:endParaRPr lang="en-US" dirty="0"/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0"/>
            <a:ext cx="574101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6200" y="0"/>
            <a:ext cx="3352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Photoelectric effect: the textbook version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200400" y="23622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See also p. 62 of text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343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648200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90600"/>
            <a:ext cx="5612636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52400" y="11430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71600" y="838200"/>
            <a:ext cx="2133600" cy="1588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57400" y="228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ym typeface="Symbol"/>
              </a:rPr>
              <a:t>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18288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152400"/>
            <a:ext cx="464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Language of classical light theory (see also: p 58-60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3200400"/>
            <a:ext cx="77724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A= amplitude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ym typeface="Symbol"/>
              </a:rPr>
              <a:t>= wavelength (meters)</a:t>
            </a:r>
          </a:p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ym typeface="Symbol"/>
              </a:rPr>
              <a:t>c= speed of light = 3*10</a:t>
            </a:r>
            <a:r>
              <a:rPr lang="en-US" sz="3200" b="1" baseline="30000" dirty="0" smtClean="0">
                <a:sym typeface="Symbol"/>
              </a:rPr>
              <a:t>8</a:t>
            </a:r>
            <a:r>
              <a:rPr lang="en-US" sz="3200" b="1" dirty="0" smtClean="0">
                <a:sym typeface="Symbol"/>
              </a:rPr>
              <a:t> meters/second</a:t>
            </a:r>
            <a:endParaRPr lang="en-US" sz="3200" b="1" dirty="0" smtClean="0"/>
          </a:p>
          <a:p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51816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sym typeface="Symbol"/>
              </a:rPr>
              <a:t>=f = frequency = # full waves passing a point in a second (cycles/second)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4876800"/>
            <a:ext cx="7620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“nu”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3434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648200"/>
            <a:ext cx="228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90600"/>
            <a:ext cx="5612636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152400" y="11430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1371600" y="838200"/>
            <a:ext cx="2133600" cy="1588"/>
          </a:xfrm>
          <a:prstGeom prst="straightConnector1">
            <a:avLst/>
          </a:prstGeom>
          <a:ln w="508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57400" y="228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ym typeface="Symbol"/>
              </a:rPr>
              <a:t>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943600" y="1828800"/>
            <a:ext cx="32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267200" y="152400"/>
            <a:ext cx="4648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Equations of classical light theory (see also: </a:t>
            </a:r>
          </a:p>
          <a:p>
            <a:r>
              <a:rPr lang="en-US" sz="3200" b="1" dirty="0" smtClean="0"/>
              <a:t>p 58-60)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3657600"/>
            <a:ext cx="510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</a:t>
            </a:r>
            <a:r>
              <a:rPr lang="en-US" sz="4000" b="1" dirty="0" smtClean="0"/>
              <a:t>*</a:t>
            </a:r>
            <a:r>
              <a:rPr lang="en-US" sz="4000" b="1" dirty="0" smtClean="0">
                <a:solidFill>
                  <a:srgbClr val="0000CC"/>
                </a:solidFill>
                <a:sym typeface="Symbol"/>
              </a:rPr>
              <a:t></a:t>
            </a:r>
            <a:r>
              <a:rPr lang="en-US" sz="4000" b="1" dirty="0" smtClean="0">
                <a:sym typeface="Symbol"/>
              </a:rPr>
              <a:t>=c    </a:t>
            </a:r>
            <a:endParaRPr lang="en-U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5486400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=f = frequency </a:t>
            </a:r>
          </a:p>
          <a:p>
            <a:r>
              <a:rPr lang="en-US" sz="3200" b="1" dirty="0" smtClean="0">
                <a:solidFill>
                  <a:srgbClr val="FF0000"/>
                </a:solidFill>
                <a:sym typeface="Symbol"/>
              </a:rPr>
              <a:t>       = # full waves passing a point in a second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7400" y="44196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Wave Energy ~ A</a:t>
            </a:r>
            <a:r>
              <a:rPr lang="en-US" sz="3600" b="1" baseline="30000" dirty="0" smtClean="0"/>
              <a:t>2</a:t>
            </a:r>
            <a:r>
              <a:rPr lang="en-US" sz="3600" b="1" dirty="0" smtClean="0"/>
              <a:t> 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524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Units for wave equation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0" y="1600200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f </a:t>
            </a:r>
            <a:r>
              <a:rPr lang="en-US" sz="4800" b="1" dirty="0" smtClean="0"/>
              <a:t>* </a:t>
            </a:r>
            <a:r>
              <a:rPr lang="en-US" sz="4800" b="1" dirty="0" smtClean="0">
                <a:solidFill>
                  <a:srgbClr val="0000CC"/>
                </a:solidFill>
                <a:sym typeface="Symbol"/>
              </a:rPr>
              <a:t> </a:t>
            </a:r>
            <a:r>
              <a:rPr lang="en-US" sz="4800" b="1" dirty="0" smtClean="0">
                <a:sym typeface="Symbol"/>
              </a:rPr>
              <a:t>=c      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2895600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     </a:t>
            </a:r>
            <a:r>
              <a:rPr lang="en-US" sz="3600" b="1" u="sng" dirty="0" smtClean="0">
                <a:solidFill>
                  <a:srgbClr val="FF0000"/>
                </a:solidFill>
              </a:rPr>
              <a:t>1		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seconds(s)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3200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</a:rPr>
              <a:t>meters(m)</a:t>
            </a:r>
            <a:endParaRPr lang="en-US" sz="3600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31242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*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42672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Hertz (Hz)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0" y="49530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Cycles/second (cps)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8800" y="3276600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=</a:t>
            </a:r>
            <a:r>
              <a:rPr lang="en-US" b="1" dirty="0" smtClean="0"/>
              <a:t> </a:t>
            </a:r>
            <a:r>
              <a:rPr lang="en-US" sz="4000" b="1" dirty="0" smtClean="0"/>
              <a:t>3.0*10</a:t>
            </a:r>
            <a:r>
              <a:rPr lang="en-US" sz="4000" b="1" baseline="30000" dirty="0" smtClean="0"/>
              <a:t>8</a:t>
            </a:r>
            <a:r>
              <a:rPr lang="en-US" sz="4000" b="1" dirty="0" smtClean="0"/>
              <a:t>   </a:t>
            </a:r>
            <a:r>
              <a:rPr lang="en-US" sz="4000" b="1" u="sng" dirty="0" smtClean="0">
                <a:solidFill>
                  <a:srgbClr val="0000CC"/>
                </a:solidFill>
              </a:rPr>
              <a:t>m</a:t>
            </a:r>
          </a:p>
          <a:p>
            <a:r>
              <a:rPr lang="en-US" sz="4000" b="1" dirty="0" smtClean="0">
                <a:solidFill>
                  <a:srgbClr val="0000CC"/>
                </a:solidFill>
              </a:rPr>
              <a:t>                   </a:t>
            </a:r>
            <a:r>
              <a:rPr lang="en-US" sz="4000" b="1" dirty="0" smtClean="0">
                <a:solidFill>
                  <a:srgbClr val="FF0000"/>
                </a:solidFill>
              </a:rPr>
              <a:t>s</a:t>
            </a:r>
            <a:r>
              <a:rPr lang="en-US" sz="4000" b="1" dirty="0" smtClean="0"/>
              <a:t>  </a:t>
            </a:r>
            <a:endParaRPr lang="en-US" sz="4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838200" y="914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frequency </a:t>
            </a:r>
            <a:r>
              <a:rPr lang="en-US" b="1" dirty="0" smtClean="0"/>
              <a:t>* </a:t>
            </a:r>
            <a:r>
              <a:rPr lang="en-US" sz="3200" b="1" dirty="0" smtClean="0">
                <a:solidFill>
                  <a:srgbClr val="0000CC"/>
                </a:solidFill>
              </a:rPr>
              <a:t>wavelength</a:t>
            </a:r>
            <a:r>
              <a:rPr lang="en-US" b="1" dirty="0" smtClean="0"/>
              <a:t> </a:t>
            </a:r>
            <a:r>
              <a:rPr lang="en-US" sz="3600" b="1" dirty="0" smtClean="0"/>
              <a:t>= speed of light</a:t>
            </a:r>
            <a:endParaRPr lang="en-US" sz="3600" b="1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057400" y="2362200"/>
            <a:ext cx="304800" cy="7620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352800" y="2286000"/>
            <a:ext cx="990600" cy="990600"/>
          </a:xfrm>
          <a:prstGeom prst="straightConnector1">
            <a:avLst/>
          </a:prstGeom>
          <a:ln w="4445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19600" y="2209800"/>
            <a:ext cx="2209800" cy="1066800"/>
          </a:xfrm>
          <a:prstGeom prst="straightConnector1">
            <a:avLst/>
          </a:prstGeom>
          <a:ln w="476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52400" y="1066800"/>
            <a:ext cx="6460620" cy="2878508"/>
          </a:xfrm>
          <a:custGeom>
            <a:avLst/>
            <a:gdLst>
              <a:gd name="connsiteX0" fmla="*/ 0 w 6460620"/>
              <a:gd name="connsiteY0" fmla="*/ 1382994 h 3183308"/>
              <a:gd name="connsiteX1" fmla="*/ 837488 w 6460620"/>
              <a:gd name="connsiteY1" fmla="*/ 254950 h 3183308"/>
              <a:gd name="connsiteX2" fmla="*/ 1914258 w 6460620"/>
              <a:gd name="connsiteY2" fmla="*/ 2912692 h 3183308"/>
              <a:gd name="connsiteX3" fmla="*/ 2931207 w 6460620"/>
              <a:gd name="connsiteY3" fmla="*/ 1425723 h 3183308"/>
              <a:gd name="connsiteX4" fmla="*/ 3555050 w 6460620"/>
              <a:gd name="connsiteY4" fmla="*/ 229312 h 3183308"/>
              <a:gd name="connsiteX5" fmla="*/ 4469450 w 6460620"/>
              <a:gd name="connsiteY5" fmla="*/ 1921380 h 3183308"/>
              <a:gd name="connsiteX6" fmla="*/ 5332576 w 6460620"/>
              <a:gd name="connsiteY6" fmla="*/ 3023787 h 3183308"/>
              <a:gd name="connsiteX7" fmla="*/ 6460620 w 6460620"/>
              <a:gd name="connsiteY7" fmla="*/ 964251 h 318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0620" h="3183308">
                <a:moveTo>
                  <a:pt x="0" y="1382994"/>
                </a:moveTo>
                <a:cubicBezTo>
                  <a:pt x="259222" y="691497"/>
                  <a:pt x="518445" y="0"/>
                  <a:pt x="837488" y="254950"/>
                </a:cubicBezTo>
                <a:cubicBezTo>
                  <a:pt x="1156531" y="509900"/>
                  <a:pt x="1565305" y="2717563"/>
                  <a:pt x="1914258" y="2912692"/>
                </a:cubicBezTo>
                <a:cubicBezTo>
                  <a:pt x="2263211" y="3107821"/>
                  <a:pt x="2657742" y="1872953"/>
                  <a:pt x="2931207" y="1425723"/>
                </a:cubicBezTo>
                <a:cubicBezTo>
                  <a:pt x="3204672" y="978493"/>
                  <a:pt x="3298676" y="146703"/>
                  <a:pt x="3555050" y="229312"/>
                </a:cubicBezTo>
                <a:cubicBezTo>
                  <a:pt x="3811424" y="311921"/>
                  <a:pt x="4173196" y="1455634"/>
                  <a:pt x="4469450" y="1921380"/>
                </a:cubicBezTo>
                <a:cubicBezTo>
                  <a:pt x="4765704" y="2387126"/>
                  <a:pt x="5000714" y="3183308"/>
                  <a:pt x="5332576" y="3023787"/>
                </a:cubicBezTo>
                <a:cubicBezTo>
                  <a:pt x="5664438" y="2864266"/>
                  <a:pt x="6460620" y="964251"/>
                  <a:pt x="6460620" y="964251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698" name="Picture 2" descr="http://www.dizpins.com/pinventory/images/dl_pirates/rowbo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5100" y="2057400"/>
            <a:ext cx="2628900" cy="3162300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990600" y="4724401"/>
            <a:ext cx="3276599" cy="76200"/>
          </a:xfrm>
          <a:custGeom>
            <a:avLst/>
            <a:gdLst>
              <a:gd name="connsiteX0" fmla="*/ 0 w 3349951"/>
              <a:gd name="connsiteY0" fmla="*/ 95428 h 233585"/>
              <a:gd name="connsiteX1" fmla="*/ 59821 w 3349951"/>
              <a:gd name="connsiteY1" fmla="*/ 1424 h 233585"/>
              <a:gd name="connsiteX2" fmla="*/ 128187 w 3349951"/>
              <a:gd name="connsiteY2" fmla="*/ 86882 h 233585"/>
              <a:gd name="connsiteX3" fmla="*/ 213645 w 3349951"/>
              <a:gd name="connsiteY3" fmla="*/ 35608 h 233585"/>
              <a:gd name="connsiteX4" fmla="*/ 273465 w 3349951"/>
              <a:gd name="connsiteY4" fmla="*/ 95428 h 233585"/>
              <a:gd name="connsiteX5" fmla="*/ 341832 w 3349951"/>
              <a:gd name="connsiteY5" fmla="*/ 35608 h 233585"/>
              <a:gd name="connsiteX6" fmla="*/ 452927 w 3349951"/>
              <a:gd name="connsiteY6" fmla="*/ 121066 h 233585"/>
              <a:gd name="connsiteX7" fmla="*/ 521294 w 3349951"/>
              <a:gd name="connsiteY7" fmla="*/ 52699 h 233585"/>
              <a:gd name="connsiteX8" fmla="*/ 598206 w 3349951"/>
              <a:gd name="connsiteY8" fmla="*/ 112520 h 233585"/>
              <a:gd name="connsiteX9" fmla="*/ 692209 w 3349951"/>
              <a:gd name="connsiteY9" fmla="*/ 35608 h 233585"/>
              <a:gd name="connsiteX10" fmla="*/ 769122 w 3349951"/>
              <a:gd name="connsiteY10" fmla="*/ 103974 h 233585"/>
              <a:gd name="connsiteX11" fmla="*/ 871671 w 3349951"/>
              <a:gd name="connsiteY11" fmla="*/ 61245 h 233585"/>
              <a:gd name="connsiteX12" fmla="*/ 991312 w 3349951"/>
              <a:gd name="connsiteY12" fmla="*/ 121066 h 233585"/>
              <a:gd name="connsiteX13" fmla="*/ 1051133 w 3349951"/>
              <a:gd name="connsiteY13" fmla="*/ 61245 h 233585"/>
              <a:gd name="connsiteX14" fmla="*/ 1110953 w 3349951"/>
              <a:gd name="connsiteY14" fmla="*/ 129611 h 233585"/>
              <a:gd name="connsiteX15" fmla="*/ 1247686 w 3349951"/>
              <a:gd name="connsiteY15" fmla="*/ 78337 h 233585"/>
              <a:gd name="connsiteX16" fmla="*/ 1350236 w 3349951"/>
              <a:gd name="connsiteY16" fmla="*/ 146703 h 233585"/>
              <a:gd name="connsiteX17" fmla="*/ 1427148 w 3349951"/>
              <a:gd name="connsiteY17" fmla="*/ 95428 h 233585"/>
              <a:gd name="connsiteX18" fmla="*/ 1572426 w 3349951"/>
              <a:gd name="connsiteY18" fmla="*/ 172340 h 233585"/>
              <a:gd name="connsiteX19" fmla="*/ 1666430 w 3349951"/>
              <a:gd name="connsiteY19" fmla="*/ 95428 h 233585"/>
              <a:gd name="connsiteX20" fmla="*/ 1786071 w 3349951"/>
              <a:gd name="connsiteY20" fmla="*/ 180886 h 233585"/>
              <a:gd name="connsiteX21" fmla="*/ 1837346 w 3349951"/>
              <a:gd name="connsiteY21" fmla="*/ 129611 h 233585"/>
              <a:gd name="connsiteX22" fmla="*/ 1914258 w 3349951"/>
              <a:gd name="connsiteY22" fmla="*/ 189432 h 233585"/>
              <a:gd name="connsiteX23" fmla="*/ 1999716 w 3349951"/>
              <a:gd name="connsiteY23" fmla="*/ 112520 h 233585"/>
              <a:gd name="connsiteX24" fmla="*/ 2093720 w 3349951"/>
              <a:gd name="connsiteY24" fmla="*/ 197978 h 233585"/>
              <a:gd name="connsiteX25" fmla="*/ 2221907 w 3349951"/>
              <a:gd name="connsiteY25" fmla="*/ 138157 h 233585"/>
              <a:gd name="connsiteX26" fmla="*/ 2307365 w 3349951"/>
              <a:gd name="connsiteY26" fmla="*/ 206523 h 233585"/>
              <a:gd name="connsiteX27" fmla="*/ 2367185 w 3349951"/>
              <a:gd name="connsiteY27" fmla="*/ 146703 h 233585"/>
              <a:gd name="connsiteX28" fmla="*/ 2469735 w 3349951"/>
              <a:gd name="connsiteY28" fmla="*/ 223615 h 233585"/>
              <a:gd name="connsiteX29" fmla="*/ 3349951 w 3349951"/>
              <a:gd name="connsiteY29" fmla="*/ 206523 h 233585"/>
              <a:gd name="connsiteX30" fmla="*/ 3349951 w 3349951"/>
              <a:gd name="connsiteY30" fmla="*/ 206523 h 233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349951" h="233585">
                <a:moveTo>
                  <a:pt x="0" y="95428"/>
                </a:moveTo>
                <a:cubicBezTo>
                  <a:pt x="19228" y="49138"/>
                  <a:pt x="38457" y="2848"/>
                  <a:pt x="59821" y="1424"/>
                </a:cubicBezTo>
                <a:cubicBezTo>
                  <a:pt x="81186" y="0"/>
                  <a:pt x="102550" y="81185"/>
                  <a:pt x="128187" y="86882"/>
                </a:cubicBezTo>
                <a:cubicBezTo>
                  <a:pt x="153824" y="92579"/>
                  <a:pt x="189432" y="34184"/>
                  <a:pt x="213645" y="35608"/>
                </a:cubicBezTo>
                <a:cubicBezTo>
                  <a:pt x="237858" y="37032"/>
                  <a:pt x="252101" y="95428"/>
                  <a:pt x="273465" y="95428"/>
                </a:cubicBezTo>
                <a:cubicBezTo>
                  <a:pt x="294829" y="95428"/>
                  <a:pt x="311922" y="31335"/>
                  <a:pt x="341832" y="35608"/>
                </a:cubicBezTo>
                <a:cubicBezTo>
                  <a:pt x="371742" y="39881"/>
                  <a:pt x="423017" y="118217"/>
                  <a:pt x="452927" y="121066"/>
                </a:cubicBezTo>
                <a:cubicBezTo>
                  <a:pt x="482837" y="123915"/>
                  <a:pt x="497081" y="54123"/>
                  <a:pt x="521294" y="52699"/>
                </a:cubicBezTo>
                <a:cubicBezTo>
                  <a:pt x="545507" y="51275"/>
                  <a:pt x="569720" y="115369"/>
                  <a:pt x="598206" y="112520"/>
                </a:cubicBezTo>
                <a:cubicBezTo>
                  <a:pt x="626692" y="109672"/>
                  <a:pt x="663723" y="37032"/>
                  <a:pt x="692209" y="35608"/>
                </a:cubicBezTo>
                <a:cubicBezTo>
                  <a:pt x="720695" y="34184"/>
                  <a:pt x="739212" y="99701"/>
                  <a:pt x="769122" y="103974"/>
                </a:cubicBezTo>
                <a:cubicBezTo>
                  <a:pt x="799032" y="108247"/>
                  <a:pt x="834639" y="58396"/>
                  <a:pt x="871671" y="61245"/>
                </a:cubicBezTo>
                <a:cubicBezTo>
                  <a:pt x="908703" y="64094"/>
                  <a:pt x="961402" y="121066"/>
                  <a:pt x="991312" y="121066"/>
                </a:cubicBezTo>
                <a:cubicBezTo>
                  <a:pt x="1021222" y="121066"/>
                  <a:pt x="1031193" y="59821"/>
                  <a:pt x="1051133" y="61245"/>
                </a:cubicBezTo>
                <a:cubicBezTo>
                  <a:pt x="1071073" y="62669"/>
                  <a:pt x="1078194" y="126762"/>
                  <a:pt x="1110953" y="129611"/>
                </a:cubicBezTo>
                <a:cubicBezTo>
                  <a:pt x="1143712" y="132460"/>
                  <a:pt x="1207806" y="75488"/>
                  <a:pt x="1247686" y="78337"/>
                </a:cubicBezTo>
                <a:cubicBezTo>
                  <a:pt x="1287566" y="81186"/>
                  <a:pt x="1320326" y="143854"/>
                  <a:pt x="1350236" y="146703"/>
                </a:cubicBezTo>
                <a:cubicBezTo>
                  <a:pt x="1380146" y="149552"/>
                  <a:pt x="1390116" y="91155"/>
                  <a:pt x="1427148" y="95428"/>
                </a:cubicBezTo>
                <a:cubicBezTo>
                  <a:pt x="1464180" y="99701"/>
                  <a:pt x="1532546" y="172340"/>
                  <a:pt x="1572426" y="172340"/>
                </a:cubicBezTo>
                <a:cubicBezTo>
                  <a:pt x="1612306" y="172340"/>
                  <a:pt x="1630823" y="94004"/>
                  <a:pt x="1666430" y="95428"/>
                </a:cubicBezTo>
                <a:cubicBezTo>
                  <a:pt x="1702037" y="96852"/>
                  <a:pt x="1757585" y="175189"/>
                  <a:pt x="1786071" y="180886"/>
                </a:cubicBezTo>
                <a:cubicBezTo>
                  <a:pt x="1814557" y="186583"/>
                  <a:pt x="1815982" y="128187"/>
                  <a:pt x="1837346" y="129611"/>
                </a:cubicBezTo>
                <a:cubicBezTo>
                  <a:pt x="1858711" y="131035"/>
                  <a:pt x="1887196" y="192280"/>
                  <a:pt x="1914258" y="189432"/>
                </a:cubicBezTo>
                <a:cubicBezTo>
                  <a:pt x="1941320" y="186584"/>
                  <a:pt x="1969806" y="111096"/>
                  <a:pt x="1999716" y="112520"/>
                </a:cubicBezTo>
                <a:cubicBezTo>
                  <a:pt x="2029626" y="113944"/>
                  <a:pt x="2056688" y="193705"/>
                  <a:pt x="2093720" y="197978"/>
                </a:cubicBezTo>
                <a:cubicBezTo>
                  <a:pt x="2130752" y="202251"/>
                  <a:pt x="2186300" y="136733"/>
                  <a:pt x="2221907" y="138157"/>
                </a:cubicBezTo>
                <a:cubicBezTo>
                  <a:pt x="2257514" y="139581"/>
                  <a:pt x="2283152" y="205099"/>
                  <a:pt x="2307365" y="206523"/>
                </a:cubicBezTo>
                <a:cubicBezTo>
                  <a:pt x="2331578" y="207947"/>
                  <a:pt x="2340123" y="143854"/>
                  <a:pt x="2367185" y="146703"/>
                </a:cubicBezTo>
                <a:cubicBezTo>
                  <a:pt x="2394247" y="149552"/>
                  <a:pt x="2305941" y="213645"/>
                  <a:pt x="2469735" y="223615"/>
                </a:cubicBezTo>
                <a:cubicBezTo>
                  <a:pt x="2633529" y="233585"/>
                  <a:pt x="3349951" y="206523"/>
                  <a:pt x="3349951" y="206523"/>
                </a:cubicBezTo>
                <a:lnTo>
                  <a:pt x="3349951" y="206523"/>
                </a:lnTo>
              </a:path>
            </a:pathLst>
          </a:custGeom>
          <a:ln w="349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49530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Low amplitude (A)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high frequency (f)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3200400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High amplitude (A)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Low frequency (f)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2400" y="228600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According to `common’ sense, which `wave’ capsizes Mickey and the gang ?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4953000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Let Mickey and friends be electrons in metal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438400" y="2590800"/>
            <a:ext cx="3276600" cy="0"/>
          </a:xfrm>
          <a:prstGeom prst="straightConnector1">
            <a:avLst/>
          </a:prstGeom>
          <a:ln w="539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133600" y="4648200"/>
            <a:ext cx="304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52400" y="1143000"/>
            <a:ext cx="6477000" cy="3352800"/>
          </a:xfrm>
          <a:prstGeom prst="rect">
            <a:avLst/>
          </a:prstGeom>
          <a:noFill/>
          <a:ln w="666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/>
      <p:bldP spid="6" grpId="0"/>
      <p:bldP spid="11" grpId="0"/>
      <p:bldP spid="15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152400" y="1066800"/>
            <a:ext cx="6460620" cy="2878508"/>
          </a:xfrm>
          <a:custGeom>
            <a:avLst/>
            <a:gdLst>
              <a:gd name="connsiteX0" fmla="*/ 0 w 6460620"/>
              <a:gd name="connsiteY0" fmla="*/ 1382994 h 3183308"/>
              <a:gd name="connsiteX1" fmla="*/ 837488 w 6460620"/>
              <a:gd name="connsiteY1" fmla="*/ 254950 h 3183308"/>
              <a:gd name="connsiteX2" fmla="*/ 1914258 w 6460620"/>
              <a:gd name="connsiteY2" fmla="*/ 2912692 h 3183308"/>
              <a:gd name="connsiteX3" fmla="*/ 2931207 w 6460620"/>
              <a:gd name="connsiteY3" fmla="*/ 1425723 h 3183308"/>
              <a:gd name="connsiteX4" fmla="*/ 3555050 w 6460620"/>
              <a:gd name="connsiteY4" fmla="*/ 229312 h 3183308"/>
              <a:gd name="connsiteX5" fmla="*/ 4469450 w 6460620"/>
              <a:gd name="connsiteY5" fmla="*/ 1921380 h 3183308"/>
              <a:gd name="connsiteX6" fmla="*/ 5332576 w 6460620"/>
              <a:gd name="connsiteY6" fmla="*/ 3023787 h 3183308"/>
              <a:gd name="connsiteX7" fmla="*/ 6460620 w 6460620"/>
              <a:gd name="connsiteY7" fmla="*/ 964251 h 318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60620" h="3183308">
                <a:moveTo>
                  <a:pt x="0" y="1382994"/>
                </a:moveTo>
                <a:cubicBezTo>
                  <a:pt x="259222" y="691497"/>
                  <a:pt x="518445" y="0"/>
                  <a:pt x="837488" y="254950"/>
                </a:cubicBezTo>
                <a:cubicBezTo>
                  <a:pt x="1156531" y="509900"/>
                  <a:pt x="1565305" y="2717563"/>
                  <a:pt x="1914258" y="2912692"/>
                </a:cubicBezTo>
                <a:cubicBezTo>
                  <a:pt x="2263211" y="3107821"/>
                  <a:pt x="2657742" y="1872953"/>
                  <a:pt x="2931207" y="1425723"/>
                </a:cubicBezTo>
                <a:cubicBezTo>
                  <a:pt x="3204672" y="978493"/>
                  <a:pt x="3298676" y="146703"/>
                  <a:pt x="3555050" y="229312"/>
                </a:cubicBezTo>
                <a:cubicBezTo>
                  <a:pt x="3811424" y="311921"/>
                  <a:pt x="4173196" y="1455634"/>
                  <a:pt x="4469450" y="1921380"/>
                </a:cubicBezTo>
                <a:cubicBezTo>
                  <a:pt x="4765704" y="2387126"/>
                  <a:pt x="5000714" y="3183308"/>
                  <a:pt x="5332576" y="3023787"/>
                </a:cubicBezTo>
                <a:cubicBezTo>
                  <a:pt x="5664438" y="2864266"/>
                  <a:pt x="6460620" y="964251"/>
                  <a:pt x="6460620" y="964251"/>
                </a:cubicBez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698" name="Picture 2" descr="http://www.dizpins.com/pinventory/images/dl_pirates/rowbo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5100" y="2057400"/>
            <a:ext cx="2628900" cy="3162300"/>
          </a:xfrm>
          <a:prstGeom prst="rect">
            <a:avLst/>
          </a:prstGeom>
          <a:noFill/>
        </p:spPr>
      </p:pic>
      <p:sp>
        <p:nvSpPr>
          <p:cNvPr id="4" name="Freeform 3"/>
          <p:cNvSpPr/>
          <p:nvPr/>
        </p:nvSpPr>
        <p:spPr>
          <a:xfrm>
            <a:off x="990600" y="4724401"/>
            <a:ext cx="3276599" cy="76200"/>
          </a:xfrm>
          <a:custGeom>
            <a:avLst/>
            <a:gdLst>
              <a:gd name="connsiteX0" fmla="*/ 0 w 3349951"/>
              <a:gd name="connsiteY0" fmla="*/ 95428 h 233585"/>
              <a:gd name="connsiteX1" fmla="*/ 59821 w 3349951"/>
              <a:gd name="connsiteY1" fmla="*/ 1424 h 233585"/>
              <a:gd name="connsiteX2" fmla="*/ 128187 w 3349951"/>
              <a:gd name="connsiteY2" fmla="*/ 86882 h 233585"/>
              <a:gd name="connsiteX3" fmla="*/ 213645 w 3349951"/>
              <a:gd name="connsiteY3" fmla="*/ 35608 h 233585"/>
              <a:gd name="connsiteX4" fmla="*/ 273465 w 3349951"/>
              <a:gd name="connsiteY4" fmla="*/ 95428 h 233585"/>
              <a:gd name="connsiteX5" fmla="*/ 341832 w 3349951"/>
              <a:gd name="connsiteY5" fmla="*/ 35608 h 233585"/>
              <a:gd name="connsiteX6" fmla="*/ 452927 w 3349951"/>
              <a:gd name="connsiteY6" fmla="*/ 121066 h 233585"/>
              <a:gd name="connsiteX7" fmla="*/ 521294 w 3349951"/>
              <a:gd name="connsiteY7" fmla="*/ 52699 h 233585"/>
              <a:gd name="connsiteX8" fmla="*/ 598206 w 3349951"/>
              <a:gd name="connsiteY8" fmla="*/ 112520 h 233585"/>
              <a:gd name="connsiteX9" fmla="*/ 692209 w 3349951"/>
              <a:gd name="connsiteY9" fmla="*/ 35608 h 233585"/>
              <a:gd name="connsiteX10" fmla="*/ 769122 w 3349951"/>
              <a:gd name="connsiteY10" fmla="*/ 103974 h 233585"/>
              <a:gd name="connsiteX11" fmla="*/ 871671 w 3349951"/>
              <a:gd name="connsiteY11" fmla="*/ 61245 h 233585"/>
              <a:gd name="connsiteX12" fmla="*/ 991312 w 3349951"/>
              <a:gd name="connsiteY12" fmla="*/ 121066 h 233585"/>
              <a:gd name="connsiteX13" fmla="*/ 1051133 w 3349951"/>
              <a:gd name="connsiteY13" fmla="*/ 61245 h 233585"/>
              <a:gd name="connsiteX14" fmla="*/ 1110953 w 3349951"/>
              <a:gd name="connsiteY14" fmla="*/ 129611 h 233585"/>
              <a:gd name="connsiteX15" fmla="*/ 1247686 w 3349951"/>
              <a:gd name="connsiteY15" fmla="*/ 78337 h 233585"/>
              <a:gd name="connsiteX16" fmla="*/ 1350236 w 3349951"/>
              <a:gd name="connsiteY16" fmla="*/ 146703 h 233585"/>
              <a:gd name="connsiteX17" fmla="*/ 1427148 w 3349951"/>
              <a:gd name="connsiteY17" fmla="*/ 95428 h 233585"/>
              <a:gd name="connsiteX18" fmla="*/ 1572426 w 3349951"/>
              <a:gd name="connsiteY18" fmla="*/ 172340 h 233585"/>
              <a:gd name="connsiteX19" fmla="*/ 1666430 w 3349951"/>
              <a:gd name="connsiteY19" fmla="*/ 95428 h 233585"/>
              <a:gd name="connsiteX20" fmla="*/ 1786071 w 3349951"/>
              <a:gd name="connsiteY20" fmla="*/ 180886 h 233585"/>
              <a:gd name="connsiteX21" fmla="*/ 1837346 w 3349951"/>
              <a:gd name="connsiteY21" fmla="*/ 129611 h 233585"/>
              <a:gd name="connsiteX22" fmla="*/ 1914258 w 3349951"/>
              <a:gd name="connsiteY22" fmla="*/ 189432 h 233585"/>
              <a:gd name="connsiteX23" fmla="*/ 1999716 w 3349951"/>
              <a:gd name="connsiteY23" fmla="*/ 112520 h 233585"/>
              <a:gd name="connsiteX24" fmla="*/ 2093720 w 3349951"/>
              <a:gd name="connsiteY24" fmla="*/ 197978 h 233585"/>
              <a:gd name="connsiteX25" fmla="*/ 2221907 w 3349951"/>
              <a:gd name="connsiteY25" fmla="*/ 138157 h 233585"/>
              <a:gd name="connsiteX26" fmla="*/ 2307365 w 3349951"/>
              <a:gd name="connsiteY26" fmla="*/ 206523 h 233585"/>
              <a:gd name="connsiteX27" fmla="*/ 2367185 w 3349951"/>
              <a:gd name="connsiteY27" fmla="*/ 146703 h 233585"/>
              <a:gd name="connsiteX28" fmla="*/ 2469735 w 3349951"/>
              <a:gd name="connsiteY28" fmla="*/ 223615 h 233585"/>
              <a:gd name="connsiteX29" fmla="*/ 3349951 w 3349951"/>
              <a:gd name="connsiteY29" fmla="*/ 206523 h 233585"/>
              <a:gd name="connsiteX30" fmla="*/ 3349951 w 3349951"/>
              <a:gd name="connsiteY30" fmla="*/ 206523 h 2335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349951" h="233585">
                <a:moveTo>
                  <a:pt x="0" y="95428"/>
                </a:moveTo>
                <a:cubicBezTo>
                  <a:pt x="19228" y="49138"/>
                  <a:pt x="38457" y="2848"/>
                  <a:pt x="59821" y="1424"/>
                </a:cubicBezTo>
                <a:cubicBezTo>
                  <a:pt x="81186" y="0"/>
                  <a:pt x="102550" y="81185"/>
                  <a:pt x="128187" y="86882"/>
                </a:cubicBezTo>
                <a:cubicBezTo>
                  <a:pt x="153824" y="92579"/>
                  <a:pt x="189432" y="34184"/>
                  <a:pt x="213645" y="35608"/>
                </a:cubicBezTo>
                <a:cubicBezTo>
                  <a:pt x="237858" y="37032"/>
                  <a:pt x="252101" y="95428"/>
                  <a:pt x="273465" y="95428"/>
                </a:cubicBezTo>
                <a:cubicBezTo>
                  <a:pt x="294829" y="95428"/>
                  <a:pt x="311922" y="31335"/>
                  <a:pt x="341832" y="35608"/>
                </a:cubicBezTo>
                <a:cubicBezTo>
                  <a:pt x="371742" y="39881"/>
                  <a:pt x="423017" y="118217"/>
                  <a:pt x="452927" y="121066"/>
                </a:cubicBezTo>
                <a:cubicBezTo>
                  <a:pt x="482837" y="123915"/>
                  <a:pt x="497081" y="54123"/>
                  <a:pt x="521294" y="52699"/>
                </a:cubicBezTo>
                <a:cubicBezTo>
                  <a:pt x="545507" y="51275"/>
                  <a:pt x="569720" y="115369"/>
                  <a:pt x="598206" y="112520"/>
                </a:cubicBezTo>
                <a:cubicBezTo>
                  <a:pt x="626692" y="109672"/>
                  <a:pt x="663723" y="37032"/>
                  <a:pt x="692209" y="35608"/>
                </a:cubicBezTo>
                <a:cubicBezTo>
                  <a:pt x="720695" y="34184"/>
                  <a:pt x="739212" y="99701"/>
                  <a:pt x="769122" y="103974"/>
                </a:cubicBezTo>
                <a:cubicBezTo>
                  <a:pt x="799032" y="108247"/>
                  <a:pt x="834639" y="58396"/>
                  <a:pt x="871671" y="61245"/>
                </a:cubicBezTo>
                <a:cubicBezTo>
                  <a:pt x="908703" y="64094"/>
                  <a:pt x="961402" y="121066"/>
                  <a:pt x="991312" y="121066"/>
                </a:cubicBezTo>
                <a:cubicBezTo>
                  <a:pt x="1021222" y="121066"/>
                  <a:pt x="1031193" y="59821"/>
                  <a:pt x="1051133" y="61245"/>
                </a:cubicBezTo>
                <a:cubicBezTo>
                  <a:pt x="1071073" y="62669"/>
                  <a:pt x="1078194" y="126762"/>
                  <a:pt x="1110953" y="129611"/>
                </a:cubicBezTo>
                <a:cubicBezTo>
                  <a:pt x="1143712" y="132460"/>
                  <a:pt x="1207806" y="75488"/>
                  <a:pt x="1247686" y="78337"/>
                </a:cubicBezTo>
                <a:cubicBezTo>
                  <a:pt x="1287566" y="81186"/>
                  <a:pt x="1320326" y="143854"/>
                  <a:pt x="1350236" y="146703"/>
                </a:cubicBezTo>
                <a:cubicBezTo>
                  <a:pt x="1380146" y="149552"/>
                  <a:pt x="1390116" y="91155"/>
                  <a:pt x="1427148" y="95428"/>
                </a:cubicBezTo>
                <a:cubicBezTo>
                  <a:pt x="1464180" y="99701"/>
                  <a:pt x="1532546" y="172340"/>
                  <a:pt x="1572426" y="172340"/>
                </a:cubicBezTo>
                <a:cubicBezTo>
                  <a:pt x="1612306" y="172340"/>
                  <a:pt x="1630823" y="94004"/>
                  <a:pt x="1666430" y="95428"/>
                </a:cubicBezTo>
                <a:cubicBezTo>
                  <a:pt x="1702037" y="96852"/>
                  <a:pt x="1757585" y="175189"/>
                  <a:pt x="1786071" y="180886"/>
                </a:cubicBezTo>
                <a:cubicBezTo>
                  <a:pt x="1814557" y="186583"/>
                  <a:pt x="1815982" y="128187"/>
                  <a:pt x="1837346" y="129611"/>
                </a:cubicBezTo>
                <a:cubicBezTo>
                  <a:pt x="1858711" y="131035"/>
                  <a:pt x="1887196" y="192280"/>
                  <a:pt x="1914258" y="189432"/>
                </a:cubicBezTo>
                <a:cubicBezTo>
                  <a:pt x="1941320" y="186584"/>
                  <a:pt x="1969806" y="111096"/>
                  <a:pt x="1999716" y="112520"/>
                </a:cubicBezTo>
                <a:cubicBezTo>
                  <a:pt x="2029626" y="113944"/>
                  <a:pt x="2056688" y="193705"/>
                  <a:pt x="2093720" y="197978"/>
                </a:cubicBezTo>
                <a:cubicBezTo>
                  <a:pt x="2130752" y="202251"/>
                  <a:pt x="2186300" y="136733"/>
                  <a:pt x="2221907" y="138157"/>
                </a:cubicBezTo>
                <a:cubicBezTo>
                  <a:pt x="2257514" y="139581"/>
                  <a:pt x="2283152" y="205099"/>
                  <a:pt x="2307365" y="206523"/>
                </a:cubicBezTo>
                <a:cubicBezTo>
                  <a:pt x="2331578" y="207947"/>
                  <a:pt x="2340123" y="143854"/>
                  <a:pt x="2367185" y="146703"/>
                </a:cubicBezTo>
                <a:cubicBezTo>
                  <a:pt x="2394247" y="149552"/>
                  <a:pt x="2305941" y="213645"/>
                  <a:pt x="2469735" y="223615"/>
                </a:cubicBezTo>
                <a:cubicBezTo>
                  <a:pt x="2633529" y="233585"/>
                  <a:pt x="3349951" y="206523"/>
                  <a:pt x="3349951" y="206523"/>
                </a:cubicBezTo>
                <a:lnTo>
                  <a:pt x="3349951" y="206523"/>
                </a:lnTo>
              </a:path>
            </a:pathLst>
          </a:custGeom>
          <a:ln w="34925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4953000"/>
            <a:ext cx="403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Low amplitude (A)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high frequency (f)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3200400"/>
            <a:ext cx="6324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High amplitude (A)</a:t>
            </a:r>
          </a:p>
          <a:p>
            <a:r>
              <a:rPr lang="en-US" sz="3200" b="1" dirty="0" smtClean="0">
                <a:solidFill>
                  <a:srgbClr val="002060"/>
                </a:solidFill>
              </a:rPr>
              <a:t>Low frequency (f)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1000" y="4419600"/>
            <a:ext cx="5181600" cy="2031325"/>
          </a:xfrm>
          <a:prstGeom prst="rect">
            <a:avLst/>
          </a:prstGeom>
          <a:noFill/>
          <a:ln w="508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4800" y="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What actually happens in the photoelectric effect experiment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4953000"/>
            <a:ext cx="320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Let Mickey and friends be electrons in metal</a:t>
            </a:r>
            <a:endParaRPr lang="en-US" sz="2800" b="1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438400" y="2590800"/>
            <a:ext cx="3276600" cy="0"/>
          </a:xfrm>
          <a:prstGeom prst="straightConnector1">
            <a:avLst/>
          </a:prstGeom>
          <a:ln w="539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133600" y="4648200"/>
            <a:ext cx="304800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486 0.00948 -0.00173 -0.00232 0.00573 0.00624 C 0.01198 0.01318 0.00087 0.0067 0.01129 0.01503 C 0.01302 0.01642 0.01684 0.01734 0.01684 0.01734 C 0.02275 0.0229 0.02952 0.02706 0.03559 0.03238 C 0.0441 0.03978 0.03924 0.03747 0.04497 0.03978 C 0.0507 0.04742 0.06198 0.05667 0.06927 0.05968 C 0.07743 0.06638 0.07414 0.06407 0.07865 0.06731 " pathEditMode="relative" ptsTypes="fffffff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673 -0.00532 0.05069 -0.00162 0.07951 -0.00116 C 0.10694 0.00555 0.08611 0.00092 0.15434 -0.00232 C 0.15937 -0.00255 0.16423 -0.00417 0.16927 -0.00486 C 0.17552 -0.00579 0.18784 -0.00741 0.18784 -0.00741 C 0.20052 -0.00694 0.22396 -0.00463 0.23837 -0.00741 C 0.24913 -0.00949 0.25712 -0.0162 0.26649 -0.02221 C 0.2717 -0.02568 0.2776 -0.02545 0.28316 -0.0273 C 0.28663 -0.03169 0.29028 -0.03262 0.29444 -0.03609 C 0.29687 -0.04095 0.30034 -0.04257 0.30382 -0.04604 C 0.30573 -0.05089 0.30677 -0.0546 0.31041 -0.05714 C 0.31302 -0.05899 0.31875 -0.06084 0.31875 -0.06084 C 0.32187 -0.06362 0.32066 -0.06246 0.32257 -0.06454 " pathEditMode="relative" ptsTypes="ffffffffffffA">
                                      <p:cBhvr>
                                        <p:cTn id="3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  <p:bldP spid="5" grpId="0"/>
      <p:bldP spid="6" grpId="0"/>
      <p:bldP spid="1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1325</TotalTime>
  <Words>446</Words>
  <Application>Microsoft Office PowerPoint</Application>
  <PresentationFormat>On-screen Show (4:3)</PresentationFormat>
  <Paragraphs>86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State</dc:creator>
  <cp:lastModifiedBy>Fong, Jerry</cp:lastModifiedBy>
  <cp:revision>74</cp:revision>
  <dcterms:created xsi:type="dcterms:W3CDTF">2006-08-31T00:16:57Z</dcterms:created>
  <dcterms:modified xsi:type="dcterms:W3CDTF">2012-09-07T16:10:19Z</dcterms:modified>
</cp:coreProperties>
</file>