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4" r:id="rId2"/>
    <p:sldId id="293" r:id="rId3"/>
    <p:sldId id="296" r:id="rId4"/>
    <p:sldId id="259" r:id="rId5"/>
    <p:sldId id="265" r:id="rId6"/>
    <p:sldId id="271" r:id="rId7"/>
    <p:sldId id="288" r:id="rId8"/>
    <p:sldId id="289" r:id="rId9"/>
    <p:sldId id="290" r:id="rId10"/>
    <p:sldId id="306" r:id="rId11"/>
    <p:sldId id="299" r:id="rId12"/>
    <p:sldId id="297" r:id="rId13"/>
    <p:sldId id="298" r:id="rId14"/>
    <p:sldId id="30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6666"/>
    <a:srgbClr val="00CC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091" autoAdjust="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20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F83AFC-1F5B-4D30-BD2C-14C04FC7083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hcc.mnscu.edu/chem/abomb/Mass_Spe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78205"/>
            <a:ext cx="7134530" cy="475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9277" y="5534561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Magnet `separates’ charged species according to mass alone (no `chemistry’)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Schematic of magnetic sector mass spectrometer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0948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rutherf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76400"/>
            <a:ext cx="440994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648200" y="2514600"/>
            <a:ext cx="4495800" cy="193899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“</a:t>
            </a:r>
            <a:r>
              <a:rPr lang="en-US" sz="4000" b="1" dirty="0">
                <a:solidFill>
                  <a:srgbClr val="FF0000"/>
                </a:solidFill>
              </a:rPr>
              <a:t>All science is either Physics or stamp collecting</a:t>
            </a:r>
            <a:r>
              <a:rPr lang="en-US" dirty="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0" y="0"/>
            <a:ext cx="8839200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1912</a:t>
            </a:r>
            <a:r>
              <a:rPr lang="en-US" sz="3200" dirty="0"/>
              <a:t> : Ernst </a:t>
            </a:r>
            <a:r>
              <a:rPr lang="en-US" sz="3200" dirty="0" smtClean="0"/>
              <a:t>Rutherford is the </a:t>
            </a:r>
            <a:r>
              <a:rPr lang="en-US" dirty="0" smtClean="0"/>
              <a:t>`</a:t>
            </a:r>
            <a:r>
              <a:rPr lang="en-US" sz="4400" dirty="0" smtClean="0"/>
              <a:t>Man’…</a:t>
            </a:r>
            <a:r>
              <a:rPr lang="en-US" sz="2800" dirty="0" smtClean="0"/>
              <a:t>and presides over </a:t>
            </a:r>
            <a:r>
              <a:rPr lang="en-US" sz="2800" dirty="0"/>
              <a:t>the</a:t>
            </a:r>
            <a:r>
              <a:rPr lang="en-US" dirty="0"/>
              <a:t> </a:t>
            </a:r>
            <a:r>
              <a:rPr lang="en-US" b="1" dirty="0"/>
              <a:t>`</a:t>
            </a:r>
            <a:r>
              <a:rPr lang="en-US" sz="2800" b="1" dirty="0"/>
              <a:t>Golden Age of Experimental Physics</a:t>
            </a:r>
            <a:r>
              <a:rPr lang="en-US" sz="2800" b="1" dirty="0" smtClean="0"/>
              <a:t>’…THE ATOM APPEARS CONQUERED</a:t>
            </a:r>
            <a:endParaRPr lang="en-US" sz="2800" b="1" dirty="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876800" y="1705708"/>
            <a:ext cx="3810000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vintage </a:t>
            </a:r>
            <a:r>
              <a:rPr lang="en-US" sz="3200" b="1" dirty="0"/>
              <a:t>Rutherford: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4419601" y="4800600"/>
            <a:ext cx="4724400" cy="156966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His students </a:t>
            </a:r>
            <a:r>
              <a:rPr lang="en-US" dirty="0"/>
              <a:t>find </a:t>
            </a:r>
            <a:r>
              <a:rPr lang="en-US" b="1" dirty="0">
                <a:solidFill>
                  <a:schemeClr val="accent2"/>
                </a:solidFill>
              </a:rPr>
              <a:t>neutrons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dirty="0" smtClean="0"/>
              <a:t> build  </a:t>
            </a:r>
            <a:r>
              <a:rPr lang="en-US" dirty="0"/>
              <a:t>first </a:t>
            </a:r>
            <a:r>
              <a:rPr lang="en-US" b="1" dirty="0"/>
              <a:t>mass spectrometers</a:t>
            </a:r>
            <a:r>
              <a:rPr lang="en-US" dirty="0"/>
              <a:t>, establish source of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isotopes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 </a:t>
            </a:r>
            <a:r>
              <a:rPr lang="en-US" dirty="0" smtClean="0"/>
              <a:t>measure</a:t>
            </a:r>
            <a:r>
              <a:rPr lang="en-US" b="1" dirty="0" smtClean="0"/>
              <a:t> </a:t>
            </a:r>
            <a:r>
              <a:rPr lang="en-US" b="1" dirty="0"/>
              <a:t>atomic charge, mass &amp; dimensions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 animBg="1"/>
      <p:bldP spid="117769" grpId="0" animBg="1"/>
      <p:bldP spid="102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2514600" y="1905000"/>
            <a:ext cx="2438400" cy="2362200"/>
          </a:xfrm>
          <a:prstGeom prst="ellipse">
            <a:avLst/>
          </a:prstGeom>
          <a:solidFill>
            <a:schemeClr val="accent1">
              <a:alpha val="6196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733800" y="2971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V="1">
            <a:off x="1219200" y="32004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3962400"/>
            <a:ext cx="3429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Protons (+) </a:t>
            </a:r>
            <a:r>
              <a:rPr lang="en-US" sz="4000" dirty="0"/>
              <a:t> </a:t>
            </a:r>
            <a:r>
              <a:rPr lang="en-US" sz="4000" i="1" dirty="0"/>
              <a:t>and </a:t>
            </a:r>
            <a:r>
              <a:rPr lang="en-US" sz="4000" b="1" dirty="0"/>
              <a:t>neutron</a:t>
            </a:r>
            <a:r>
              <a:rPr lang="en-US" sz="4000" dirty="0"/>
              <a:t>s  </a:t>
            </a:r>
            <a:r>
              <a:rPr lang="en-US" sz="4000" i="1" dirty="0"/>
              <a:t>here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181600" y="685800"/>
            <a:ext cx="32766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Electrons (-) in here </a:t>
            </a:r>
            <a:r>
              <a:rPr lang="en-US" sz="3600" b="1" dirty="0" smtClean="0">
                <a:solidFill>
                  <a:schemeClr val="accent2"/>
                </a:solidFill>
              </a:rPr>
              <a:t>(</a:t>
            </a:r>
            <a:r>
              <a:rPr lang="en-US" sz="3600" i="1" dirty="0" err="1" smtClean="0"/>
              <a:t>kinda</a:t>
            </a:r>
            <a:r>
              <a:rPr lang="en-US" sz="3600" i="1" dirty="0" smtClean="0"/>
              <a:t>…)</a:t>
            </a:r>
            <a:endParaRPr lang="en-US" sz="3600" i="1" dirty="0"/>
          </a:p>
          <a:p>
            <a:pPr>
              <a:spcBef>
                <a:spcPct val="50000"/>
              </a:spcBef>
            </a:pPr>
            <a:r>
              <a:rPr lang="en-US" sz="3600" i="1" dirty="0" err="1"/>
              <a:t>Sorta</a:t>
            </a:r>
            <a:r>
              <a:rPr lang="en-US" sz="3600" i="1" dirty="0"/>
              <a:t> … </a:t>
            </a:r>
            <a:r>
              <a:rPr lang="en-US" sz="3600" b="1" i="1" dirty="0"/>
              <a:t>(</a:t>
            </a:r>
            <a:r>
              <a:rPr lang="en-US" sz="3600" b="1" i="1" dirty="0" err="1"/>
              <a:t>kinda</a:t>
            </a:r>
            <a:r>
              <a:rPr lang="en-US" sz="3600" b="1" i="1" dirty="0"/>
              <a:t>….)</a:t>
            </a:r>
          </a:p>
        </p:txBody>
      </p:sp>
      <p:sp>
        <p:nvSpPr>
          <p:cNvPr id="11274" name="Line 18"/>
          <p:cNvSpPr>
            <a:spLocks noChangeShapeType="1"/>
          </p:cNvSpPr>
          <p:nvPr/>
        </p:nvSpPr>
        <p:spPr bwMode="auto">
          <a:xfrm flipH="1">
            <a:off x="4648200" y="2133600"/>
            <a:ext cx="457200" cy="304800"/>
          </a:xfrm>
          <a:prstGeom prst="line">
            <a:avLst/>
          </a:prstGeom>
          <a:noFill/>
          <a:ln w="9525">
            <a:solidFill>
              <a:srgbClr val="008080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Text Box 20"/>
          <p:cNvSpPr txBox="1">
            <a:spLocks noChangeArrowheads="1"/>
          </p:cNvSpPr>
          <p:nvPr/>
        </p:nvSpPr>
        <p:spPr bwMode="auto">
          <a:xfrm>
            <a:off x="3429000" y="2819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1277" name="Text Box 22"/>
          <p:cNvSpPr txBox="1">
            <a:spLocks noChangeArrowheads="1"/>
          </p:cNvSpPr>
          <p:nvPr/>
        </p:nvSpPr>
        <p:spPr bwMode="auto">
          <a:xfrm>
            <a:off x="609600" y="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</a:rPr>
              <a:t>1912</a:t>
            </a:r>
            <a:r>
              <a:rPr lang="en-US" sz="3600" dirty="0" smtClean="0">
                <a:solidFill>
                  <a:srgbClr val="FF0000"/>
                </a:solidFill>
              </a:rPr>
              <a:t>: </a:t>
            </a:r>
            <a:r>
              <a:rPr lang="en-US" sz="3600" dirty="0">
                <a:solidFill>
                  <a:schemeClr val="accent2"/>
                </a:solidFill>
              </a:rPr>
              <a:t>Rutherford</a:t>
            </a:r>
            <a:r>
              <a:rPr lang="en-US" sz="3600" dirty="0"/>
              <a:t> ‘</a:t>
            </a:r>
            <a:r>
              <a:rPr lang="en-US" sz="3600" dirty="0" smtClean="0"/>
              <a:t>s atomic </a:t>
            </a:r>
            <a:r>
              <a:rPr lang="en-US" sz="3600" dirty="0"/>
              <a:t>model</a:t>
            </a:r>
          </a:p>
        </p:txBody>
      </p:sp>
      <p:pic>
        <p:nvPicPr>
          <p:cNvPr id="16" name="Picture 7" descr="rutherf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200400"/>
            <a:ext cx="2941819" cy="338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27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47800" y="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60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</a:t>
            </a: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Problems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with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Rutherford’s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0" y="1447800"/>
            <a:ext cx="8915400" cy="107721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Arial" charset="0"/>
              </a:rPr>
              <a:t>1)</a:t>
            </a:r>
            <a:r>
              <a:rPr lang="en-US" b="1" dirty="0" smtClean="0">
                <a:latin typeface="Arial" charset="0"/>
              </a:rPr>
              <a:t>Why don’t the </a:t>
            </a:r>
            <a:r>
              <a:rPr lang="en-US" sz="3600" b="1" dirty="0" smtClean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3600" b="1" baseline="30000" dirty="0" smtClean="0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and </a:t>
            </a:r>
            <a:r>
              <a:rPr lang="en-US" sz="3600" b="1" dirty="0" smtClean="0">
                <a:latin typeface="Arial" charset="0"/>
              </a:rPr>
              <a:t>e</a:t>
            </a:r>
            <a:r>
              <a:rPr lang="en-US" sz="3600" b="1" baseline="30000" dirty="0" smtClean="0">
                <a:latin typeface="Arial" charset="0"/>
              </a:rPr>
              <a:t>-</a:t>
            </a:r>
            <a:r>
              <a:rPr lang="en-US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b="1" dirty="0" smtClean="0">
                <a:latin typeface="Arial" charset="0"/>
              </a:rPr>
              <a:t> attract and come together </a:t>
            </a:r>
            <a:r>
              <a:rPr lang="en-US" b="1" dirty="0">
                <a:latin typeface="Arial" charset="0"/>
              </a:rPr>
              <a:t>??? </a:t>
            </a:r>
            <a:r>
              <a:rPr lang="en-US" b="1" dirty="0" smtClean="0">
                <a:latin typeface="Arial" charset="0"/>
              </a:rPr>
              <a:t>(or…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why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isn’t Earth the size of a golf ball?)</a:t>
            </a:r>
          </a:p>
        </p:txBody>
      </p:sp>
      <p:pic>
        <p:nvPicPr>
          <p:cNvPr id="1030" name="Picture 6" descr="http://www.earthview.pair.com/earth300col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647696"/>
            <a:ext cx="3886200" cy="4093465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>
            <a:off x="5181600" y="4343400"/>
            <a:ext cx="1752600" cy="2997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://1.bp.blogspot.com/_MH6O6gr_WCY/S73Yj9gqdAI/AAAAAAAABUg/Ci09PIn1Jp0/s1600/golfb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962400"/>
            <a:ext cx="647700" cy="647700"/>
          </a:xfrm>
          <a:prstGeom prst="rect">
            <a:avLst/>
          </a:prstGeom>
          <a:noFill/>
        </p:spPr>
      </p:pic>
      <p:cxnSp>
        <p:nvCxnSpPr>
          <p:cNvPr id="15" name="Straight Connector 14"/>
          <p:cNvCxnSpPr/>
          <p:nvPr/>
        </p:nvCxnSpPr>
        <p:spPr>
          <a:xfrm flipH="1">
            <a:off x="5791200" y="3962400"/>
            <a:ext cx="533400" cy="8382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638800" y="4114800"/>
            <a:ext cx="838200" cy="4572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7" descr="rutherfor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876800"/>
            <a:ext cx="1617663" cy="186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7772400" y="4191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???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elestiamotherlode.net/catalog/images/screenshots/various/sol_A_portrait_of_our_sun_1__rthorva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95600"/>
            <a:ext cx="4433959" cy="3124200"/>
          </a:xfrm>
          <a:prstGeom prst="rect">
            <a:avLst/>
          </a:prstGeom>
          <a:noFill/>
        </p:spPr>
      </p:pic>
      <p:pic>
        <p:nvPicPr>
          <p:cNvPr id="3" name="Picture 4" descr="http://www.clipperlight.com/FLAGS/telescop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667000"/>
            <a:ext cx="1617416" cy="2295526"/>
          </a:xfrm>
          <a:prstGeom prst="rect">
            <a:avLst/>
          </a:prstGeom>
          <a:noFill/>
        </p:spPr>
      </p:pic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28600" y="685800"/>
            <a:ext cx="8610600" cy="1446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4000" b="1" dirty="0">
                <a:latin typeface="Arial" charset="0"/>
              </a:rPr>
              <a:t>2)</a:t>
            </a:r>
            <a:r>
              <a:rPr lang="en-US" b="1" dirty="0">
                <a:latin typeface="Arial" charset="0"/>
              </a:rPr>
              <a:t>Why doesn’t the </a:t>
            </a:r>
            <a:r>
              <a:rPr lang="en-US" sz="4800" b="1" dirty="0">
                <a:solidFill>
                  <a:srgbClr val="FFFF00"/>
                </a:solidFill>
                <a:latin typeface="Arial" charset="0"/>
              </a:rPr>
              <a:t>sun</a:t>
            </a:r>
            <a:r>
              <a:rPr lang="en-US" b="1" dirty="0">
                <a:latin typeface="Arial" charset="0"/>
              </a:rPr>
              <a:t> show  </a:t>
            </a:r>
            <a:r>
              <a:rPr lang="en-US" b="1" u="sng" dirty="0">
                <a:latin typeface="Arial" charset="0"/>
              </a:rPr>
              <a:t>all </a:t>
            </a:r>
            <a:r>
              <a:rPr lang="en-US" b="1" dirty="0" smtClean="0">
                <a:latin typeface="Arial" charset="0"/>
              </a:rPr>
              <a:t>colors (e.g. show </a:t>
            </a:r>
            <a:r>
              <a:rPr lang="en-US" sz="4000" b="1" dirty="0" smtClean="0">
                <a:solidFill>
                  <a:schemeClr val="bg1"/>
                </a:solidFill>
                <a:latin typeface="Arial" charset="0"/>
              </a:rPr>
              <a:t>white</a:t>
            </a:r>
            <a:r>
              <a:rPr lang="en-US" b="1" dirty="0" smtClean="0">
                <a:latin typeface="Arial" charset="0"/>
              </a:rPr>
              <a:t> light)  </a:t>
            </a:r>
            <a:r>
              <a:rPr lang="en-US" b="1" dirty="0">
                <a:latin typeface="Arial" charset="0"/>
              </a:rPr>
              <a:t>when telescopes record spectrum</a:t>
            </a:r>
            <a:r>
              <a:rPr lang="en-US" b="1" dirty="0" smtClean="0">
                <a:latin typeface="Arial" charset="0"/>
              </a:rPr>
              <a:t>?</a:t>
            </a:r>
            <a:endParaRPr lang="en-US" b="1" dirty="0">
              <a:latin typeface="Arial" charset="0"/>
            </a:endParaRPr>
          </a:p>
        </p:txBody>
      </p:sp>
      <p:pic>
        <p:nvPicPr>
          <p:cNvPr id="5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057400"/>
            <a:ext cx="2819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rutherfor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780" y="5562600"/>
            <a:ext cx="926883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467600" y="4572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???</a:t>
            </a:r>
            <a:endParaRPr 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Rutherford atom’s problems (continued)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9436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charset="0"/>
              </a:rPr>
              <a:t>Why only  </a:t>
            </a: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few </a:t>
            </a:r>
            <a:r>
              <a:rPr lang="en-US" sz="4000" b="1" dirty="0" smtClean="0">
                <a:solidFill>
                  <a:srgbClr val="0066FF"/>
                </a:solidFill>
                <a:latin typeface="Arial" charset="0"/>
              </a:rPr>
              <a:t>really</a:t>
            </a:r>
            <a:r>
              <a:rPr lang="en-US" sz="4000" b="1" dirty="0" smtClean="0">
                <a:latin typeface="Arial" charset="0"/>
              </a:rPr>
              <a:t> </a:t>
            </a:r>
            <a:r>
              <a:rPr lang="en-US" sz="4000" b="1" dirty="0" smtClean="0">
                <a:solidFill>
                  <a:srgbClr val="6600CC"/>
                </a:solidFill>
                <a:latin typeface="Arial" charset="0"/>
              </a:rPr>
              <a:t>strong</a:t>
            </a:r>
            <a:r>
              <a:rPr lang="en-US" sz="4000" b="1" dirty="0" smtClean="0">
                <a:latin typeface="Arial" charset="0"/>
              </a:rPr>
              <a:t> lines </a:t>
            </a:r>
            <a:endParaRPr lang="en-US" sz="40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48400" y="2362200"/>
            <a:ext cx="381000" cy="381000"/>
          </a:xfrm>
          <a:prstGeom prst="line">
            <a:avLst/>
          </a:prstGeom>
          <a:ln w="53975">
            <a:solidFill>
              <a:srgbClr val="7030A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248400" y="2590800"/>
            <a:ext cx="762000" cy="152400"/>
          </a:xfrm>
          <a:prstGeom prst="straightConnector1">
            <a:avLst/>
          </a:prstGeom>
          <a:ln w="50800">
            <a:solidFill>
              <a:srgbClr val="0000CC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324600" y="2514600"/>
            <a:ext cx="2438400" cy="228600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19800" y="2209800"/>
            <a:ext cx="1143000" cy="114300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05600" y="3352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Diffraction grating divides up light colors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AN EVEN </a:t>
            </a:r>
            <a:r>
              <a:rPr lang="en-US" sz="6600" b="1" dirty="0" smtClean="0"/>
              <a:t>BIGGER</a:t>
            </a:r>
            <a:r>
              <a:rPr lang="en-US" sz="4000" b="1" dirty="0" smtClean="0"/>
              <a:t> </a:t>
            </a:r>
            <a:r>
              <a:rPr lang="en-US" sz="8000" b="1" dirty="0" smtClean="0">
                <a:solidFill>
                  <a:srgbClr val="FF0000"/>
                </a:solidFill>
              </a:rPr>
              <a:t>third </a:t>
            </a:r>
            <a:r>
              <a:rPr lang="en-US" sz="4000" b="1" dirty="0" smtClean="0"/>
              <a:t>PROBLEM FOR RUTHERFORD’S LAB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124200"/>
            <a:ext cx="8915400" cy="236988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3)</a:t>
            </a:r>
            <a:r>
              <a:rPr lang="en-US" sz="4400" b="1" dirty="0" smtClean="0"/>
              <a:t> The photoelectric effect problem</a:t>
            </a:r>
          </a:p>
          <a:p>
            <a:r>
              <a:rPr lang="en-US" sz="4400" b="1" dirty="0" smtClean="0"/>
              <a:t>and the trouble with the theory of light</a:t>
            </a:r>
            <a:endParaRPr lang="en-US" sz="4400" b="1" dirty="0"/>
          </a:p>
        </p:txBody>
      </p:sp>
      <p:pic>
        <p:nvPicPr>
          <p:cNvPr id="4" name="Picture 7" descr="rutherf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91200"/>
            <a:ext cx="7282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5715000"/>
            <a:ext cx="3265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Help!!!!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drbateman.net/asa2sums/sum1.1/sum1.1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72" y="425644"/>
            <a:ext cx="6303080" cy="536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2895601" y="720298"/>
            <a:ext cx="457199" cy="769203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851179" y="3463374"/>
            <a:ext cx="266990" cy="9906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124451" y="3563025"/>
            <a:ext cx="361949" cy="791299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38401" y="73967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Most common </a:t>
            </a:r>
            <a:r>
              <a:rPr lang="en-US" sz="2800" b="1" dirty="0" smtClean="0">
                <a:solidFill>
                  <a:srgbClr val="FF0000"/>
                </a:solidFill>
              </a:rPr>
              <a:t>flavor </a:t>
            </a:r>
            <a:r>
              <a:rPr lang="en-US" sz="2800" b="1" dirty="0" smtClean="0"/>
              <a:t>of Neon weighs </a:t>
            </a:r>
            <a:r>
              <a:rPr lang="en-US" sz="3600" b="1" dirty="0" smtClean="0"/>
              <a:t>20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995247" y="2360321"/>
            <a:ext cx="6060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Less common </a:t>
            </a:r>
            <a:r>
              <a:rPr lang="en-US" sz="3200" b="1" dirty="0" smtClean="0">
                <a:solidFill>
                  <a:srgbClr val="FF0000"/>
                </a:solidFill>
              </a:rPr>
              <a:t>flavors</a:t>
            </a:r>
            <a:r>
              <a:rPr lang="en-US" sz="3200" b="1" dirty="0" smtClean="0"/>
              <a:t> of Neon weigh 21 &amp; 22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670736"/>
            <a:ext cx="818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Different </a:t>
            </a:r>
            <a:r>
              <a:rPr lang="en-US" sz="3600" b="1" dirty="0" smtClean="0">
                <a:solidFill>
                  <a:srgbClr val="FF0000"/>
                </a:solidFill>
              </a:rPr>
              <a:t>flavors </a:t>
            </a:r>
            <a:r>
              <a:rPr lang="en-US" sz="3600" b="1" dirty="0" smtClean="0"/>
              <a:t>of SAME  element are called </a:t>
            </a:r>
            <a:r>
              <a:rPr lang="en-US" sz="3600" b="1" dirty="0" smtClean="0">
                <a:solidFill>
                  <a:srgbClr val="FF0000"/>
                </a:solidFill>
              </a:rPr>
              <a:t>ISOTOPES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1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9144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Neon Isotopes 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133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Proton count (p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+</a:t>
            </a:r>
            <a:r>
              <a:rPr lang="en-US" b="1" u="sng" dirty="0" smtClean="0">
                <a:solidFill>
                  <a:srgbClr val="FF0000"/>
                </a:solidFill>
              </a:rPr>
              <a:t>)</a:t>
            </a:r>
            <a:r>
              <a:rPr lang="en-US" b="1" u="sng" dirty="0" smtClean="0"/>
              <a:t>	 neutron count (</a:t>
            </a:r>
            <a:r>
              <a:rPr lang="en-US" b="1" u="sng" dirty="0" smtClean="0">
                <a:solidFill>
                  <a:srgbClr val="0070C0"/>
                </a:solidFill>
              </a:rPr>
              <a:t>n</a:t>
            </a:r>
            <a:r>
              <a:rPr lang="en-US" b="1" u="sng" baseline="30000" dirty="0" smtClean="0">
                <a:solidFill>
                  <a:srgbClr val="0070C0"/>
                </a:solidFill>
              </a:rPr>
              <a:t>o</a:t>
            </a:r>
            <a:r>
              <a:rPr lang="en-US" b="1" u="sng" dirty="0" smtClean="0"/>
              <a:t>)     </a:t>
            </a:r>
            <a:r>
              <a:rPr lang="en-US" b="1" u="sng" dirty="0" smtClean="0">
                <a:solidFill>
                  <a:srgbClr val="FF0000"/>
                </a:solidFill>
              </a:rPr>
              <a:t>p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+</a:t>
            </a:r>
            <a:r>
              <a:rPr lang="en-US" b="1" u="sng" dirty="0" smtClean="0"/>
              <a:t> + </a:t>
            </a:r>
            <a:r>
              <a:rPr lang="en-US" b="1" u="sng" dirty="0" smtClean="0">
                <a:solidFill>
                  <a:srgbClr val="0070C0"/>
                </a:solidFill>
              </a:rPr>
              <a:t>n</a:t>
            </a:r>
            <a:r>
              <a:rPr lang="en-US" b="1" u="sng" baseline="30000" dirty="0" smtClean="0">
                <a:solidFill>
                  <a:srgbClr val="0070C0"/>
                </a:solidFill>
              </a:rPr>
              <a:t>o</a:t>
            </a:r>
            <a:r>
              <a:rPr lang="en-US" b="1" u="sng" dirty="0" smtClean="0"/>
              <a:t>   % abundance    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819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10	</a:t>
            </a:r>
            <a:r>
              <a:rPr lang="en-US" dirty="0"/>
              <a:t>		</a:t>
            </a:r>
            <a:r>
              <a:rPr lang="en-US" dirty="0">
                <a:solidFill>
                  <a:srgbClr val="0000CC"/>
                </a:solidFill>
              </a:rPr>
              <a:t>10</a:t>
            </a:r>
            <a:r>
              <a:rPr lang="en-US" dirty="0"/>
              <a:t>			</a:t>
            </a:r>
            <a:r>
              <a:rPr lang="en-US" b="1" dirty="0"/>
              <a:t>20</a:t>
            </a:r>
            <a:r>
              <a:rPr lang="en-US" dirty="0"/>
              <a:t>		</a:t>
            </a:r>
            <a:r>
              <a:rPr lang="en-US" b="1" dirty="0"/>
              <a:t>90.5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505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10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dirty="0"/>
              <a:t>		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CC"/>
                </a:solidFill>
              </a:rPr>
              <a:t>11</a:t>
            </a:r>
            <a:r>
              <a:rPr lang="en-US" dirty="0"/>
              <a:t>			</a:t>
            </a:r>
            <a:r>
              <a:rPr lang="en-US" dirty="0" smtClean="0"/>
              <a:t> </a:t>
            </a:r>
            <a:r>
              <a:rPr lang="en-US" b="1" dirty="0" smtClean="0"/>
              <a:t>21</a:t>
            </a:r>
            <a:r>
              <a:rPr lang="en-US" dirty="0"/>
              <a:t>		</a:t>
            </a:r>
            <a:r>
              <a:rPr lang="en-US" b="1" dirty="0"/>
              <a:t> </a:t>
            </a:r>
            <a:r>
              <a:rPr lang="en-US" b="1" dirty="0" smtClean="0"/>
              <a:t>  0.3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04800" y="41910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10	</a:t>
            </a:r>
            <a:r>
              <a:rPr lang="en-US" dirty="0"/>
              <a:t>		</a:t>
            </a:r>
            <a:r>
              <a:rPr lang="en-US" dirty="0" smtClean="0">
                <a:solidFill>
                  <a:srgbClr val="0000CC"/>
                </a:solidFill>
              </a:rPr>
              <a:t>12</a:t>
            </a:r>
            <a:r>
              <a:rPr lang="en-US" dirty="0"/>
              <a:t>			</a:t>
            </a:r>
            <a:r>
              <a:rPr lang="en-US" b="1" dirty="0" smtClean="0"/>
              <a:t>22</a:t>
            </a:r>
            <a:r>
              <a:rPr lang="en-US" dirty="0"/>
              <a:t>		</a:t>
            </a:r>
            <a:r>
              <a:rPr lang="en-US" b="1" dirty="0"/>
              <a:t> </a:t>
            </a:r>
            <a:r>
              <a:rPr lang="en-US" b="1" dirty="0" smtClean="0"/>
              <a:t> 9.2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743200" y="2245667"/>
            <a:ext cx="0" cy="2406998"/>
          </a:xfrm>
          <a:prstGeom prst="line">
            <a:avLst/>
          </a:prstGeom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638800" y="2245667"/>
            <a:ext cx="0" cy="2519065"/>
          </a:xfrm>
          <a:prstGeom prst="line">
            <a:avLst/>
          </a:prstGeom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34200" y="2245666"/>
            <a:ext cx="0" cy="2519065"/>
          </a:xfrm>
          <a:prstGeom prst="line">
            <a:avLst/>
          </a:prstGeom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162800" y="4953000"/>
            <a:ext cx="1295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34200" y="5105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100.0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04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/>
              <a:t>Atomic </a:t>
            </a:r>
            <a:r>
              <a:rPr lang="en-US" dirty="0" err="1" smtClean="0"/>
              <a:t>symbology</a:t>
            </a:r>
            <a:endParaRPr lang="en-US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2400" y="1295400"/>
            <a:ext cx="91440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#</a:t>
            </a:r>
            <a:r>
              <a:rPr lang="en-US" sz="2800" b="1" dirty="0">
                <a:solidFill>
                  <a:srgbClr val="FF0000"/>
                </a:solidFill>
              </a:rPr>
              <a:t>p = </a:t>
            </a:r>
            <a:r>
              <a:rPr lang="en-US" sz="2800" b="1" i="1" dirty="0">
                <a:solidFill>
                  <a:srgbClr val="FF0000"/>
                </a:solidFill>
              </a:rPr>
              <a:t>atomic number</a:t>
            </a:r>
            <a:r>
              <a:rPr lang="en-US" sz="2800" b="1" dirty="0">
                <a:solidFill>
                  <a:srgbClr val="FF0000"/>
                </a:solidFill>
              </a:rPr>
              <a:t> (Z)  defines element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#p</a:t>
            </a:r>
            <a:r>
              <a:rPr lang="en-US" sz="2800" dirty="0"/>
              <a:t> + </a:t>
            </a:r>
            <a:r>
              <a:rPr lang="en-US" sz="2800" b="1" dirty="0">
                <a:solidFill>
                  <a:srgbClr val="0070C0"/>
                </a:solidFill>
              </a:rPr>
              <a:t>#n</a:t>
            </a:r>
            <a:r>
              <a:rPr lang="en-US" sz="2800" dirty="0"/>
              <a:t> = </a:t>
            </a:r>
            <a:r>
              <a:rPr lang="en-US" sz="2800" b="1" i="1" dirty="0"/>
              <a:t>mass number</a:t>
            </a:r>
            <a:r>
              <a:rPr lang="en-US" sz="2800" b="1" dirty="0"/>
              <a:t>  (several choices for given element)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#p = #e  in neutral atom</a:t>
            </a:r>
          </a:p>
          <a:p>
            <a:pPr>
              <a:spcBef>
                <a:spcPct val="50000"/>
              </a:spcBef>
            </a:pPr>
            <a:r>
              <a:rPr lang="en-US" sz="2800" b="1" i="1" dirty="0"/>
              <a:t>Isotope </a:t>
            </a:r>
            <a:r>
              <a:rPr lang="en-US" sz="2800" b="1" dirty="0"/>
              <a:t>= element with  specific count of n</a:t>
            </a:r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14400" y="3733800"/>
            <a:ext cx="8001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Examples:  </a:t>
            </a:r>
          </a:p>
          <a:p>
            <a:r>
              <a:rPr lang="en-US" dirty="0"/>
              <a:t>	       </a:t>
            </a:r>
            <a:r>
              <a:rPr lang="en-US" sz="2800" dirty="0"/>
              <a:t>Boron 10 (</a:t>
            </a:r>
            <a:r>
              <a:rPr lang="en-US" sz="2800" baseline="30000" dirty="0"/>
              <a:t>10</a:t>
            </a:r>
            <a:r>
              <a:rPr lang="en-US" sz="2800" dirty="0"/>
              <a:t>B</a:t>
            </a:r>
            <a:r>
              <a:rPr lang="en-US" sz="2800" dirty="0" smtClean="0"/>
              <a:t>)	</a:t>
            </a:r>
            <a:r>
              <a:rPr lang="en-US" sz="2800" dirty="0"/>
              <a:t>	= 5 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   + 5 </a:t>
            </a:r>
            <a:r>
              <a:rPr lang="en-US" sz="2800" dirty="0">
                <a:solidFill>
                  <a:srgbClr val="0000CC"/>
                </a:solidFill>
              </a:rPr>
              <a:t>n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       </a:t>
            </a:r>
            <a:r>
              <a:rPr lang="en-US" sz="2800" dirty="0"/>
              <a:t>Boron 11 (</a:t>
            </a:r>
            <a:r>
              <a:rPr lang="en-US" sz="2800" baseline="30000" dirty="0"/>
              <a:t>11</a:t>
            </a:r>
            <a:r>
              <a:rPr lang="en-US" sz="2800" dirty="0"/>
              <a:t>B) 	= 5 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   + 6 </a:t>
            </a:r>
            <a:r>
              <a:rPr lang="en-US" sz="2800" dirty="0">
                <a:solidFill>
                  <a:srgbClr val="0000CC"/>
                </a:solidFill>
              </a:rPr>
              <a:t>n</a:t>
            </a:r>
          </a:p>
          <a:p>
            <a:r>
              <a:rPr lang="en-US" sz="2800" dirty="0"/>
              <a:t>	       Hydrogen 1</a:t>
            </a:r>
            <a:r>
              <a:rPr lang="en-US" sz="2800" dirty="0">
                <a:solidFill>
                  <a:srgbClr val="00CC66"/>
                </a:solidFill>
              </a:rPr>
              <a:t> </a:t>
            </a:r>
            <a:r>
              <a:rPr lang="en-US" sz="2800" dirty="0"/>
              <a:t>(</a:t>
            </a:r>
            <a:r>
              <a:rPr lang="en-US" sz="2800" baseline="30000" dirty="0"/>
              <a:t>1</a:t>
            </a:r>
            <a:r>
              <a:rPr lang="en-US" sz="2800" dirty="0"/>
              <a:t>H)</a:t>
            </a:r>
            <a:r>
              <a:rPr lang="en-US" sz="2800" dirty="0">
                <a:solidFill>
                  <a:srgbClr val="00CC66"/>
                </a:solidFill>
              </a:rPr>
              <a:t> 	</a:t>
            </a:r>
            <a:r>
              <a:rPr lang="en-US" sz="2800" dirty="0"/>
              <a:t>=  1 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  + 0 </a:t>
            </a:r>
            <a:r>
              <a:rPr lang="en-US" sz="2800" dirty="0">
                <a:solidFill>
                  <a:srgbClr val="0000CC"/>
                </a:solidFill>
              </a:rPr>
              <a:t>n</a:t>
            </a:r>
          </a:p>
          <a:p>
            <a:r>
              <a:rPr lang="en-US" sz="2800" dirty="0"/>
              <a:t>                   Hydrogen 3 (</a:t>
            </a:r>
            <a:r>
              <a:rPr lang="en-US" sz="2800" baseline="30000" dirty="0"/>
              <a:t>3</a:t>
            </a:r>
            <a:r>
              <a:rPr lang="en-US" sz="2800" dirty="0"/>
              <a:t>H)   </a:t>
            </a:r>
            <a:r>
              <a:rPr lang="en-US" sz="2800" dirty="0" smtClean="0"/>
              <a:t>	= </a:t>
            </a:r>
            <a:r>
              <a:rPr lang="en-US" sz="2800" dirty="0"/>
              <a:t>1 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  + 2 </a:t>
            </a:r>
            <a:r>
              <a:rPr lang="en-US" sz="2800" dirty="0">
                <a:solidFill>
                  <a:srgbClr val="0000CC"/>
                </a:solidFill>
              </a:rPr>
              <a:t>n</a:t>
            </a:r>
            <a:r>
              <a:rPr lang="en-US" sz="2800" dirty="0"/>
              <a:t>   (tritium)</a:t>
            </a:r>
          </a:p>
          <a:p>
            <a:r>
              <a:rPr lang="en-US" sz="2800" dirty="0"/>
              <a:t>	       Copper 63 (</a:t>
            </a:r>
            <a:r>
              <a:rPr lang="en-US" sz="2800" baseline="30000" dirty="0"/>
              <a:t>63</a:t>
            </a:r>
            <a:r>
              <a:rPr lang="en-US" sz="2800" dirty="0"/>
              <a:t>Cu</a:t>
            </a:r>
            <a:r>
              <a:rPr lang="en-US" sz="2800" dirty="0" smtClean="0"/>
              <a:t>)	= </a:t>
            </a:r>
            <a:r>
              <a:rPr lang="en-US" sz="2800" dirty="0"/>
              <a:t>29 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 + 34 </a:t>
            </a:r>
            <a:r>
              <a:rPr lang="en-US" sz="2800" dirty="0">
                <a:solidFill>
                  <a:srgbClr val="0000CC"/>
                </a:solidFill>
              </a:rPr>
              <a:t>n</a:t>
            </a:r>
          </a:p>
          <a:p>
            <a:r>
              <a:rPr lang="en-US" sz="2800" dirty="0"/>
              <a:t>	       Copper 65 (</a:t>
            </a:r>
            <a:r>
              <a:rPr lang="en-US" sz="2800" baseline="30000" dirty="0"/>
              <a:t>65</a:t>
            </a:r>
            <a:r>
              <a:rPr lang="en-US" sz="2800" dirty="0"/>
              <a:t>Cu</a:t>
            </a:r>
            <a:r>
              <a:rPr lang="en-US" sz="2800" dirty="0" smtClean="0"/>
              <a:t>)	=</a:t>
            </a:r>
            <a:r>
              <a:rPr lang="en-US" sz="2800" dirty="0"/>
              <a:t>29 </a:t>
            </a:r>
            <a:r>
              <a:rPr lang="en-US" sz="2800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 + 36 </a:t>
            </a:r>
            <a:r>
              <a:rPr lang="en-US" sz="2800" dirty="0">
                <a:solidFill>
                  <a:srgbClr val="0000CC"/>
                </a:solidFill>
              </a:rPr>
              <a:t>n</a:t>
            </a:r>
            <a:r>
              <a:rPr lang="en-US" sz="2800" dirty="0"/>
              <a:t>			</a:t>
            </a:r>
            <a:r>
              <a:rPr lang="en-US" sz="2800" dirty="0">
                <a:solidFill>
                  <a:schemeClr val="accent1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ATOMIC BOOKKEEPING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2400" dirty="0"/>
              <a:t>(</a:t>
            </a:r>
            <a:r>
              <a:rPr lang="en-US" sz="2000" dirty="0"/>
              <a:t>first 3 problems from exercise </a:t>
            </a:r>
            <a:r>
              <a:rPr lang="en-US" sz="2000" dirty="0" smtClean="0"/>
              <a:t>1)</a:t>
            </a:r>
            <a:endParaRPr lang="en-US" sz="2000" dirty="0"/>
          </a:p>
        </p:txBody>
      </p:sp>
      <p:graphicFrame>
        <p:nvGraphicFramePr>
          <p:cNvPr id="21627" name="Group 123"/>
          <p:cNvGraphicFramePr>
            <a:graphicFrameLocks noGrp="1"/>
          </p:cNvGraphicFramePr>
          <p:nvPr>
            <p:ph idx="1"/>
          </p:nvPr>
        </p:nvGraphicFramePr>
        <p:xfrm>
          <a:off x="685800" y="2133600"/>
          <a:ext cx="7772400" cy="2133600"/>
        </p:xfrm>
        <a:graphic>
          <a:graphicData uri="http://schemas.openxmlformats.org/drawingml/2006/table">
            <a:tbl>
              <a:tblPr/>
              <a:tblGrid>
                <a:gridCol w="1111250"/>
                <a:gridCol w="1109663"/>
                <a:gridCol w="1436687"/>
                <a:gridCol w="782638"/>
                <a:gridCol w="1111250"/>
                <a:gridCol w="1109662"/>
                <a:gridCol w="111125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117725" y="2098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628" name="Text Box 124"/>
          <p:cNvSpPr txBox="1">
            <a:spLocks noChangeArrowheads="1"/>
          </p:cNvSpPr>
          <p:nvPr/>
        </p:nvSpPr>
        <p:spPr bwMode="auto">
          <a:xfrm>
            <a:off x="685800" y="14478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Atomic #</a:t>
            </a:r>
            <a:r>
              <a:rPr lang="en-US" sz="2000" b="1" dirty="0"/>
              <a:t>    mass#       </a:t>
            </a:r>
            <a:r>
              <a:rPr lang="en-US" sz="2000" b="1" dirty="0">
                <a:solidFill>
                  <a:srgbClr val="FF0000"/>
                </a:solidFill>
              </a:rPr>
              <a:t>symbol </a:t>
            </a:r>
            <a:r>
              <a:rPr lang="en-US" sz="2000" b="1" dirty="0"/>
              <a:t>         </a:t>
            </a:r>
            <a:r>
              <a:rPr lang="en-US" sz="2000" b="1" dirty="0">
                <a:solidFill>
                  <a:srgbClr val="FF0000"/>
                </a:solidFill>
              </a:rPr>
              <a:t>#p</a:t>
            </a:r>
            <a:r>
              <a:rPr lang="en-US" sz="2000" b="1" baseline="30000" dirty="0"/>
              <a:t>+      </a:t>
            </a:r>
            <a:r>
              <a:rPr lang="en-US" sz="2000" b="1" dirty="0">
                <a:solidFill>
                  <a:srgbClr val="006666"/>
                </a:solidFill>
              </a:rPr>
              <a:t>#n</a:t>
            </a:r>
            <a:r>
              <a:rPr lang="en-US" sz="2000" b="1" baseline="30000" dirty="0">
                <a:solidFill>
                  <a:srgbClr val="006666"/>
                </a:solidFill>
              </a:rPr>
              <a:t>o</a:t>
            </a:r>
            <a:r>
              <a:rPr lang="en-US" sz="2000" b="1" dirty="0"/>
              <a:t>            </a:t>
            </a:r>
            <a:r>
              <a:rPr lang="en-US" sz="2000" b="1" dirty="0">
                <a:solidFill>
                  <a:srgbClr val="0000CC"/>
                </a:solidFill>
              </a:rPr>
              <a:t>#e</a:t>
            </a:r>
            <a:r>
              <a:rPr lang="en-US" sz="2000" b="1" baseline="30000" dirty="0">
                <a:solidFill>
                  <a:srgbClr val="0000CC"/>
                </a:solidFill>
              </a:rPr>
              <a:t>-</a:t>
            </a:r>
            <a:r>
              <a:rPr lang="en-US" sz="2000" dirty="0"/>
              <a:t>              </a:t>
            </a:r>
            <a:r>
              <a:rPr lang="en-US" sz="2000" b="1" dirty="0"/>
              <a:t>atom 								   charge</a:t>
            </a:r>
          </a:p>
        </p:txBody>
      </p:sp>
      <p:sp>
        <p:nvSpPr>
          <p:cNvPr id="21629" name="Text Box 125"/>
          <p:cNvSpPr txBox="1">
            <a:spLocks noChangeArrowheads="1"/>
          </p:cNvSpPr>
          <p:nvPr/>
        </p:nvSpPr>
        <p:spPr bwMode="auto">
          <a:xfrm>
            <a:off x="838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1631" name="Text Box 127"/>
          <p:cNvSpPr txBox="1">
            <a:spLocks noChangeArrowheads="1"/>
          </p:cNvSpPr>
          <p:nvPr/>
        </p:nvSpPr>
        <p:spPr bwMode="auto">
          <a:xfrm>
            <a:off x="914400" y="2209800"/>
            <a:ext cx="6096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21633" name="Text Box 129"/>
          <p:cNvSpPr txBox="1">
            <a:spLocks noChangeArrowheads="1"/>
          </p:cNvSpPr>
          <p:nvPr/>
        </p:nvSpPr>
        <p:spPr bwMode="auto">
          <a:xfrm>
            <a:off x="1981200" y="2286000"/>
            <a:ext cx="6096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</a:t>
            </a:r>
          </a:p>
        </p:txBody>
      </p:sp>
      <p:sp>
        <p:nvSpPr>
          <p:cNvPr id="21635" name="Text Box 131"/>
          <p:cNvSpPr txBox="1">
            <a:spLocks noChangeArrowheads="1"/>
          </p:cNvSpPr>
          <p:nvPr/>
        </p:nvSpPr>
        <p:spPr bwMode="auto">
          <a:xfrm>
            <a:off x="6324600" y="2286000"/>
            <a:ext cx="609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21636" name="Text Box 132"/>
          <p:cNvSpPr txBox="1">
            <a:spLocks noChangeArrowheads="1"/>
          </p:cNvSpPr>
          <p:nvPr/>
        </p:nvSpPr>
        <p:spPr bwMode="auto">
          <a:xfrm>
            <a:off x="3200400" y="2286000"/>
            <a:ext cx="6858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Mg</a:t>
            </a:r>
          </a:p>
        </p:txBody>
      </p:sp>
      <p:sp>
        <p:nvSpPr>
          <p:cNvPr id="21637" name="Text Box 133"/>
          <p:cNvSpPr txBox="1">
            <a:spLocks noChangeArrowheads="1"/>
          </p:cNvSpPr>
          <p:nvPr/>
        </p:nvSpPr>
        <p:spPr bwMode="auto">
          <a:xfrm>
            <a:off x="914400" y="2971800"/>
            <a:ext cx="6096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15</a:t>
            </a:r>
          </a:p>
        </p:txBody>
      </p:sp>
      <p:sp>
        <p:nvSpPr>
          <p:cNvPr id="21638" name="Text Box 134"/>
          <p:cNvSpPr txBox="1">
            <a:spLocks noChangeArrowheads="1"/>
          </p:cNvSpPr>
          <p:nvPr/>
        </p:nvSpPr>
        <p:spPr bwMode="auto">
          <a:xfrm>
            <a:off x="6400800" y="2895600"/>
            <a:ext cx="609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15</a:t>
            </a:r>
          </a:p>
        </p:txBody>
      </p:sp>
      <p:sp>
        <p:nvSpPr>
          <p:cNvPr id="21639" name="Text Box 135"/>
          <p:cNvSpPr txBox="1">
            <a:spLocks noChangeArrowheads="1"/>
          </p:cNvSpPr>
          <p:nvPr/>
        </p:nvSpPr>
        <p:spPr bwMode="auto">
          <a:xfrm>
            <a:off x="5257800" y="2971800"/>
            <a:ext cx="6096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16</a:t>
            </a:r>
          </a:p>
        </p:txBody>
      </p:sp>
      <p:sp>
        <p:nvSpPr>
          <p:cNvPr id="21640" name="Text Box 136"/>
          <p:cNvSpPr txBox="1">
            <a:spLocks noChangeArrowheads="1"/>
          </p:cNvSpPr>
          <p:nvPr/>
        </p:nvSpPr>
        <p:spPr bwMode="auto">
          <a:xfrm>
            <a:off x="3124200" y="2971800"/>
            <a:ext cx="6858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21641" name="Text Box 137"/>
          <p:cNvSpPr txBox="1">
            <a:spLocks noChangeArrowheads="1"/>
          </p:cNvSpPr>
          <p:nvPr/>
        </p:nvSpPr>
        <p:spPr bwMode="auto">
          <a:xfrm>
            <a:off x="914400" y="3657600"/>
            <a:ext cx="6096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21642" name="Text Box 138"/>
          <p:cNvSpPr txBox="1">
            <a:spLocks noChangeArrowheads="1"/>
          </p:cNvSpPr>
          <p:nvPr/>
        </p:nvSpPr>
        <p:spPr bwMode="auto">
          <a:xfrm>
            <a:off x="4419600" y="3657600"/>
            <a:ext cx="6096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21643" name="Text Box 139"/>
          <p:cNvSpPr txBox="1">
            <a:spLocks noChangeArrowheads="1"/>
          </p:cNvSpPr>
          <p:nvPr/>
        </p:nvSpPr>
        <p:spPr bwMode="auto">
          <a:xfrm>
            <a:off x="7467600" y="3657600"/>
            <a:ext cx="6096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-2</a:t>
            </a:r>
          </a:p>
        </p:txBody>
      </p:sp>
      <p:pic>
        <p:nvPicPr>
          <p:cNvPr id="21647" name="Picture 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4337050"/>
            <a:ext cx="9220200" cy="2520950"/>
          </a:xfrm>
          <a:prstGeom prst="rect">
            <a:avLst/>
          </a:prstGeom>
          <a:noFill/>
        </p:spPr>
      </p:pic>
      <p:sp>
        <p:nvSpPr>
          <p:cNvPr id="21648" name="Text Box 144"/>
          <p:cNvSpPr txBox="1">
            <a:spLocks noChangeArrowheads="1"/>
          </p:cNvSpPr>
          <p:nvPr/>
        </p:nvSpPr>
        <p:spPr bwMode="auto">
          <a:xfrm>
            <a:off x="1905000" y="5105400"/>
            <a:ext cx="3124200" cy="8223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Pertinent section of Periodic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1" grpId="0" animBg="1"/>
      <p:bldP spid="21633" grpId="0" animBg="1"/>
      <p:bldP spid="21635" grpId="0" animBg="1"/>
      <p:bldP spid="21636" grpId="0" animBg="1"/>
      <p:bldP spid="21637" grpId="0" animBg="1"/>
      <p:bldP spid="21638" grpId="0" animBg="1"/>
      <p:bldP spid="21639" grpId="0" animBg="1"/>
      <p:bldP spid="21640" grpId="0" animBg="1"/>
      <p:bldP spid="21641" grpId="0" animBg="1"/>
      <p:bldP spid="21642" grpId="0" animBg="1"/>
      <p:bldP spid="21643" grpId="0" animBg="1"/>
      <p:bldP spid="216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240" name="Group 184"/>
          <p:cNvGraphicFramePr>
            <a:graphicFrameLocks noGrp="1"/>
          </p:cNvGraphicFramePr>
          <p:nvPr/>
        </p:nvGraphicFramePr>
        <p:xfrm>
          <a:off x="533400" y="1676400"/>
          <a:ext cx="8305800" cy="3352800"/>
        </p:xfrm>
        <a:graphic>
          <a:graphicData uri="http://schemas.openxmlformats.org/drawingml/2006/table">
            <a:tbl>
              <a:tblPr/>
              <a:tblGrid>
                <a:gridCol w="1185863"/>
                <a:gridCol w="1187450"/>
                <a:gridCol w="1185862"/>
                <a:gridCol w="1187450"/>
                <a:gridCol w="1185863"/>
                <a:gridCol w="1187450"/>
                <a:gridCol w="1185862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Fe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241" name="Text Box 185"/>
          <p:cNvSpPr txBox="1">
            <a:spLocks noChangeArrowheads="1"/>
          </p:cNvSpPr>
          <p:nvPr/>
        </p:nvSpPr>
        <p:spPr bwMode="auto">
          <a:xfrm>
            <a:off x="685800" y="1905000"/>
            <a:ext cx="838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</a:t>
            </a:r>
          </a:p>
        </p:txBody>
      </p:sp>
      <p:sp>
        <p:nvSpPr>
          <p:cNvPr id="45243" name="Text Box 187"/>
          <p:cNvSpPr txBox="1">
            <a:spLocks noChangeArrowheads="1"/>
          </p:cNvSpPr>
          <p:nvPr/>
        </p:nvSpPr>
        <p:spPr bwMode="auto">
          <a:xfrm>
            <a:off x="685800" y="3505200"/>
            <a:ext cx="838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26</a:t>
            </a:r>
          </a:p>
        </p:txBody>
      </p:sp>
      <p:sp>
        <p:nvSpPr>
          <p:cNvPr id="45244" name="Text Box 188"/>
          <p:cNvSpPr txBox="1">
            <a:spLocks noChangeArrowheads="1"/>
          </p:cNvSpPr>
          <p:nvPr/>
        </p:nvSpPr>
        <p:spPr bwMode="auto">
          <a:xfrm>
            <a:off x="1828800" y="3581400"/>
            <a:ext cx="609600" cy="5191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</a:p>
        </p:txBody>
      </p:sp>
      <p:sp>
        <p:nvSpPr>
          <p:cNvPr id="45246" name="Text Box 190"/>
          <p:cNvSpPr txBox="1">
            <a:spLocks noChangeArrowheads="1"/>
          </p:cNvSpPr>
          <p:nvPr/>
        </p:nvSpPr>
        <p:spPr bwMode="auto">
          <a:xfrm>
            <a:off x="1828800" y="4267200"/>
            <a:ext cx="609600" cy="5191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35</a:t>
            </a:r>
          </a:p>
        </p:txBody>
      </p:sp>
      <p:sp>
        <p:nvSpPr>
          <p:cNvPr id="45247" name="Text Box 191"/>
          <p:cNvSpPr txBox="1">
            <a:spLocks noChangeArrowheads="1"/>
          </p:cNvSpPr>
          <p:nvPr/>
        </p:nvSpPr>
        <p:spPr bwMode="auto">
          <a:xfrm>
            <a:off x="3124200" y="1905000"/>
            <a:ext cx="6858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Ne</a:t>
            </a:r>
          </a:p>
        </p:txBody>
      </p:sp>
      <p:sp>
        <p:nvSpPr>
          <p:cNvPr id="45248" name="Text Box 192"/>
          <p:cNvSpPr txBox="1">
            <a:spLocks noChangeArrowheads="1"/>
          </p:cNvSpPr>
          <p:nvPr/>
        </p:nvSpPr>
        <p:spPr bwMode="auto">
          <a:xfrm>
            <a:off x="3124200" y="2590800"/>
            <a:ext cx="6858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45249" name="Text Box 193"/>
          <p:cNvSpPr txBox="1">
            <a:spLocks noChangeArrowheads="1"/>
          </p:cNvSpPr>
          <p:nvPr/>
        </p:nvSpPr>
        <p:spPr bwMode="auto">
          <a:xfrm>
            <a:off x="3124200" y="4343400"/>
            <a:ext cx="6858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Cl</a:t>
            </a:r>
          </a:p>
        </p:txBody>
      </p:sp>
      <p:sp>
        <p:nvSpPr>
          <p:cNvPr id="45250" name="Text Box 194"/>
          <p:cNvSpPr txBox="1">
            <a:spLocks noChangeArrowheads="1"/>
          </p:cNvSpPr>
          <p:nvPr/>
        </p:nvSpPr>
        <p:spPr bwMode="auto">
          <a:xfrm>
            <a:off x="4191000" y="1905000"/>
            <a:ext cx="838200" cy="5191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</a:t>
            </a:r>
          </a:p>
        </p:txBody>
      </p:sp>
      <p:sp>
        <p:nvSpPr>
          <p:cNvPr id="45251" name="Text Box 195"/>
          <p:cNvSpPr txBox="1">
            <a:spLocks noChangeArrowheads="1"/>
          </p:cNvSpPr>
          <p:nvPr/>
        </p:nvSpPr>
        <p:spPr bwMode="auto">
          <a:xfrm>
            <a:off x="381000" y="990600"/>
            <a:ext cx="876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Atomic #</a:t>
            </a:r>
            <a:r>
              <a:rPr lang="en-US" sz="2000" b="1" dirty="0"/>
              <a:t>    mass#       </a:t>
            </a:r>
            <a:r>
              <a:rPr lang="en-US" sz="2000" b="1" dirty="0">
                <a:solidFill>
                  <a:srgbClr val="FF0000"/>
                </a:solidFill>
              </a:rPr>
              <a:t>symbol </a:t>
            </a:r>
            <a:r>
              <a:rPr lang="en-US" sz="2000" b="1" dirty="0"/>
              <a:t>         </a:t>
            </a:r>
            <a:r>
              <a:rPr lang="en-US" sz="2000" b="1" dirty="0">
                <a:solidFill>
                  <a:srgbClr val="FF0000"/>
                </a:solidFill>
              </a:rPr>
              <a:t>#p</a:t>
            </a:r>
            <a:r>
              <a:rPr lang="en-US" sz="2000" b="1" baseline="30000" dirty="0"/>
              <a:t>+                  </a:t>
            </a:r>
            <a:r>
              <a:rPr lang="en-US" sz="2000" b="1" dirty="0">
                <a:solidFill>
                  <a:srgbClr val="006666"/>
                </a:solidFill>
              </a:rPr>
              <a:t>#n</a:t>
            </a:r>
            <a:r>
              <a:rPr lang="en-US" sz="2000" b="1" baseline="30000" dirty="0">
                <a:solidFill>
                  <a:srgbClr val="006666"/>
                </a:solidFill>
              </a:rPr>
              <a:t>o</a:t>
            </a:r>
            <a:r>
              <a:rPr lang="en-US" sz="2000" b="1" dirty="0"/>
              <a:t>            </a:t>
            </a:r>
            <a:r>
              <a:rPr lang="en-US" sz="2000" b="1" dirty="0">
                <a:solidFill>
                  <a:srgbClr val="0000CC"/>
                </a:solidFill>
              </a:rPr>
              <a:t>#e</a:t>
            </a:r>
            <a:r>
              <a:rPr lang="en-US" sz="2000" b="1" baseline="30000" dirty="0">
                <a:solidFill>
                  <a:srgbClr val="0000CC"/>
                </a:solidFill>
              </a:rPr>
              <a:t>-</a:t>
            </a:r>
            <a:r>
              <a:rPr lang="en-US" sz="2000" dirty="0"/>
              <a:t>                 </a:t>
            </a:r>
            <a:r>
              <a:rPr lang="en-US" sz="2000" b="1" dirty="0"/>
              <a:t>atom 								             charge</a:t>
            </a:r>
          </a:p>
        </p:txBody>
      </p:sp>
      <p:sp>
        <p:nvSpPr>
          <p:cNvPr id="45252" name="Text Box 196"/>
          <p:cNvSpPr txBox="1">
            <a:spLocks noChangeArrowheads="1"/>
          </p:cNvSpPr>
          <p:nvPr/>
        </p:nvSpPr>
        <p:spPr bwMode="auto">
          <a:xfrm>
            <a:off x="4191000" y="2667000"/>
            <a:ext cx="838200" cy="5191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7</a:t>
            </a:r>
          </a:p>
        </p:txBody>
      </p:sp>
      <p:sp>
        <p:nvSpPr>
          <p:cNvPr id="45253" name="Text Box 197"/>
          <p:cNvSpPr txBox="1">
            <a:spLocks noChangeArrowheads="1"/>
          </p:cNvSpPr>
          <p:nvPr/>
        </p:nvSpPr>
        <p:spPr bwMode="auto">
          <a:xfrm>
            <a:off x="4191000" y="3505200"/>
            <a:ext cx="838200" cy="5191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26</a:t>
            </a:r>
          </a:p>
        </p:txBody>
      </p:sp>
      <p:sp>
        <p:nvSpPr>
          <p:cNvPr id="45254" name="Text Box 198"/>
          <p:cNvSpPr txBox="1">
            <a:spLocks noChangeArrowheads="1"/>
          </p:cNvSpPr>
          <p:nvPr/>
        </p:nvSpPr>
        <p:spPr bwMode="auto">
          <a:xfrm>
            <a:off x="4191000" y="4267200"/>
            <a:ext cx="838200" cy="5191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17</a:t>
            </a:r>
          </a:p>
        </p:txBody>
      </p:sp>
      <p:sp>
        <p:nvSpPr>
          <p:cNvPr id="45255" name="Text Box 199"/>
          <p:cNvSpPr txBox="1">
            <a:spLocks noChangeArrowheads="1"/>
          </p:cNvSpPr>
          <p:nvPr/>
        </p:nvSpPr>
        <p:spPr bwMode="auto">
          <a:xfrm>
            <a:off x="5486400" y="1828800"/>
            <a:ext cx="6096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10</a:t>
            </a:r>
          </a:p>
        </p:txBody>
      </p:sp>
      <p:sp>
        <p:nvSpPr>
          <p:cNvPr id="45256" name="Text Box 200"/>
          <p:cNvSpPr txBox="1">
            <a:spLocks noChangeArrowheads="1"/>
          </p:cNvSpPr>
          <p:nvPr/>
        </p:nvSpPr>
        <p:spPr bwMode="auto">
          <a:xfrm>
            <a:off x="5562600" y="2667000"/>
            <a:ext cx="6096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45257" name="Text Box 201"/>
          <p:cNvSpPr txBox="1">
            <a:spLocks noChangeArrowheads="1"/>
          </p:cNvSpPr>
          <p:nvPr/>
        </p:nvSpPr>
        <p:spPr bwMode="auto">
          <a:xfrm>
            <a:off x="6629400" y="2667000"/>
            <a:ext cx="609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45258" name="Text Box 202"/>
          <p:cNvSpPr txBox="1">
            <a:spLocks noChangeArrowheads="1"/>
          </p:cNvSpPr>
          <p:nvPr/>
        </p:nvSpPr>
        <p:spPr bwMode="auto">
          <a:xfrm>
            <a:off x="6553200" y="3505200"/>
            <a:ext cx="609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26</a:t>
            </a:r>
          </a:p>
        </p:txBody>
      </p:sp>
      <p:sp>
        <p:nvSpPr>
          <p:cNvPr id="45259" name="Text Box 203"/>
          <p:cNvSpPr txBox="1">
            <a:spLocks noChangeArrowheads="1"/>
          </p:cNvSpPr>
          <p:nvPr/>
        </p:nvSpPr>
        <p:spPr bwMode="auto">
          <a:xfrm>
            <a:off x="7772400" y="4267200"/>
            <a:ext cx="685800" cy="5191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-2</a:t>
            </a:r>
          </a:p>
        </p:txBody>
      </p:sp>
      <p:sp>
        <p:nvSpPr>
          <p:cNvPr id="45261" name="Rectangle 205"/>
          <p:cNvSpPr>
            <a:spLocks noChangeArrowheads="1"/>
          </p:cNvSpPr>
          <p:nvPr/>
        </p:nvSpPr>
        <p:spPr bwMode="auto">
          <a:xfrm>
            <a:off x="1371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5000"/>
              </a:lnSpc>
            </a:pPr>
            <a:r>
              <a:rPr lang="en-US" sz="2800" dirty="0">
                <a:solidFill>
                  <a:schemeClr val="tx2"/>
                </a:solidFill>
              </a:rPr>
              <a:t>ATOMIC BOOKKEEPING (cont.)</a:t>
            </a:r>
            <a:r>
              <a:rPr lang="en-US" sz="4800" dirty="0">
                <a:solidFill>
                  <a:schemeClr val="tx2"/>
                </a:solidFill>
              </a:rPr>
              <a:t/>
            </a:r>
            <a:br>
              <a:rPr lang="en-US" sz="4800" dirty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sz="2000" dirty="0" smtClean="0">
                <a:solidFill>
                  <a:schemeClr val="tx2"/>
                </a:solidFill>
              </a:rPr>
              <a:t>last </a:t>
            </a:r>
            <a:r>
              <a:rPr lang="en-US" sz="2000" dirty="0">
                <a:solidFill>
                  <a:schemeClr val="tx2"/>
                </a:solidFill>
              </a:rPr>
              <a:t>4  problems from </a:t>
            </a:r>
            <a:r>
              <a:rPr lang="en-US" sz="2000">
                <a:solidFill>
                  <a:schemeClr val="tx2"/>
                </a:solidFill>
              </a:rPr>
              <a:t>exercise </a:t>
            </a:r>
            <a:r>
              <a:rPr lang="en-US" sz="2000" smtClean="0">
                <a:solidFill>
                  <a:schemeClr val="tx2"/>
                </a:solidFill>
              </a:rPr>
              <a:t>1)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5334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Brain toss variant….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152400" y="5410200"/>
            <a:ext cx="8991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Let’s go down a column left to right….</a:t>
            </a:r>
          </a:p>
          <a:p>
            <a:endParaRPr lang="en-US" b="1" dirty="0"/>
          </a:p>
          <a:p>
            <a:r>
              <a:rPr lang="en-US" b="1" dirty="0" smtClean="0"/>
              <a:t>1 mole buck/right answer with explanation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41" grpId="0" animBg="1"/>
      <p:bldP spid="45243" grpId="0" animBg="1"/>
      <p:bldP spid="45244" grpId="0" animBg="1"/>
      <p:bldP spid="45246" grpId="0" animBg="1"/>
      <p:bldP spid="45247" grpId="0" animBg="1"/>
      <p:bldP spid="45248" grpId="0" animBg="1"/>
      <p:bldP spid="45249" grpId="0" animBg="1"/>
      <p:bldP spid="45250" grpId="0" animBg="1"/>
      <p:bldP spid="45252" grpId="0" animBg="1"/>
      <p:bldP spid="45253" grpId="0" animBg="1"/>
      <p:bldP spid="45254" grpId="0" animBg="1"/>
      <p:bldP spid="45255" grpId="0" animBg="1"/>
      <p:bldP spid="45256" grpId="0" animBg="1"/>
      <p:bldP spid="45257" grpId="0" animBg="1"/>
      <p:bldP spid="45258" grpId="0" animBg="1"/>
      <p:bldP spid="452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752600" y="2590800"/>
            <a:ext cx="14859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b="1" dirty="0" smtClean="0"/>
              <a:t>         </a:t>
            </a:r>
            <a:r>
              <a:rPr lang="en-US" sz="2200" b="1" dirty="0">
                <a:solidFill>
                  <a:srgbClr val="FF0000"/>
                </a:solidFill>
              </a:rPr>
              <a:t>6</a:t>
            </a:r>
          </a:p>
          <a:p>
            <a:pPr eaLnBrk="0" hangingPunct="0"/>
            <a:r>
              <a:rPr lang="en-US" sz="3600" dirty="0"/>
              <a:t>     </a:t>
            </a:r>
            <a:r>
              <a:rPr lang="en-US" sz="3600" b="1" dirty="0">
                <a:solidFill>
                  <a:schemeClr val="accent2"/>
                </a:solidFill>
              </a:rPr>
              <a:t>C</a:t>
            </a:r>
          </a:p>
          <a:p>
            <a:pPr eaLnBrk="0" hangingPunct="0"/>
            <a:r>
              <a:rPr lang="en-US" sz="3600" dirty="0"/>
              <a:t>    </a:t>
            </a:r>
            <a:r>
              <a:rPr lang="en-US" sz="2000" b="1" dirty="0"/>
              <a:t>12.01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410200" y="2590800"/>
            <a:ext cx="13716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600"/>
              <a:t>12    </a:t>
            </a:r>
            <a:r>
              <a:rPr lang="en-US" baseline="-25000"/>
              <a:t>O</a:t>
            </a:r>
            <a:endParaRPr lang="en-US" sz="2600"/>
          </a:p>
          <a:p>
            <a:pPr eaLnBrk="0" hangingPunct="0"/>
            <a:r>
              <a:rPr lang="en-US" sz="2600" b="1">
                <a:latin typeface="Arial" charset="0"/>
              </a:rPr>
              <a:t>   </a:t>
            </a:r>
            <a:r>
              <a:rPr lang="en-US" sz="3600" b="1">
                <a:solidFill>
                  <a:schemeClr val="accent2"/>
                </a:solidFill>
                <a:latin typeface="Arial" charset="0"/>
              </a:rPr>
              <a:t>C</a:t>
            </a:r>
            <a:endParaRPr lang="en-US" sz="3600" b="1" baseline="30000">
              <a:solidFill>
                <a:schemeClr val="accent2"/>
              </a:solidFill>
              <a:latin typeface="Arial" charset="0"/>
            </a:endParaRPr>
          </a:p>
          <a:p>
            <a:pPr eaLnBrk="0" hangingPunct="0"/>
            <a:r>
              <a:rPr lang="en-US" sz="1200">
                <a:latin typeface="Arial" charset="0"/>
              </a:rPr>
              <a:t>   </a:t>
            </a:r>
            <a:r>
              <a:rPr lang="en-US" sz="220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143000" y="1295400"/>
            <a:ext cx="3124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FF0000"/>
                </a:solidFill>
              </a:rPr>
              <a:t>Periodic table </a:t>
            </a:r>
            <a:r>
              <a:rPr lang="en-US" b="1" i="1" dirty="0" smtClean="0">
                <a:solidFill>
                  <a:srgbClr val="FF0000"/>
                </a:solidFill>
              </a:rPr>
              <a:t>entry for `average’ atom of C</a:t>
            </a:r>
          </a:p>
          <a:p>
            <a:pPr>
              <a:spcBef>
                <a:spcPct val="50000"/>
              </a:spcBef>
            </a:pP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257800" y="1524000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chemeClr val="accent2"/>
                </a:solidFill>
              </a:rPr>
              <a:t>Nuclear </a:t>
            </a:r>
            <a:r>
              <a:rPr lang="en-US" b="1" i="1" dirty="0" smtClean="0">
                <a:solidFill>
                  <a:schemeClr val="accent2"/>
                </a:solidFill>
              </a:rPr>
              <a:t>notation for specific isotope of C</a:t>
            </a:r>
            <a:endParaRPr lang="en-US" b="1" i="1" dirty="0">
              <a:solidFill>
                <a:schemeClr val="accent2"/>
              </a:solidFill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1600200" y="39624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990600" y="4648200"/>
            <a:ext cx="2286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Average atomic mass (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b="1" dirty="0"/>
              <a:t> mass number </a:t>
            </a:r>
            <a:r>
              <a:rPr lang="en-US" b="1" dirty="0" smtClean="0"/>
              <a:t>??)</a:t>
            </a:r>
            <a:endParaRPr lang="en-US" b="1" dirty="0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685800" y="27432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0" y="2133600"/>
            <a:ext cx="1872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Atomic # = p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4648200" y="26670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2766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Mass #= n + p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4953000" y="3886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657600" y="4495800"/>
            <a:ext cx="1872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Atomic # = p</a:t>
            </a: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64770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934200" y="243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charge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762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Chemist’s element vs. the   Physicist’s element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762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Chemist’s element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762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Physicist’s element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513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 animBg="1"/>
      <p:bldP spid="9226" grpId="0"/>
      <p:bldP spid="9227" grpId="0"/>
      <p:bldP spid="9228" grpId="0" animBg="1"/>
      <p:bldP spid="9229" grpId="0"/>
      <p:bldP spid="9230" grpId="0" animBg="1"/>
      <p:bldP spid="9231" grpId="0"/>
      <p:bldP spid="9232" grpId="0" animBg="1"/>
      <p:bldP spid="9233" grpId="0"/>
      <p:bldP spid="9234" grpId="0" animBg="1"/>
      <p:bldP spid="9235" grpId="0"/>
      <p:bldP spid="9236" grpId="0" animBg="1"/>
      <p:bldP spid="9237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53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the chemist’s C lists 12.01 and not 12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# p            # n	    mass      # caught out of 100  sampled C atom</a:t>
            </a:r>
            <a:r>
              <a:rPr lang="en-US" b="1" dirty="0" smtClean="0"/>
              <a:t>s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133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22098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99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8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Imagine `fishing’ out 100 atoms of Carbon from a sample of graphite (pure carbon). What would you catch ?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209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12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895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2971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67000" y="2971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13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3400" y="29718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36576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Both kinds isotopes of C act exactly the same, </a:t>
            </a:r>
            <a:r>
              <a:rPr lang="en-US" sz="3200" dirty="0" smtClean="0">
                <a:solidFill>
                  <a:srgbClr val="FF0000"/>
                </a:solidFill>
              </a:rPr>
              <a:t>chemically </a:t>
            </a:r>
            <a:r>
              <a:rPr lang="en-US" sz="3200" dirty="0" smtClean="0"/>
              <a:t>so chemists just average the masses </a:t>
            </a:r>
            <a:r>
              <a:rPr lang="en-US" sz="4000" dirty="0" smtClean="0">
                <a:solidFill>
                  <a:srgbClr val="FF0000"/>
                </a:solidFill>
              </a:rPr>
              <a:t>	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0292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Average mass of each C=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00600" y="480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99*12 + </a:t>
            </a:r>
            <a:r>
              <a:rPr lang="en-US" sz="4000" b="1" u="sng" dirty="0" smtClean="0">
                <a:solidFill>
                  <a:srgbClr val="FF0000"/>
                </a:solidFill>
              </a:rPr>
              <a:t>1*13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        </a:t>
            </a:r>
            <a:r>
              <a:rPr lang="en-US" sz="4000" b="1" dirty="0" smtClean="0"/>
              <a:t> 100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86200" y="59436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=         12.01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176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4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2152487" cy="304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0" y="762000"/>
            <a:ext cx="6858000" cy="129266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endParaRPr lang="en-US" sz="2600" b="1" dirty="0" smtClean="0">
              <a:solidFill>
                <a:srgbClr val="002060"/>
              </a:solidFill>
            </a:endParaRPr>
          </a:p>
          <a:p>
            <a:r>
              <a:rPr lang="en-US" sz="2600" b="1" dirty="0" smtClean="0"/>
              <a:t>“All atoms of a given element weigh the same”</a:t>
            </a:r>
          </a:p>
          <a:p>
            <a:pPr>
              <a:buFont typeface="Arial" pitchFamily="34" charset="0"/>
              <a:buChar char="•"/>
            </a:pPr>
            <a:endParaRPr lang="en-US" sz="2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743200" y="2286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DALTON</a:t>
            </a:r>
            <a:r>
              <a:rPr lang="en-US" dirty="0" smtClean="0"/>
              <a:t> WAS WRONG (A LITTLE)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2362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en-US" b="1" dirty="0" smtClean="0"/>
              <a:t>he didn’t know about isotopes and neutrons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533900" y="723900"/>
            <a:ext cx="1447800" cy="137160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4343400" y="762000"/>
            <a:ext cx="1905000" cy="129540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62200" y="30480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…but he can be forgiven…in 1805 his equipment was little better than kitchen ware….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962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Dalton’s measured mass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3962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Correct average mass</a:t>
            </a:r>
            <a:endParaRPr lang="en-US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4495800"/>
            <a:ext cx="68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</a:t>
            </a:r>
          </a:p>
          <a:p>
            <a:r>
              <a:rPr lang="en-US" sz="2800" b="1" dirty="0" smtClean="0"/>
              <a:t>N</a:t>
            </a:r>
          </a:p>
          <a:p>
            <a:r>
              <a:rPr lang="en-US" sz="2800" b="1" dirty="0" smtClean="0"/>
              <a:t>O</a:t>
            </a:r>
          </a:p>
          <a:p>
            <a:r>
              <a:rPr lang="en-US" sz="2800" b="1" dirty="0" smtClean="0"/>
              <a:t>Na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4572000"/>
            <a:ext cx="114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12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14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23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05400" y="4648200"/>
            <a:ext cx="144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12.01</a:t>
            </a:r>
          </a:p>
          <a:p>
            <a:r>
              <a:rPr lang="en-US" sz="2800" b="1" dirty="0" smtClean="0"/>
              <a:t>14.01</a:t>
            </a:r>
          </a:p>
          <a:p>
            <a:r>
              <a:rPr lang="en-US" sz="2800" b="1" dirty="0" smtClean="0"/>
              <a:t>15.99</a:t>
            </a:r>
          </a:p>
          <a:p>
            <a:r>
              <a:rPr lang="en-US" sz="2800" b="1" dirty="0" smtClean="0"/>
              <a:t>22.99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4448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593</Words>
  <Application>Microsoft Office PowerPoint</Application>
  <PresentationFormat>On-screen Show (4:3)</PresentationFormat>
  <Paragraphs>164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PowerPoint Presentation</vt:lpstr>
      <vt:lpstr>PowerPoint Presentation</vt:lpstr>
      <vt:lpstr>Atomic symbology</vt:lpstr>
      <vt:lpstr>ATOMIC BOOKKEEPING (first 3 problems from exercise 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72</cp:revision>
  <dcterms:created xsi:type="dcterms:W3CDTF">2006-08-31T00:16:57Z</dcterms:created>
  <dcterms:modified xsi:type="dcterms:W3CDTF">2012-09-05T15:57:10Z</dcterms:modified>
</cp:coreProperties>
</file>