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76" r:id="rId3"/>
    <p:sldId id="284" r:id="rId4"/>
    <p:sldId id="285" r:id="rId5"/>
    <p:sldId id="261" r:id="rId6"/>
    <p:sldId id="286" r:id="rId7"/>
    <p:sldId id="287" r:id="rId8"/>
    <p:sldId id="279" r:id="rId9"/>
    <p:sldId id="292" r:id="rId10"/>
    <p:sldId id="295" r:id="rId11"/>
    <p:sldId id="294" r:id="rId12"/>
    <p:sldId id="293" r:id="rId13"/>
    <p:sldId id="296" r:id="rId14"/>
    <p:sldId id="259" r:id="rId15"/>
    <p:sldId id="265" r:id="rId16"/>
    <p:sldId id="271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6666"/>
    <a:srgbClr val="00CC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091" autoAdjust="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6961-73B8-44BE-9F4D-5169BD2E0038}" type="datetimeFigureOut">
              <a:rPr lang="en-US" smtClean="0"/>
              <a:pPr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2B5E-A8B2-4E53-91C5-BF4278235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2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F83AFC-1F5B-4D30-BD2C-14C04FC7083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0D4381-318E-4340-9E09-D67260784F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o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288156" cy="3581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86200" y="1600200"/>
            <a:ext cx="5257800" cy="190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An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element 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cannot be broken down into a simpler substance by chemical means</a:t>
            </a: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  <a:p>
            <a:pPr eaLnBrk="0" hangingPunct="0"/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733800"/>
            <a:ext cx="5486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Alternatively:</a:t>
            </a:r>
            <a:r>
              <a:rPr lang="en-US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element </a:t>
            </a:r>
            <a:r>
              <a:rPr lang="en-US" sz="2800" dirty="0" smtClean="0">
                <a:solidFill>
                  <a:srgbClr val="FF0000"/>
                </a:solidFill>
              </a:rPr>
              <a:t>can </a:t>
            </a:r>
            <a:r>
              <a:rPr lang="en-US" sz="2800" b="1" u="sng" dirty="0" smtClean="0">
                <a:solidFill>
                  <a:srgbClr val="FF0000"/>
                </a:solidFill>
              </a:rPr>
              <a:t>never</a:t>
            </a:r>
            <a:r>
              <a:rPr lang="en-US" sz="2800" dirty="0" smtClean="0">
                <a:solidFill>
                  <a:srgbClr val="FF0000"/>
                </a:solidFill>
              </a:rPr>
              <a:t> be made to lose weight by </a:t>
            </a:r>
            <a:r>
              <a:rPr lang="en-US" sz="2800" u="sng" dirty="0" smtClean="0">
                <a:solidFill>
                  <a:srgbClr val="FF0000"/>
                </a:solidFill>
              </a:rPr>
              <a:t>any </a:t>
            </a:r>
            <a:r>
              <a:rPr lang="en-US" sz="2800" dirty="0" smtClean="0">
                <a:solidFill>
                  <a:srgbClr val="FF0000"/>
                </a:solidFill>
              </a:rPr>
              <a:t>chemical process or procedure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*(operational</a:t>
            </a:r>
            <a:r>
              <a:rPr lang="en-US" b="1" dirty="0" smtClean="0"/>
              <a:t>=&gt;based on  known experimental procedure)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1524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DEFINES </a:t>
            </a:r>
            <a:r>
              <a:rPr lang="en-US" sz="4000" b="1" dirty="0" smtClean="0">
                <a:solidFill>
                  <a:srgbClr val="FF0000"/>
                </a:solidFill>
              </a:rPr>
              <a:t>ELEMENTS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OPERATIONALLY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ydaktyka.fizyka.umk.pl/Wystawy_archiwum/z_omegi/a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80" y="2819400"/>
            <a:ext cx="5222120" cy="3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-outreach.phy.cam.ac.uk/camphy/massspectrograph/side4_as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6276"/>
            <a:ext cx="3739510" cy="44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685800"/>
            <a:ext cx="5410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HOW ASTON DISCOVERS THEM:  </a:t>
            </a:r>
          </a:p>
          <a:p>
            <a:r>
              <a:rPr lang="en-US" sz="2300" b="1" dirty="0" smtClean="0"/>
              <a:t>HE BUILDS THE FIRST MASS </a:t>
            </a:r>
            <a:r>
              <a:rPr lang="en-US" sz="2300" b="1" dirty="0" smtClean="0">
                <a:solidFill>
                  <a:srgbClr val="FF0000"/>
                </a:solidFill>
              </a:rPr>
              <a:t>SPECTROMETERS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Version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02106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Version 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cc.mnscu.edu/chem/abomb/Mass_Sp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8205"/>
            <a:ext cx="7134530" cy="47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277" y="55345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Magnet `separates’ charged species according to mass alone (no `chemistry’)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Schematic of magnetic sector mass spectrometer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094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rbateman.net/asa2sums/sum1.1/sum1.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2" y="425644"/>
            <a:ext cx="6303080" cy="53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1" y="720298"/>
            <a:ext cx="457199" cy="76920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51179" y="3463374"/>
            <a:ext cx="26699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24451" y="3563025"/>
            <a:ext cx="361949" cy="79129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1" y="7396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Most common </a:t>
            </a:r>
            <a:r>
              <a:rPr lang="en-US" sz="2800" b="1" dirty="0" smtClean="0">
                <a:solidFill>
                  <a:srgbClr val="FF0000"/>
                </a:solidFill>
              </a:rPr>
              <a:t>flavor </a:t>
            </a:r>
            <a:r>
              <a:rPr lang="en-US" sz="2800" b="1" dirty="0" smtClean="0"/>
              <a:t>of Neon weighs </a:t>
            </a:r>
            <a:r>
              <a:rPr lang="en-US" sz="3600" b="1" dirty="0" smtClean="0"/>
              <a:t>20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95247" y="2360321"/>
            <a:ext cx="6060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Less common </a:t>
            </a:r>
            <a:r>
              <a:rPr lang="en-US" sz="3200" b="1" dirty="0" smtClean="0">
                <a:solidFill>
                  <a:srgbClr val="FF0000"/>
                </a:solidFill>
              </a:rPr>
              <a:t>flavors</a:t>
            </a:r>
            <a:r>
              <a:rPr lang="en-US" sz="3200" b="1" dirty="0" smtClean="0"/>
              <a:t> of Neon weigh 21 &amp; 22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670736"/>
            <a:ext cx="818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Different </a:t>
            </a:r>
            <a:r>
              <a:rPr lang="en-US" sz="3600" b="1" dirty="0" smtClean="0">
                <a:solidFill>
                  <a:srgbClr val="FF0000"/>
                </a:solidFill>
              </a:rPr>
              <a:t>flavors </a:t>
            </a:r>
            <a:r>
              <a:rPr lang="en-US" sz="3600" b="1" dirty="0" smtClean="0"/>
              <a:t>of SAME  element are called </a:t>
            </a:r>
            <a:r>
              <a:rPr lang="en-US" sz="3600" b="1" dirty="0" smtClean="0">
                <a:solidFill>
                  <a:srgbClr val="FF0000"/>
                </a:solidFill>
              </a:rPr>
              <a:t>ISOTOPES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Neon Isotopes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Proton count (p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+</a:t>
            </a:r>
            <a:r>
              <a:rPr lang="en-US" b="1" u="sng" dirty="0" smtClean="0">
                <a:solidFill>
                  <a:srgbClr val="FF0000"/>
                </a:solidFill>
              </a:rPr>
              <a:t>)</a:t>
            </a:r>
            <a:r>
              <a:rPr lang="en-US" b="1" u="sng" dirty="0" smtClean="0"/>
              <a:t>	 neutron count (</a:t>
            </a:r>
            <a:r>
              <a:rPr lang="en-US" b="1" u="sng" dirty="0" smtClean="0">
                <a:solidFill>
                  <a:srgbClr val="0070C0"/>
                </a:solidFill>
              </a:rPr>
              <a:t>n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o</a:t>
            </a:r>
            <a:r>
              <a:rPr lang="en-US" b="1" u="sng" dirty="0" smtClean="0"/>
              <a:t>)     </a:t>
            </a:r>
            <a:r>
              <a:rPr lang="en-US" b="1" u="sng" dirty="0" smtClean="0">
                <a:solidFill>
                  <a:srgbClr val="FF0000"/>
                </a:solidFill>
              </a:rPr>
              <a:t>p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+</a:t>
            </a:r>
            <a:r>
              <a:rPr lang="en-US" b="1" u="sng" dirty="0" smtClean="0"/>
              <a:t> + </a:t>
            </a:r>
            <a:r>
              <a:rPr lang="en-US" b="1" u="sng" dirty="0" smtClean="0">
                <a:solidFill>
                  <a:srgbClr val="0070C0"/>
                </a:solidFill>
              </a:rPr>
              <a:t>n</a:t>
            </a:r>
            <a:r>
              <a:rPr lang="en-US" b="1" u="sng" baseline="30000" dirty="0" smtClean="0">
                <a:solidFill>
                  <a:srgbClr val="0070C0"/>
                </a:solidFill>
              </a:rPr>
              <a:t>o</a:t>
            </a:r>
            <a:r>
              <a:rPr lang="en-US" b="1" u="sng" dirty="0" smtClean="0"/>
              <a:t>   % abundance  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	</a:t>
            </a:r>
            <a:r>
              <a:rPr lang="en-US" dirty="0"/>
              <a:t>		</a:t>
            </a:r>
            <a:r>
              <a:rPr lang="en-US" dirty="0">
                <a:solidFill>
                  <a:srgbClr val="0000CC"/>
                </a:solidFill>
              </a:rPr>
              <a:t>10</a:t>
            </a:r>
            <a:r>
              <a:rPr lang="en-US" dirty="0"/>
              <a:t>			</a:t>
            </a:r>
            <a:r>
              <a:rPr lang="en-US" b="1" dirty="0"/>
              <a:t>20</a:t>
            </a:r>
            <a:r>
              <a:rPr lang="en-US" dirty="0"/>
              <a:t>		</a:t>
            </a:r>
            <a:r>
              <a:rPr lang="en-US" b="1" dirty="0"/>
              <a:t>90.5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10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/>
              <a:t>		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11</a:t>
            </a:r>
            <a:r>
              <a:rPr lang="en-US" dirty="0"/>
              <a:t>			</a:t>
            </a:r>
            <a:r>
              <a:rPr lang="en-US" dirty="0" smtClean="0"/>
              <a:t> </a:t>
            </a:r>
            <a:r>
              <a:rPr lang="en-US" b="1" dirty="0" smtClean="0"/>
              <a:t>21</a:t>
            </a:r>
            <a:r>
              <a:rPr lang="en-US" dirty="0"/>
              <a:t>		</a:t>
            </a:r>
            <a:r>
              <a:rPr lang="en-US" b="1" dirty="0"/>
              <a:t> </a:t>
            </a:r>
            <a:r>
              <a:rPr lang="en-US" b="1" dirty="0" smtClean="0"/>
              <a:t>  0.3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4191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	</a:t>
            </a:r>
            <a:r>
              <a:rPr lang="en-US" dirty="0"/>
              <a:t>		</a:t>
            </a:r>
            <a:r>
              <a:rPr lang="en-US" dirty="0" smtClean="0">
                <a:solidFill>
                  <a:srgbClr val="0000CC"/>
                </a:solidFill>
              </a:rPr>
              <a:t>12</a:t>
            </a:r>
            <a:r>
              <a:rPr lang="en-US" dirty="0"/>
              <a:t>			</a:t>
            </a:r>
            <a:r>
              <a:rPr lang="en-US" b="1" dirty="0" smtClean="0"/>
              <a:t>22</a:t>
            </a:r>
            <a:r>
              <a:rPr lang="en-US" dirty="0"/>
              <a:t>		</a:t>
            </a:r>
            <a:r>
              <a:rPr lang="en-US" b="1" dirty="0"/>
              <a:t> </a:t>
            </a:r>
            <a:r>
              <a:rPr lang="en-US" b="1" dirty="0" smtClean="0"/>
              <a:t> 9.2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2245667"/>
            <a:ext cx="0" cy="240699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2245667"/>
            <a:ext cx="0" cy="2519065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34200" y="2245666"/>
            <a:ext cx="0" cy="2519065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62800" y="4953000"/>
            <a:ext cx="1295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510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100.0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4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/>
              <a:t>Atomic </a:t>
            </a:r>
            <a:r>
              <a:rPr lang="en-US" dirty="0" err="1" smtClean="0"/>
              <a:t>symbology</a:t>
            </a:r>
            <a:endParaRPr lang="en-US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en-US" sz="2800" b="1" dirty="0">
                <a:solidFill>
                  <a:srgbClr val="FF0000"/>
                </a:solidFill>
              </a:rPr>
              <a:t>p = </a:t>
            </a:r>
            <a:r>
              <a:rPr lang="en-US" sz="2800" b="1" i="1" dirty="0">
                <a:solidFill>
                  <a:srgbClr val="FF0000"/>
                </a:solidFill>
              </a:rPr>
              <a:t>atomic number</a:t>
            </a:r>
            <a:r>
              <a:rPr lang="en-US" sz="2800" b="1" dirty="0">
                <a:solidFill>
                  <a:srgbClr val="FF0000"/>
                </a:solidFill>
              </a:rPr>
              <a:t> (Z)  defines element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#p</a:t>
            </a:r>
            <a:r>
              <a:rPr lang="en-US" sz="2800" dirty="0"/>
              <a:t> + </a:t>
            </a:r>
            <a:r>
              <a:rPr lang="en-US" sz="2800" b="1" dirty="0">
                <a:solidFill>
                  <a:srgbClr val="0070C0"/>
                </a:solidFill>
              </a:rPr>
              <a:t>#n</a:t>
            </a:r>
            <a:r>
              <a:rPr lang="en-US" sz="2800" dirty="0"/>
              <a:t> = </a:t>
            </a:r>
            <a:r>
              <a:rPr lang="en-US" sz="2800" b="1" i="1" dirty="0"/>
              <a:t>mass number</a:t>
            </a:r>
            <a:r>
              <a:rPr lang="en-US" sz="2800" b="1" dirty="0"/>
              <a:t>  (several choices for given element)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#p = #e  in neutral atom</a:t>
            </a:r>
          </a:p>
          <a:p>
            <a:pPr>
              <a:spcBef>
                <a:spcPct val="50000"/>
              </a:spcBef>
            </a:pPr>
            <a:r>
              <a:rPr lang="en-US" sz="2800" b="1" i="1" dirty="0"/>
              <a:t>Isotope </a:t>
            </a:r>
            <a:r>
              <a:rPr lang="en-US" sz="2800" b="1" dirty="0"/>
              <a:t>= element with  specific count of n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14400" y="3844925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Examples:  </a:t>
            </a:r>
          </a:p>
          <a:p>
            <a:r>
              <a:rPr lang="en-US" dirty="0"/>
              <a:t>	       </a:t>
            </a:r>
            <a:r>
              <a:rPr lang="en-US" sz="2800" dirty="0"/>
              <a:t>Boron 10 (</a:t>
            </a:r>
            <a:r>
              <a:rPr lang="en-US" sz="2800" baseline="30000" dirty="0"/>
              <a:t>10</a:t>
            </a:r>
            <a:r>
              <a:rPr lang="en-US" sz="2800" dirty="0"/>
              <a:t>B</a:t>
            </a:r>
            <a:r>
              <a:rPr lang="en-US" sz="2800" dirty="0" smtClean="0"/>
              <a:t>)	</a:t>
            </a:r>
            <a:r>
              <a:rPr lang="en-US" sz="2800" dirty="0"/>
              <a:t>	= 5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  + 5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	       </a:t>
            </a:r>
            <a:r>
              <a:rPr lang="en-US" sz="2800" dirty="0"/>
              <a:t>Boron 11 (</a:t>
            </a:r>
            <a:r>
              <a:rPr lang="en-US" sz="2800" baseline="30000" dirty="0"/>
              <a:t>11</a:t>
            </a:r>
            <a:r>
              <a:rPr lang="en-US" sz="2800" dirty="0"/>
              <a:t>B) 	= 5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  + 6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</a:p>
          <a:p>
            <a:r>
              <a:rPr lang="en-US" sz="2800" dirty="0"/>
              <a:t>	       Hydrogen 1</a:t>
            </a:r>
            <a:r>
              <a:rPr lang="en-US" sz="2800" dirty="0">
                <a:solidFill>
                  <a:srgbClr val="00CC66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aseline="30000" dirty="0"/>
              <a:t>1</a:t>
            </a:r>
            <a:r>
              <a:rPr lang="en-US" sz="2800" dirty="0"/>
              <a:t>H)</a:t>
            </a:r>
            <a:r>
              <a:rPr lang="en-US" sz="2800" dirty="0">
                <a:solidFill>
                  <a:srgbClr val="00CC66"/>
                </a:solidFill>
              </a:rPr>
              <a:t> 	</a:t>
            </a:r>
            <a:r>
              <a:rPr lang="en-US" sz="2800" dirty="0"/>
              <a:t>=  1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 + 0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</a:p>
          <a:p>
            <a:r>
              <a:rPr lang="en-US" sz="2800" dirty="0"/>
              <a:t>                   Hydrogen 3 (</a:t>
            </a:r>
            <a:r>
              <a:rPr lang="en-US" sz="2800" baseline="30000" dirty="0"/>
              <a:t>3</a:t>
            </a:r>
            <a:r>
              <a:rPr lang="en-US" sz="2800" dirty="0"/>
              <a:t>H)   </a:t>
            </a:r>
            <a:r>
              <a:rPr lang="en-US" sz="2800" dirty="0" smtClean="0"/>
              <a:t>	= </a:t>
            </a:r>
            <a:r>
              <a:rPr lang="en-US" sz="2800" dirty="0"/>
              <a:t>1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 + 2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  <a:r>
              <a:rPr lang="en-US" sz="2800" dirty="0"/>
              <a:t>   (tritium)</a:t>
            </a:r>
          </a:p>
          <a:p>
            <a:r>
              <a:rPr lang="en-US" sz="2800" dirty="0"/>
              <a:t>	       Copper 63 (</a:t>
            </a:r>
            <a:r>
              <a:rPr lang="en-US" sz="2800" baseline="30000" dirty="0"/>
              <a:t>63</a:t>
            </a:r>
            <a:r>
              <a:rPr lang="en-US" sz="2800" dirty="0"/>
              <a:t>Cu</a:t>
            </a:r>
            <a:r>
              <a:rPr lang="en-US" sz="2800" dirty="0" smtClean="0"/>
              <a:t>)	= </a:t>
            </a:r>
            <a:r>
              <a:rPr lang="en-US" sz="2800" dirty="0"/>
              <a:t>29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+ 34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</a:p>
          <a:p>
            <a:r>
              <a:rPr lang="en-US" sz="2800" dirty="0"/>
              <a:t>	       Copper 65 (</a:t>
            </a:r>
            <a:r>
              <a:rPr lang="en-US" sz="2800" baseline="30000" dirty="0"/>
              <a:t>65</a:t>
            </a:r>
            <a:r>
              <a:rPr lang="en-US" sz="2800" dirty="0"/>
              <a:t>Cu</a:t>
            </a:r>
            <a:r>
              <a:rPr lang="en-US" sz="2800" dirty="0" smtClean="0"/>
              <a:t>)	=</a:t>
            </a:r>
            <a:r>
              <a:rPr lang="en-US" sz="2800" dirty="0"/>
              <a:t>29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/>
              <a:t> + 36 </a:t>
            </a:r>
            <a:r>
              <a:rPr lang="en-US" sz="2800" dirty="0">
                <a:solidFill>
                  <a:srgbClr val="0000CC"/>
                </a:solidFill>
              </a:rPr>
              <a:t>n</a:t>
            </a:r>
            <a:r>
              <a:rPr lang="en-US" sz="2800" dirty="0"/>
              <a:t>			</a:t>
            </a:r>
            <a:r>
              <a:rPr lang="en-US" sz="2800" dirty="0">
                <a:solidFill>
                  <a:schemeClr val="accent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ATOMIC BOOKKEEPING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400" dirty="0"/>
              <a:t>(</a:t>
            </a:r>
            <a:r>
              <a:rPr lang="en-US" sz="2000" dirty="0"/>
              <a:t>first 3 problems from exercise </a:t>
            </a:r>
            <a:r>
              <a:rPr lang="en-US" sz="2000" dirty="0" smtClean="0"/>
              <a:t>1)</a:t>
            </a:r>
            <a:endParaRPr lang="en-US" sz="2000" dirty="0"/>
          </a:p>
        </p:txBody>
      </p:sp>
      <p:graphicFrame>
        <p:nvGraphicFramePr>
          <p:cNvPr id="21627" name="Group 12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2133600"/>
        </p:xfrm>
        <a:graphic>
          <a:graphicData uri="http://schemas.openxmlformats.org/drawingml/2006/table">
            <a:tbl>
              <a:tblPr/>
              <a:tblGrid>
                <a:gridCol w="1111250"/>
                <a:gridCol w="1109663"/>
                <a:gridCol w="1436687"/>
                <a:gridCol w="782638"/>
                <a:gridCol w="1111250"/>
                <a:gridCol w="1109662"/>
                <a:gridCol w="11112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2117725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628" name="Text Box 124"/>
          <p:cNvSpPr txBox="1">
            <a:spLocks noChangeArrowheads="1"/>
          </p:cNvSpPr>
          <p:nvPr/>
        </p:nvSpPr>
        <p:spPr bwMode="auto">
          <a:xfrm>
            <a:off x="685800" y="1447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Atomic #</a:t>
            </a:r>
            <a:r>
              <a:rPr lang="en-US" sz="2000" b="1" dirty="0"/>
              <a:t>    mass#       </a:t>
            </a:r>
            <a:r>
              <a:rPr lang="en-US" sz="2000" b="1" dirty="0">
                <a:solidFill>
                  <a:srgbClr val="FF0000"/>
                </a:solidFill>
              </a:rPr>
              <a:t>symbol </a:t>
            </a:r>
            <a:r>
              <a:rPr lang="en-US" sz="2000" b="1" dirty="0"/>
              <a:t>         </a:t>
            </a:r>
            <a:r>
              <a:rPr lang="en-US" sz="2000" b="1" dirty="0">
                <a:solidFill>
                  <a:srgbClr val="FF0000"/>
                </a:solidFill>
              </a:rPr>
              <a:t>#p</a:t>
            </a:r>
            <a:r>
              <a:rPr lang="en-US" sz="2000" b="1" baseline="30000" dirty="0"/>
              <a:t>+      </a:t>
            </a:r>
            <a:r>
              <a:rPr lang="en-US" sz="2000" b="1" dirty="0">
                <a:solidFill>
                  <a:srgbClr val="006666"/>
                </a:solidFill>
              </a:rPr>
              <a:t>#n</a:t>
            </a:r>
            <a:r>
              <a:rPr lang="en-US" sz="2000" b="1" baseline="30000" dirty="0">
                <a:solidFill>
                  <a:srgbClr val="006666"/>
                </a:solidFill>
              </a:rPr>
              <a:t>o</a:t>
            </a:r>
            <a:r>
              <a:rPr lang="en-US" sz="2000" b="1" dirty="0"/>
              <a:t>            </a:t>
            </a:r>
            <a:r>
              <a:rPr lang="en-US" sz="2000" b="1" dirty="0">
                <a:solidFill>
                  <a:srgbClr val="0000CC"/>
                </a:solidFill>
              </a:rPr>
              <a:t>#e</a:t>
            </a:r>
            <a:r>
              <a:rPr lang="en-US" sz="2000" b="1" baseline="30000" dirty="0">
                <a:solidFill>
                  <a:srgbClr val="0000CC"/>
                </a:solidFill>
              </a:rPr>
              <a:t>-</a:t>
            </a:r>
            <a:r>
              <a:rPr lang="en-US" sz="2000" dirty="0"/>
              <a:t>              </a:t>
            </a:r>
            <a:r>
              <a:rPr lang="en-US" sz="2000" b="1" dirty="0"/>
              <a:t>atom 								   charge</a:t>
            </a:r>
          </a:p>
        </p:txBody>
      </p:sp>
      <p:sp>
        <p:nvSpPr>
          <p:cNvPr id="21629" name="Text Box 125"/>
          <p:cNvSpPr txBox="1">
            <a:spLocks noChangeArrowheads="1"/>
          </p:cNvSpPr>
          <p:nvPr/>
        </p:nvSpPr>
        <p:spPr bwMode="auto">
          <a:xfrm>
            <a:off x="838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631" name="Text Box 127"/>
          <p:cNvSpPr txBox="1">
            <a:spLocks noChangeArrowheads="1"/>
          </p:cNvSpPr>
          <p:nvPr/>
        </p:nvSpPr>
        <p:spPr bwMode="auto">
          <a:xfrm>
            <a:off x="914400" y="2209800"/>
            <a:ext cx="609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21633" name="Text Box 129"/>
          <p:cNvSpPr txBox="1">
            <a:spLocks noChangeArrowheads="1"/>
          </p:cNvSpPr>
          <p:nvPr/>
        </p:nvSpPr>
        <p:spPr bwMode="auto">
          <a:xfrm>
            <a:off x="1981200" y="2286000"/>
            <a:ext cx="6096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</a:t>
            </a:r>
          </a:p>
        </p:txBody>
      </p:sp>
      <p:sp>
        <p:nvSpPr>
          <p:cNvPr id="21635" name="Text Box 131"/>
          <p:cNvSpPr txBox="1">
            <a:spLocks noChangeArrowheads="1"/>
          </p:cNvSpPr>
          <p:nvPr/>
        </p:nvSpPr>
        <p:spPr bwMode="auto">
          <a:xfrm>
            <a:off x="6324600" y="2286000"/>
            <a:ext cx="6096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21636" name="Text Box 132"/>
          <p:cNvSpPr txBox="1">
            <a:spLocks noChangeArrowheads="1"/>
          </p:cNvSpPr>
          <p:nvPr/>
        </p:nvSpPr>
        <p:spPr bwMode="auto">
          <a:xfrm>
            <a:off x="3200400" y="2286000"/>
            <a:ext cx="6858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Mg</a:t>
            </a:r>
          </a:p>
        </p:txBody>
      </p:sp>
      <p:sp>
        <p:nvSpPr>
          <p:cNvPr id="21637" name="Text Box 133"/>
          <p:cNvSpPr txBox="1">
            <a:spLocks noChangeArrowheads="1"/>
          </p:cNvSpPr>
          <p:nvPr/>
        </p:nvSpPr>
        <p:spPr bwMode="auto">
          <a:xfrm>
            <a:off x="914400" y="2971800"/>
            <a:ext cx="609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1638" name="Text Box 134"/>
          <p:cNvSpPr txBox="1">
            <a:spLocks noChangeArrowheads="1"/>
          </p:cNvSpPr>
          <p:nvPr/>
        </p:nvSpPr>
        <p:spPr bwMode="auto">
          <a:xfrm>
            <a:off x="6400800" y="2895600"/>
            <a:ext cx="6096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1639" name="Text Box 135"/>
          <p:cNvSpPr txBox="1">
            <a:spLocks noChangeArrowheads="1"/>
          </p:cNvSpPr>
          <p:nvPr/>
        </p:nvSpPr>
        <p:spPr bwMode="auto">
          <a:xfrm>
            <a:off x="5257800" y="2971800"/>
            <a:ext cx="6096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21640" name="Text Box 136"/>
          <p:cNvSpPr txBox="1">
            <a:spLocks noChangeArrowheads="1"/>
          </p:cNvSpPr>
          <p:nvPr/>
        </p:nvSpPr>
        <p:spPr bwMode="auto">
          <a:xfrm>
            <a:off x="3124200" y="2971800"/>
            <a:ext cx="6858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1641" name="Text Box 137"/>
          <p:cNvSpPr txBox="1">
            <a:spLocks noChangeArrowheads="1"/>
          </p:cNvSpPr>
          <p:nvPr/>
        </p:nvSpPr>
        <p:spPr bwMode="auto">
          <a:xfrm>
            <a:off x="914400" y="3657600"/>
            <a:ext cx="6096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1642" name="Text Box 138"/>
          <p:cNvSpPr txBox="1">
            <a:spLocks noChangeArrowheads="1"/>
          </p:cNvSpPr>
          <p:nvPr/>
        </p:nvSpPr>
        <p:spPr bwMode="auto">
          <a:xfrm>
            <a:off x="4419600" y="3657600"/>
            <a:ext cx="6096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1643" name="Text Box 139"/>
          <p:cNvSpPr txBox="1">
            <a:spLocks noChangeArrowheads="1"/>
          </p:cNvSpPr>
          <p:nvPr/>
        </p:nvSpPr>
        <p:spPr bwMode="auto">
          <a:xfrm>
            <a:off x="7467600" y="3657600"/>
            <a:ext cx="60960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-2</a:t>
            </a:r>
          </a:p>
        </p:txBody>
      </p:sp>
      <p:pic>
        <p:nvPicPr>
          <p:cNvPr id="21647" name="Picture 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4337050"/>
            <a:ext cx="9220200" cy="2520950"/>
          </a:xfrm>
          <a:prstGeom prst="rect">
            <a:avLst/>
          </a:prstGeom>
          <a:noFill/>
        </p:spPr>
      </p:pic>
      <p:sp>
        <p:nvSpPr>
          <p:cNvPr id="21648" name="Text Box 144"/>
          <p:cNvSpPr txBox="1">
            <a:spLocks noChangeArrowheads="1"/>
          </p:cNvSpPr>
          <p:nvPr/>
        </p:nvSpPr>
        <p:spPr bwMode="auto">
          <a:xfrm>
            <a:off x="1905000" y="5105400"/>
            <a:ext cx="3124200" cy="8223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Pertinent section of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31" grpId="0" animBg="1"/>
      <p:bldP spid="21633" grpId="0" animBg="1"/>
      <p:bldP spid="21635" grpId="0" animBg="1"/>
      <p:bldP spid="21636" grpId="0" animBg="1"/>
      <p:bldP spid="21637" grpId="0" animBg="1"/>
      <p:bldP spid="21638" grpId="0" animBg="1"/>
      <p:bldP spid="21639" grpId="0" animBg="1"/>
      <p:bldP spid="21640" grpId="0" animBg="1"/>
      <p:bldP spid="21641" grpId="0" animBg="1"/>
      <p:bldP spid="21642" grpId="0" animBg="1"/>
      <p:bldP spid="21643" grpId="0" animBg="1"/>
      <p:bldP spid="216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40" name="Group 184"/>
          <p:cNvGraphicFramePr>
            <a:graphicFrameLocks noGrp="1"/>
          </p:cNvGraphicFramePr>
          <p:nvPr/>
        </p:nvGraphicFramePr>
        <p:xfrm>
          <a:off x="533400" y="1676400"/>
          <a:ext cx="8305800" cy="3352800"/>
        </p:xfrm>
        <a:graphic>
          <a:graphicData uri="http://schemas.openxmlformats.org/drawingml/2006/table">
            <a:tbl>
              <a:tblPr/>
              <a:tblGrid>
                <a:gridCol w="1185863"/>
                <a:gridCol w="1187450"/>
                <a:gridCol w="1185862"/>
                <a:gridCol w="1187450"/>
                <a:gridCol w="1185863"/>
                <a:gridCol w="1187450"/>
                <a:gridCol w="118586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Fe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41" name="Text Box 185"/>
          <p:cNvSpPr txBox="1">
            <a:spLocks noChangeArrowheads="1"/>
          </p:cNvSpPr>
          <p:nvPr/>
        </p:nvSpPr>
        <p:spPr bwMode="auto">
          <a:xfrm>
            <a:off x="685800" y="1905000"/>
            <a:ext cx="838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10</a:t>
            </a:r>
          </a:p>
        </p:txBody>
      </p:sp>
      <p:sp>
        <p:nvSpPr>
          <p:cNvPr id="45243" name="Text Box 187"/>
          <p:cNvSpPr txBox="1">
            <a:spLocks noChangeArrowheads="1"/>
          </p:cNvSpPr>
          <p:nvPr/>
        </p:nvSpPr>
        <p:spPr bwMode="auto">
          <a:xfrm>
            <a:off x="685800" y="3505200"/>
            <a:ext cx="838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26</a:t>
            </a:r>
          </a:p>
        </p:txBody>
      </p:sp>
      <p:sp>
        <p:nvSpPr>
          <p:cNvPr id="45244" name="Text Box 188"/>
          <p:cNvSpPr txBox="1">
            <a:spLocks noChangeArrowheads="1"/>
          </p:cNvSpPr>
          <p:nvPr/>
        </p:nvSpPr>
        <p:spPr bwMode="auto">
          <a:xfrm>
            <a:off x="1828800" y="3581400"/>
            <a:ext cx="6096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56</a:t>
            </a:r>
          </a:p>
        </p:txBody>
      </p:sp>
      <p:sp>
        <p:nvSpPr>
          <p:cNvPr id="45246" name="Text Box 190"/>
          <p:cNvSpPr txBox="1">
            <a:spLocks noChangeArrowheads="1"/>
          </p:cNvSpPr>
          <p:nvPr/>
        </p:nvSpPr>
        <p:spPr bwMode="auto">
          <a:xfrm>
            <a:off x="1828800" y="4267200"/>
            <a:ext cx="6096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35</a:t>
            </a:r>
          </a:p>
        </p:txBody>
      </p:sp>
      <p:sp>
        <p:nvSpPr>
          <p:cNvPr id="45247" name="Text Box 191"/>
          <p:cNvSpPr txBox="1">
            <a:spLocks noChangeArrowheads="1"/>
          </p:cNvSpPr>
          <p:nvPr/>
        </p:nvSpPr>
        <p:spPr bwMode="auto">
          <a:xfrm>
            <a:off x="3124200" y="1905000"/>
            <a:ext cx="6858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Ne</a:t>
            </a:r>
          </a:p>
        </p:txBody>
      </p:sp>
      <p:sp>
        <p:nvSpPr>
          <p:cNvPr id="45248" name="Text Box 192"/>
          <p:cNvSpPr txBox="1">
            <a:spLocks noChangeArrowheads="1"/>
          </p:cNvSpPr>
          <p:nvPr/>
        </p:nvSpPr>
        <p:spPr bwMode="auto">
          <a:xfrm>
            <a:off x="3124200" y="2590800"/>
            <a:ext cx="6858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45249" name="Text Box 193"/>
          <p:cNvSpPr txBox="1">
            <a:spLocks noChangeArrowheads="1"/>
          </p:cNvSpPr>
          <p:nvPr/>
        </p:nvSpPr>
        <p:spPr bwMode="auto">
          <a:xfrm>
            <a:off x="3124200" y="4343400"/>
            <a:ext cx="685800" cy="5191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Cl</a:t>
            </a:r>
          </a:p>
        </p:txBody>
      </p:sp>
      <p:sp>
        <p:nvSpPr>
          <p:cNvPr id="45250" name="Text Box 194"/>
          <p:cNvSpPr txBox="1">
            <a:spLocks noChangeArrowheads="1"/>
          </p:cNvSpPr>
          <p:nvPr/>
        </p:nvSpPr>
        <p:spPr bwMode="auto">
          <a:xfrm>
            <a:off x="4191000" y="1905000"/>
            <a:ext cx="838200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10</a:t>
            </a:r>
          </a:p>
        </p:txBody>
      </p:sp>
      <p:sp>
        <p:nvSpPr>
          <p:cNvPr id="45251" name="Text Box 195"/>
          <p:cNvSpPr txBox="1">
            <a:spLocks noChangeArrowheads="1"/>
          </p:cNvSpPr>
          <p:nvPr/>
        </p:nvSpPr>
        <p:spPr bwMode="auto">
          <a:xfrm>
            <a:off x="381000" y="990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Atomic #</a:t>
            </a:r>
            <a:r>
              <a:rPr lang="en-US" sz="2000" b="1" dirty="0"/>
              <a:t>    mass#       </a:t>
            </a:r>
            <a:r>
              <a:rPr lang="en-US" sz="2000" b="1" dirty="0">
                <a:solidFill>
                  <a:srgbClr val="FF0000"/>
                </a:solidFill>
              </a:rPr>
              <a:t>symbol </a:t>
            </a:r>
            <a:r>
              <a:rPr lang="en-US" sz="2000" b="1" dirty="0"/>
              <a:t>         </a:t>
            </a:r>
            <a:r>
              <a:rPr lang="en-US" sz="2000" b="1" dirty="0">
                <a:solidFill>
                  <a:srgbClr val="FF0000"/>
                </a:solidFill>
              </a:rPr>
              <a:t>#p</a:t>
            </a:r>
            <a:r>
              <a:rPr lang="en-US" sz="2000" b="1" baseline="30000" dirty="0"/>
              <a:t>+                  </a:t>
            </a:r>
            <a:r>
              <a:rPr lang="en-US" sz="2000" b="1" dirty="0">
                <a:solidFill>
                  <a:srgbClr val="006666"/>
                </a:solidFill>
              </a:rPr>
              <a:t>#n</a:t>
            </a:r>
            <a:r>
              <a:rPr lang="en-US" sz="2000" b="1" baseline="30000" dirty="0">
                <a:solidFill>
                  <a:srgbClr val="006666"/>
                </a:solidFill>
              </a:rPr>
              <a:t>o</a:t>
            </a:r>
            <a:r>
              <a:rPr lang="en-US" sz="2000" b="1" dirty="0"/>
              <a:t>            </a:t>
            </a:r>
            <a:r>
              <a:rPr lang="en-US" sz="2000" b="1" dirty="0">
                <a:solidFill>
                  <a:srgbClr val="0000CC"/>
                </a:solidFill>
              </a:rPr>
              <a:t>#e</a:t>
            </a:r>
            <a:r>
              <a:rPr lang="en-US" sz="2000" b="1" baseline="30000" dirty="0">
                <a:solidFill>
                  <a:srgbClr val="0000CC"/>
                </a:solidFill>
              </a:rPr>
              <a:t>-</a:t>
            </a:r>
            <a:r>
              <a:rPr lang="en-US" sz="2000" dirty="0"/>
              <a:t>                 </a:t>
            </a:r>
            <a:r>
              <a:rPr lang="en-US" sz="2000" b="1" dirty="0"/>
              <a:t>atom 								             charge</a:t>
            </a:r>
          </a:p>
        </p:txBody>
      </p:sp>
      <p:sp>
        <p:nvSpPr>
          <p:cNvPr id="45252" name="Text Box 196"/>
          <p:cNvSpPr txBox="1">
            <a:spLocks noChangeArrowheads="1"/>
          </p:cNvSpPr>
          <p:nvPr/>
        </p:nvSpPr>
        <p:spPr bwMode="auto">
          <a:xfrm>
            <a:off x="4191000" y="2667000"/>
            <a:ext cx="838200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7</a:t>
            </a:r>
          </a:p>
        </p:txBody>
      </p:sp>
      <p:sp>
        <p:nvSpPr>
          <p:cNvPr id="45253" name="Text Box 197"/>
          <p:cNvSpPr txBox="1">
            <a:spLocks noChangeArrowheads="1"/>
          </p:cNvSpPr>
          <p:nvPr/>
        </p:nvSpPr>
        <p:spPr bwMode="auto">
          <a:xfrm>
            <a:off x="4191000" y="3505200"/>
            <a:ext cx="838200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26</a:t>
            </a:r>
          </a:p>
        </p:txBody>
      </p:sp>
      <p:sp>
        <p:nvSpPr>
          <p:cNvPr id="45254" name="Text Box 198"/>
          <p:cNvSpPr txBox="1">
            <a:spLocks noChangeArrowheads="1"/>
          </p:cNvSpPr>
          <p:nvPr/>
        </p:nvSpPr>
        <p:spPr bwMode="auto">
          <a:xfrm>
            <a:off x="4191000" y="4267200"/>
            <a:ext cx="838200" cy="5191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17</a:t>
            </a:r>
          </a:p>
        </p:txBody>
      </p:sp>
      <p:sp>
        <p:nvSpPr>
          <p:cNvPr id="45255" name="Text Box 199"/>
          <p:cNvSpPr txBox="1">
            <a:spLocks noChangeArrowheads="1"/>
          </p:cNvSpPr>
          <p:nvPr/>
        </p:nvSpPr>
        <p:spPr bwMode="auto">
          <a:xfrm>
            <a:off x="5486400" y="1828800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45256" name="Text Box 200"/>
          <p:cNvSpPr txBox="1">
            <a:spLocks noChangeArrowheads="1"/>
          </p:cNvSpPr>
          <p:nvPr/>
        </p:nvSpPr>
        <p:spPr bwMode="auto">
          <a:xfrm>
            <a:off x="5562600" y="2667000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45257" name="Text Box 201"/>
          <p:cNvSpPr txBox="1">
            <a:spLocks noChangeArrowheads="1"/>
          </p:cNvSpPr>
          <p:nvPr/>
        </p:nvSpPr>
        <p:spPr bwMode="auto">
          <a:xfrm>
            <a:off x="6629400" y="2667000"/>
            <a:ext cx="6096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8</a:t>
            </a:r>
          </a:p>
        </p:txBody>
      </p:sp>
      <p:sp>
        <p:nvSpPr>
          <p:cNvPr id="45258" name="Text Box 202"/>
          <p:cNvSpPr txBox="1">
            <a:spLocks noChangeArrowheads="1"/>
          </p:cNvSpPr>
          <p:nvPr/>
        </p:nvSpPr>
        <p:spPr bwMode="auto">
          <a:xfrm>
            <a:off x="6553200" y="3505200"/>
            <a:ext cx="6096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26</a:t>
            </a:r>
          </a:p>
        </p:txBody>
      </p:sp>
      <p:sp>
        <p:nvSpPr>
          <p:cNvPr id="45259" name="Text Box 203"/>
          <p:cNvSpPr txBox="1">
            <a:spLocks noChangeArrowheads="1"/>
          </p:cNvSpPr>
          <p:nvPr/>
        </p:nvSpPr>
        <p:spPr bwMode="auto">
          <a:xfrm>
            <a:off x="7772400" y="4267200"/>
            <a:ext cx="685800" cy="5191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-2</a:t>
            </a:r>
          </a:p>
        </p:txBody>
      </p:sp>
      <p:sp>
        <p:nvSpPr>
          <p:cNvPr id="45261" name="Rectangle 205"/>
          <p:cNvSpPr>
            <a:spLocks noChangeArrowheads="1"/>
          </p:cNvSpPr>
          <p:nvPr/>
        </p:nvSpPr>
        <p:spPr bwMode="auto">
          <a:xfrm>
            <a:off x="1371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5000"/>
              </a:lnSpc>
            </a:pPr>
            <a:r>
              <a:rPr lang="en-US" sz="2800" dirty="0">
                <a:solidFill>
                  <a:schemeClr val="tx2"/>
                </a:solidFill>
              </a:rPr>
              <a:t>ATOMIC BOOKKEEPING (cont.)</a:t>
            </a:r>
            <a:r>
              <a:rPr lang="en-US" sz="4800" dirty="0">
                <a:solidFill>
                  <a:schemeClr val="tx2"/>
                </a:solidFill>
              </a:rPr>
              <a:t/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sz="2000" dirty="0" smtClean="0">
                <a:solidFill>
                  <a:schemeClr val="tx2"/>
                </a:solidFill>
              </a:rPr>
              <a:t>last </a:t>
            </a:r>
            <a:r>
              <a:rPr lang="en-US" sz="2000" dirty="0">
                <a:solidFill>
                  <a:schemeClr val="tx2"/>
                </a:solidFill>
              </a:rPr>
              <a:t>4  problems from </a:t>
            </a:r>
            <a:r>
              <a:rPr lang="en-US" sz="2000">
                <a:solidFill>
                  <a:schemeClr val="tx2"/>
                </a:solidFill>
              </a:rPr>
              <a:t>exercise </a:t>
            </a:r>
            <a:r>
              <a:rPr lang="en-US" sz="2000" smtClean="0">
                <a:solidFill>
                  <a:schemeClr val="tx2"/>
                </a:solidFill>
              </a:rPr>
              <a:t>1)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00" y="533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Brain toss variant….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52400" y="5410200"/>
            <a:ext cx="899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go down a column left to right….</a:t>
            </a:r>
          </a:p>
          <a:p>
            <a:endParaRPr lang="en-US" b="1" dirty="0"/>
          </a:p>
          <a:p>
            <a:r>
              <a:rPr lang="en-US" b="1" dirty="0" smtClean="0"/>
              <a:t>1 mole buck/right answer with explanation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41" grpId="0" animBg="1"/>
      <p:bldP spid="45243" grpId="0" animBg="1"/>
      <p:bldP spid="45244" grpId="0" animBg="1"/>
      <p:bldP spid="45246" grpId="0" animBg="1"/>
      <p:bldP spid="45247" grpId="0" animBg="1"/>
      <p:bldP spid="45248" grpId="0" animBg="1"/>
      <p:bldP spid="45249" grpId="0" animBg="1"/>
      <p:bldP spid="45250" grpId="0" animBg="1"/>
      <p:bldP spid="45252" grpId="0" animBg="1"/>
      <p:bldP spid="45253" grpId="0" animBg="1"/>
      <p:bldP spid="45254" grpId="0" animBg="1"/>
      <p:bldP spid="45255" grpId="0" animBg="1"/>
      <p:bldP spid="45256" grpId="0" animBg="1"/>
      <p:bldP spid="45257" grpId="0" animBg="1"/>
      <p:bldP spid="45258" grpId="0" animBg="1"/>
      <p:bldP spid="452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52600" y="2590800"/>
            <a:ext cx="14859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b="1" dirty="0" smtClean="0"/>
              <a:t>         </a:t>
            </a:r>
            <a:r>
              <a:rPr lang="en-US" sz="2200" b="1" dirty="0">
                <a:solidFill>
                  <a:srgbClr val="FF0000"/>
                </a:solidFill>
              </a:rPr>
              <a:t>6</a:t>
            </a:r>
          </a:p>
          <a:p>
            <a:pPr eaLnBrk="0" hangingPunct="0"/>
            <a:r>
              <a:rPr lang="en-US" sz="3600" dirty="0"/>
              <a:t>     </a:t>
            </a:r>
            <a:r>
              <a:rPr lang="en-US" sz="3600" b="1" dirty="0">
                <a:solidFill>
                  <a:schemeClr val="accent2"/>
                </a:solidFill>
              </a:rPr>
              <a:t>C</a:t>
            </a:r>
          </a:p>
          <a:p>
            <a:pPr eaLnBrk="0" hangingPunct="0"/>
            <a:r>
              <a:rPr lang="en-US" sz="3600" dirty="0"/>
              <a:t>    </a:t>
            </a:r>
            <a:r>
              <a:rPr lang="en-US" sz="2000" b="1" dirty="0"/>
              <a:t>12.01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10200" y="2590800"/>
            <a:ext cx="13716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/>
              <a:t>12    </a:t>
            </a:r>
            <a:r>
              <a:rPr lang="en-US" baseline="-25000"/>
              <a:t>O</a:t>
            </a:r>
            <a:endParaRPr lang="en-US" sz="2600"/>
          </a:p>
          <a:p>
            <a:pPr eaLnBrk="0" hangingPunct="0"/>
            <a:r>
              <a:rPr lang="en-US" sz="2600" b="1">
                <a:latin typeface="Arial" charset="0"/>
              </a:rPr>
              <a:t>   </a:t>
            </a:r>
            <a:r>
              <a:rPr lang="en-US" sz="3600" b="1">
                <a:solidFill>
                  <a:schemeClr val="accent2"/>
                </a:solidFill>
                <a:latin typeface="Arial" charset="0"/>
              </a:rPr>
              <a:t>C</a:t>
            </a:r>
            <a:endParaRPr lang="en-US" sz="3600" b="1" baseline="30000">
              <a:solidFill>
                <a:schemeClr val="accent2"/>
              </a:solidFill>
              <a:latin typeface="Arial" charset="0"/>
            </a:endParaRPr>
          </a:p>
          <a:p>
            <a:pPr eaLnBrk="0" hangingPunct="0"/>
            <a:r>
              <a:rPr lang="en-US" sz="1200">
                <a:latin typeface="Arial" charset="0"/>
              </a:rPr>
              <a:t>   </a:t>
            </a:r>
            <a:r>
              <a:rPr lang="en-US" sz="220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43000" y="1295400"/>
            <a:ext cx="312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Periodic table </a:t>
            </a:r>
            <a:r>
              <a:rPr lang="en-US" b="1" i="1" dirty="0" smtClean="0">
                <a:solidFill>
                  <a:srgbClr val="FF0000"/>
                </a:solidFill>
              </a:rPr>
              <a:t>entry for `average’ atom of C</a:t>
            </a:r>
          </a:p>
          <a:p>
            <a:pPr>
              <a:spcBef>
                <a:spcPct val="50000"/>
              </a:spcBef>
            </a:pP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accent2"/>
                </a:solidFill>
              </a:rPr>
              <a:t>Nuclear </a:t>
            </a:r>
            <a:r>
              <a:rPr lang="en-US" b="1" i="1" dirty="0" smtClean="0">
                <a:solidFill>
                  <a:schemeClr val="accent2"/>
                </a:solidFill>
              </a:rPr>
              <a:t>notation for specific isotope of C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1600200" y="3962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90600" y="46482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Average atomic mass (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mass number </a:t>
            </a:r>
            <a:r>
              <a:rPr lang="en-US" b="1" dirty="0" smtClean="0"/>
              <a:t>??)</a:t>
            </a:r>
            <a:endParaRPr lang="en-US" b="1" dirty="0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85800" y="27432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2133600"/>
            <a:ext cx="1872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Atomic # = p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6482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76600" y="220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Mass #= n + p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4953000" y="3886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657600" y="4495800"/>
            <a:ext cx="1872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Atomic # = p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64770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934200" y="243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charge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7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Chemist’s element </a:t>
            </a:r>
            <a:r>
              <a:rPr lang="en-US" b="1" dirty="0" err="1" smtClean="0"/>
              <a:t>vs</a:t>
            </a:r>
            <a:r>
              <a:rPr lang="en-US" b="1" dirty="0" smtClean="0"/>
              <a:t> the   Physicist’s element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762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Chemist’s element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76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Physicist’s element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1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/>
      <p:bldP spid="9227" grpId="0"/>
      <p:bldP spid="9228" grpId="0" animBg="1"/>
      <p:bldP spid="9229" grpId="0"/>
      <p:bldP spid="9230" grpId="0" animBg="1"/>
      <p:bldP spid="9231" grpId="0"/>
      <p:bldP spid="9232" grpId="0" animBg="1"/>
      <p:bldP spid="9233" grpId="0"/>
      <p:bldP spid="9234" grpId="0" animBg="1"/>
      <p:bldP spid="9235" grpId="0"/>
      <p:bldP spid="9236" grpId="0" animBg="1"/>
      <p:bldP spid="9237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534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the chemist’s C lists 12.01 and not 12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# p            # n	    mass      # caught out of 100  sampled C atom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209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99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85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Imagine `fishing’ out 100 atoms of Carbon from a sample of graphite (pure carbon). What would you catch ?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12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895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2971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971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971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3657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Both kinds isotopes of C act exactly the same, </a:t>
            </a:r>
            <a:r>
              <a:rPr lang="en-US" sz="3200" dirty="0" smtClean="0">
                <a:solidFill>
                  <a:srgbClr val="FF0000"/>
                </a:solidFill>
              </a:rPr>
              <a:t>chemically </a:t>
            </a:r>
            <a:r>
              <a:rPr lang="en-US" sz="3200" dirty="0" smtClean="0"/>
              <a:t>so chemists just average the masses </a:t>
            </a:r>
            <a:r>
              <a:rPr lang="en-US" sz="4000" dirty="0" smtClean="0">
                <a:solidFill>
                  <a:srgbClr val="FF0000"/>
                </a:solidFill>
              </a:rPr>
              <a:t>	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Average mass of each C=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4800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99*12 + </a:t>
            </a:r>
            <a:r>
              <a:rPr lang="en-US" sz="4000" b="1" u="sng" dirty="0" smtClean="0">
                <a:solidFill>
                  <a:srgbClr val="FF0000"/>
                </a:solidFill>
              </a:rPr>
              <a:t>1*13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        </a:t>
            </a:r>
            <a:r>
              <a:rPr lang="en-US" sz="4000" b="1" dirty="0" smtClean="0"/>
              <a:t> 100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5943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=         12.01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7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a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152487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6858000" cy="1292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smtClean="0"/>
              <a:t>“All atoms of a given element weigh the same”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DALTON</a:t>
            </a:r>
            <a:r>
              <a:rPr lang="en-US" dirty="0" smtClean="0"/>
              <a:t> WAS WRONG (A LITTLE)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362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b="1" dirty="0" smtClean="0"/>
              <a:t>he didn’t know about isotopes and neutrons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33900" y="723900"/>
            <a:ext cx="1447800" cy="13716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343400" y="762000"/>
            <a:ext cx="1905000" cy="12954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3048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…but he can be forgiven…in 1805 his equipment was little better than kitchen ware….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962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Dalton’s measured mass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96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Correct average mass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495800"/>
            <a:ext cx="68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</a:p>
          <a:p>
            <a:r>
              <a:rPr lang="en-US" sz="2800" b="1" dirty="0" smtClean="0"/>
              <a:t>N</a:t>
            </a:r>
          </a:p>
          <a:p>
            <a:r>
              <a:rPr lang="en-US" sz="2800" b="1" dirty="0" smtClean="0"/>
              <a:t>O</a:t>
            </a:r>
          </a:p>
          <a:p>
            <a:r>
              <a:rPr lang="en-US" sz="2800" b="1" dirty="0" smtClean="0"/>
              <a:t>Na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4572000"/>
            <a:ext cx="114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648200"/>
            <a:ext cx="144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12.01</a:t>
            </a:r>
          </a:p>
          <a:p>
            <a:r>
              <a:rPr lang="en-US" sz="2800" b="1" dirty="0" smtClean="0"/>
              <a:t>14.01</a:t>
            </a:r>
          </a:p>
          <a:p>
            <a:r>
              <a:rPr lang="en-US" sz="2800" b="1" dirty="0" smtClean="0"/>
              <a:t>15.99</a:t>
            </a:r>
          </a:p>
          <a:p>
            <a:r>
              <a:rPr lang="en-US" sz="2800" b="1" dirty="0" smtClean="0"/>
              <a:t>22.99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44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1805:   Dalton makes an  atomic theory by extending  Boyle’s `operational’ definition: TLC gets `physical’</a:t>
            </a:r>
            <a:endParaRPr lang="en-US" sz="2700" b="1" dirty="0"/>
          </a:p>
        </p:txBody>
      </p:sp>
      <p:pic>
        <p:nvPicPr>
          <p:cNvPr id="3" name="Picture 4" descr="da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2367736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1564243"/>
            <a:ext cx="6629400" cy="529375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An </a:t>
            </a:r>
            <a:r>
              <a:rPr lang="en-US" sz="2600" b="1" dirty="0" smtClean="0">
                <a:solidFill>
                  <a:srgbClr val="FF0000"/>
                </a:solidFill>
              </a:rPr>
              <a:t>element</a:t>
            </a:r>
            <a:r>
              <a:rPr lang="en-US" sz="2600" b="1" dirty="0" smtClean="0"/>
              <a:t> is an `indivisible’ little ball of material called an </a:t>
            </a:r>
            <a:r>
              <a:rPr lang="en-US" sz="2800" b="1" dirty="0" smtClean="0">
                <a:solidFill>
                  <a:srgbClr val="FF0000"/>
                </a:solidFill>
              </a:rPr>
              <a:t>atom. 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All </a:t>
            </a:r>
            <a:r>
              <a:rPr lang="en-US" sz="2600" b="1" dirty="0" smtClean="0">
                <a:solidFill>
                  <a:srgbClr val="FF0000"/>
                </a:solidFill>
              </a:rPr>
              <a:t>atoms</a:t>
            </a:r>
            <a:r>
              <a:rPr lang="en-US" sz="2600" b="1" dirty="0" smtClean="0"/>
              <a:t> of a given element weigh the same.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Atoms of different elements are distinguished by differences in their weight.</a:t>
            </a:r>
          </a:p>
          <a:p>
            <a:endParaRPr lang="en-US" sz="2600" b="1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0000CC"/>
                </a:solidFill>
              </a:rPr>
              <a:t>compounds</a:t>
            </a:r>
            <a:r>
              <a:rPr lang="en-US" sz="2600" b="1" dirty="0" smtClean="0"/>
              <a:t> are formed by combining  fixed ratios of atoms of different elements and so compounds of a given composition  have a constant mass for a constant count of compound.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990600"/>
            <a:ext cx="6629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Gist of </a:t>
            </a:r>
            <a:r>
              <a:rPr lang="en-US" b="1" dirty="0" smtClean="0">
                <a:solidFill>
                  <a:srgbClr val="0000CC"/>
                </a:solidFill>
              </a:rPr>
              <a:t>Dalton’s</a:t>
            </a:r>
            <a:r>
              <a:rPr lang="en-US" b="1" dirty="0" smtClean="0"/>
              <a:t> atomic theory: (see chapter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"/>
            <a:ext cx="4953000" cy="1143000"/>
          </a:xfrm>
        </p:spPr>
        <p:txBody>
          <a:bodyPr/>
          <a:lstStyle/>
          <a:p>
            <a:pPr eaLnBrk="1" hangingPunct="1"/>
            <a:r>
              <a:rPr lang="en-US" sz="3600" b="1" i="1" u="sng" smtClean="0">
                <a:solidFill>
                  <a:srgbClr val="FF0000"/>
                </a:solidFill>
              </a:rPr>
              <a:t>2 BIG Problems</a:t>
            </a:r>
            <a:r>
              <a:rPr lang="en-US" sz="3600" smtClean="0"/>
              <a:t> </a:t>
            </a:r>
            <a:br>
              <a:rPr lang="en-US" sz="3600" smtClean="0"/>
            </a:br>
            <a:r>
              <a:rPr lang="en-US" sz="3600" smtClean="0"/>
              <a:t> with </a:t>
            </a:r>
            <a:r>
              <a:rPr lang="en-US" sz="3600" smtClean="0">
                <a:solidFill>
                  <a:schemeClr val="accent2"/>
                </a:solidFill>
              </a:rPr>
              <a:t>Rutherford </a:t>
            </a:r>
            <a:r>
              <a:rPr lang="en-US" sz="3600" smtClean="0"/>
              <a:t>model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838200" y="1447800"/>
            <a:ext cx="2438400" cy="2362200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9812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219200" y="28194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Protons (+) </a:t>
            </a:r>
            <a:r>
              <a:rPr lang="en-US"/>
              <a:t> </a:t>
            </a:r>
            <a:r>
              <a:rPr lang="en-US" i="1"/>
              <a:t>and </a:t>
            </a:r>
            <a:r>
              <a:rPr lang="en-US" b="1"/>
              <a:t>neutron</a:t>
            </a:r>
            <a:r>
              <a:rPr lang="en-US"/>
              <a:t>s  </a:t>
            </a:r>
            <a:r>
              <a:rPr lang="en-US" i="1"/>
              <a:t>here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00400" y="16764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Electrons (-) in here </a:t>
            </a:r>
            <a:r>
              <a:rPr lang="en-US" i="1"/>
              <a:t>kinda…</a:t>
            </a:r>
          </a:p>
          <a:p>
            <a:pPr>
              <a:spcBef>
                <a:spcPct val="50000"/>
              </a:spcBef>
            </a:pPr>
            <a:r>
              <a:rPr lang="en-US" i="1"/>
              <a:t>Sorta … </a:t>
            </a:r>
            <a:r>
              <a:rPr lang="en-US" b="1" i="1"/>
              <a:t>(kinda….)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04800" y="4495800"/>
            <a:ext cx="5334000" cy="1938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>
                <a:latin typeface="Arial" charset="0"/>
              </a:rPr>
              <a:t>2)Why doesn’t the sun show  </a:t>
            </a:r>
            <a:r>
              <a:rPr lang="en-US" b="1" u="sng" dirty="0">
                <a:latin typeface="Arial" charset="0"/>
              </a:rPr>
              <a:t>all </a:t>
            </a:r>
            <a:r>
              <a:rPr lang="en-US" b="1" dirty="0">
                <a:latin typeface="Arial" charset="0"/>
              </a:rPr>
              <a:t>colors when telescopes record spectrum?</a:t>
            </a:r>
          </a:p>
          <a:p>
            <a:pPr marL="342900" indent="-342900"/>
            <a:r>
              <a:rPr lang="en-US" b="1" dirty="0">
                <a:latin typeface="Arial" charset="0"/>
              </a:rPr>
              <a:t>…Why only 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few </a:t>
            </a:r>
            <a:r>
              <a:rPr lang="en-US" b="1" dirty="0">
                <a:solidFill>
                  <a:srgbClr val="0066FF"/>
                </a:solidFill>
                <a:latin typeface="Arial" charset="0"/>
              </a:rPr>
              <a:t>really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</a:rPr>
              <a:t>strong</a:t>
            </a:r>
            <a:r>
              <a:rPr lang="en-US" b="1" dirty="0">
                <a:latin typeface="Arial" charset="0"/>
              </a:rPr>
              <a:t> lines ?????</a:t>
            </a:r>
            <a:endParaRPr lang="en-US" dirty="0">
              <a:latin typeface="Arial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5486400" y="2743200"/>
            <a:ext cx="3276600" cy="15525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1)Why don’t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b="1">
                <a:latin typeface="Arial" charset="0"/>
              </a:rPr>
              <a:t> and </a:t>
            </a:r>
            <a:r>
              <a:rPr lang="en-US">
                <a:solidFill>
                  <a:srgbClr val="0066FF"/>
                </a:solidFill>
                <a:latin typeface="Arial" charset="0"/>
              </a:rPr>
              <a:t>– </a:t>
            </a:r>
            <a:r>
              <a:rPr lang="en-US" b="1">
                <a:latin typeface="Arial" charset="0"/>
              </a:rPr>
              <a:t> come together ??? (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why isn’t Earth the size of a golf ball?)</a:t>
            </a:r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 flipH="1">
            <a:off x="2895600" y="1981200"/>
            <a:ext cx="457200" cy="304800"/>
          </a:xfrm>
          <a:prstGeom prst="line">
            <a:avLst/>
          </a:prstGeom>
          <a:noFill/>
          <a:ln w="9525">
            <a:solidFill>
              <a:srgbClr val="008080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867400" y="5486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= Sun’s light ??? (the Balmer series)</a:t>
            </a:r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1676400" y="2362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533400" y="457200"/>
            <a:ext cx="320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1912: </a:t>
            </a:r>
            <a:r>
              <a:rPr lang="en-US">
                <a:solidFill>
                  <a:schemeClr val="accent2"/>
                </a:solidFill>
              </a:rPr>
              <a:t>Rutherford</a:t>
            </a:r>
            <a:r>
              <a:rPr lang="en-US"/>
              <a:t> ‘s atomic model</a:t>
            </a:r>
          </a:p>
        </p:txBody>
      </p:sp>
      <p:pic>
        <p:nvPicPr>
          <p:cNvPr id="10754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24400"/>
            <a:ext cx="2819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7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35" grpId="0" animBg="1"/>
      <p:bldP spid="107536" grpId="0" animBg="1"/>
      <p:bldP spid="1075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all ‘stuff’ is made out of the same atomic bits (protons, electrons, neutrons) what makes the behavior of different materials (</a:t>
            </a:r>
            <a:r>
              <a:rPr lang="en-US" sz="3200" b="1" dirty="0" smtClean="0">
                <a:solidFill>
                  <a:srgbClr val="0000CC"/>
                </a:solidFill>
              </a:rPr>
              <a:t>chalk, sulfuric acid, </a:t>
            </a:r>
            <a:r>
              <a:rPr lang="en-US" sz="3200" b="1" dirty="0" smtClean="0">
                <a:solidFill>
                  <a:srgbClr val="FF0000"/>
                </a:solidFill>
              </a:rPr>
              <a:t>sodium metal</a:t>
            </a:r>
            <a:r>
              <a:rPr lang="en-US" sz="3200" b="1" dirty="0" smtClean="0"/>
              <a:t>) so different ????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581400"/>
            <a:ext cx="7543800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Compounds interact and exchange </a:t>
            </a:r>
            <a:r>
              <a:rPr lang="en-US" sz="3200" b="1" dirty="0" smtClean="0">
                <a:solidFill>
                  <a:srgbClr val="FF0000"/>
                </a:solidFill>
              </a:rPr>
              <a:t>atoms</a:t>
            </a:r>
            <a:r>
              <a:rPr lang="en-US" sz="3200" dirty="0" smtClean="0"/>
              <a:t> (</a:t>
            </a:r>
            <a:r>
              <a:rPr lang="en-US" sz="3200" b="1" dirty="0" smtClean="0">
                <a:solidFill>
                  <a:srgbClr val="FF0000"/>
                </a:solidFill>
              </a:rPr>
              <a:t>elements</a:t>
            </a:r>
            <a:r>
              <a:rPr lang="en-US" sz="3200" dirty="0" smtClean="0"/>
              <a:t>) to form new </a:t>
            </a:r>
            <a:r>
              <a:rPr lang="en-US" sz="3200" b="1" dirty="0" smtClean="0">
                <a:solidFill>
                  <a:srgbClr val="0000CC"/>
                </a:solidFill>
              </a:rPr>
              <a:t>combinations of atoms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compounds</a:t>
            </a:r>
            <a:r>
              <a:rPr lang="en-US" sz="3200" dirty="0" smtClean="0"/>
              <a:t>) which are comprised of different simple ratios of constituent </a:t>
            </a:r>
            <a:r>
              <a:rPr lang="en-US" sz="3200" b="1" dirty="0" smtClean="0">
                <a:solidFill>
                  <a:srgbClr val="FF0000"/>
                </a:solidFill>
              </a:rPr>
              <a:t>atoms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sz="5400" dirty="0" smtClean="0"/>
              <a:t>BIG IDEA </a:t>
            </a:r>
            <a:r>
              <a:rPr lang="en-US" dirty="0" smtClean="0"/>
              <a:t>FROM </a:t>
            </a:r>
            <a:r>
              <a:rPr lang="en-US" b="1" dirty="0" smtClean="0"/>
              <a:t>BOYLE AND DALTON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4kids.com/files/art/reaction_intro_1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876800" cy="487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Writing </a:t>
            </a:r>
            <a:r>
              <a:rPr lang="en-US" b="1" dirty="0" smtClean="0">
                <a:solidFill>
                  <a:srgbClr val="FF0000"/>
                </a:solidFill>
              </a:rPr>
              <a:t>Element</a:t>
            </a:r>
            <a:r>
              <a:rPr lang="en-US" b="1" dirty="0" smtClean="0"/>
              <a:t> symbols:</a:t>
            </a:r>
            <a:br>
              <a:rPr lang="en-US" b="1" dirty="0" smtClean="0"/>
            </a:br>
            <a:r>
              <a:rPr lang="en-US" b="1" dirty="0" smtClean="0"/>
              <a:t>the  </a:t>
            </a:r>
            <a:r>
              <a:rPr lang="en-US" b="1" dirty="0"/>
              <a:t>rules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Element</a:t>
            </a: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>
                <a:latin typeface="Comic Sans MS" pitchFamily="66" charset="0"/>
                <a:cs typeface="Times New Roman" pitchFamily="18" charset="0"/>
              </a:rPr>
              <a:t>symbols always…one or two letters</a:t>
            </a: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…*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latin typeface="Comic Sans MS" pitchFamily="66" charset="0"/>
                <a:cs typeface="Times New Roman" pitchFamily="18" charset="0"/>
              </a:rPr>
              <a:t>First letter capitalized; succeeding letter must be lower case</a:t>
            </a:r>
            <a:endParaRPr lang="en-US" sz="28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19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*except for `questionable’ ones (see post lanthanides on Periodic Table… </a:t>
            </a:r>
            <a:r>
              <a:rPr lang="en-US" sz="2000" dirty="0" err="1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Uun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  <a:cs typeface="Times New Roman" pitchFamily="18" charset="0"/>
              </a:rPr>
              <a:t> etc. 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838200"/>
            <a:ext cx="836497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TLC</a:t>
            </a:r>
            <a:r>
              <a:rPr lang="en-US" sz="3200" b="1" dirty="0" smtClean="0"/>
              <a:t> (continued): How chemists organize elements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33400"/>
            <a:ext cx="84582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Modern Periodic Table of the Elements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0" y="457200"/>
            <a:ext cx="7772400" cy="1143000"/>
          </a:xfrm>
        </p:spPr>
        <p:txBody>
          <a:bodyPr/>
          <a:lstStyle/>
          <a:p>
            <a:r>
              <a:rPr lang="en-US" sz="4000"/>
              <a:t>Know thy elements,</a:t>
            </a:r>
            <a:br>
              <a:rPr lang="en-US" sz="4000"/>
            </a:br>
            <a:r>
              <a:rPr lang="en-US" sz="4000"/>
              <a:t>Maggots !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6934200" cy="1098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+ specials</a:t>
            </a:r>
            <a:r>
              <a:rPr lang="en-US" dirty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800" b="1" dirty="0"/>
              <a:t>Ag, Au, Hg, </a:t>
            </a:r>
            <a:r>
              <a:rPr lang="en-US" sz="2800" b="1" dirty="0" err="1"/>
              <a:t>Pb</a:t>
            </a:r>
            <a:r>
              <a:rPr lang="en-US" sz="2800" b="1" dirty="0"/>
              <a:t>, Pt, </a:t>
            </a:r>
            <a:r>
              <a:rPr lang="en-US" sz="2800" b="1" dirty="0" err="1"/>
              <a:t>Ba</a:t>
            </a:r>
            <a:r>
              <a:rPr lang="en-US" sz="2800" b="1" dirty="0"/>
              <a:t>, </a:t>
            </a:r>
            <a:r>
              <a:rPr lang="en-US" sz="2800" b="1" dirty="0" err="1"/>
              <a:t>Sr</a:t>
            </a:r>
            <a:r>
              <a:rPr lang="en-US" sz="2800" b="1" dirty="0"/>
              <a:t>, </a:t>
            </a:r>
            <a:r>
              <a:rPr lang="en-US" sz="2800" b="1" dirty="0" err="1"/>
              <a:t>Sn</a:t>
            </a:r>
            <a:r>
              <a:rPr lang="en-US" sz="2800" b="1" dirty="0"/>
              <a:t>, I, U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305800" cy="2209800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828800"/>
            <a:ext cx="41910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By </a:t>
            </a:r>
            <a:r>
              <a:rPr lang="en-US" b="1" dirty="0" smtClean="0"/>
              <a:t>Wednesday…5 September</a:t>
            </a:r>
            <a:endParaRPr lang="en-US" b="1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51816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Symbols and names for…first 4 rows</a:t>
            </a:r>
          </a:p>
        </p:txBody>
      </p:sp>
      <p:pic>
        <p:nvPicPr>
          <p:cNvPr id="34825" name="Picture 9" descr="USMC_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811" y="0"/>
            <a:ext cx="207466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Connection of </a:t>
            </a:r>
            <a:r>
              <a:rPr lang="en-US" sz="3600" b="1" dirty="0" smtClean="0">
                <a:solidFill>
                  <a:srgbClr val="0000CC"/>
                </a:solidFill>
              </a:rPr>
              <a:t>atomic structure </a:t>
            </a:r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FF0000"/>
                </a:solidFill>
              </a:rPr>
              <a:t>chemistry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8001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All atoms of a given element weigh the same.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Dalton’s &amp; Boyle’s elements: 1805</a:t>
            </a:r>
          </a:p>
          <a:p>
            <a:r>
              <a:rPr lang="en-US" sz="3200" b="1" dirty="0" smtClean="0"/>
              <a:t>…elements defined by mass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2438400"/>
            <a:ext cx="8001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Atoms of different elements are distinguished by differences in their weight.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Modern atom…..post 1913</a:t>
            </a:r>
            <a:endParaRPr lang="en-US" sz="3200" b="1" dirty="0" smtClean="0"/>
          </a:p>
          <a:p>
            <a:r>
              <a:rPr lang="en-US" sz="3200" b="1" dirty="0" smtClean="0"/>
              <a:t>...elements defined by proton count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19600"/>
            <a:ext cx="792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. </a:t>
            </a:r>
            <a:r>
              <a:rPr lang="en-US" b="1" dirty="0" smtClean="0"/>
              <a:t>All atoms of a given element have the same proton count.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029200"/>
            <a:ext cx="7848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Atoms of different elements have different proton counts.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715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Why not stick with the weight ????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hodiscoveredit.net/wp-content/uploads/2011/11/Isotopes2-Discovered-By-Francis-William-A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9465"/>
            <a:ext cx="29616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5474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Francis Aston				     Joseph Thomson</a:t>
            </a:r>
            <a:endParaRPr lang="en-US" b="1" dirty="0"/>
          </a:p>
        </p:txBody>
      </p:sp>
      <p:pic>
        <p:nvPicPr>
          <p:cNvPr id="1028" name="Picture 4" descr="http://www.whodiscoveredit.net/wp-content/uploads/2011/11/Isotopes1-Discovered-By-J.-J.-Thom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9464"/>
            <a:ext cx="302345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not stick with atom weights to define elements?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r>
              <a:rPr lang="en-US" sz="4000" b="1" dirty="0" smtClean="0"/>
              <a:t>discover “</a:t>
            </a:r>
            <a:r>
              <a:rPr lang="en-US" sz="4000" b="1" dirty="0" smtClean="0">
                <a:solidFill>
                  <a:srgbClr val="FF0000"/>
                </a:solidFill>
              </a:rPr>
              <a:t>isotopes</a:t>
            </a:r>
            <a:r>
              <a:rPr lang="en-US" sz="4000" b="1" dirty="0" smtClean="0"/>
              <a:t>” = different `</a:t>
            </a:r>
            <a:r>
              <a:rPr lang="en-US" sz="4000" b="1" dirty="0" smtClean="0">
                <a:solidFill>
                  <a:srgbClr val="FF0000"/>
                </a:solidFill>
              </a:rPr>
              <a:t>flavors` </a:t>
            </a:r>
            <a:r>
              <a:rPr lang="en-US" sz="4000" b="1" dirty="0" smtClean="0"/>
              <a:t>of same element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56940" y="485404"/>
            <a:ext cx="1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1913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03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922</Words>
  <Application>Microsoft Office PowerPoint</Application>
  <PresentationFormat>On-screen Show (4:3)</PresentationFormat>
  <Paragraphs>198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Writing Element symbols: the  rules</vt:lpstr>
      <vt:lpstr>PowerPoint Presentation</vt:lpstr>
      <vt:lpstr>Know thy elements, Maggots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symbology</vt:lpstr>
      <vt:lpstr>ATOMIC BOOKKEEPING (first 3 problems from exercise 1)</vt:lpstr>
      <vt:lpstr>PowerPoint Presentation</vt:lpstr>
      <vt:lpstr>PowerPoint Presentation</vt:lpstr>
      <vt:lpstr>PowerPoint Presentation</vt:lpstr>
      <vt:lpstr>PowerPoint Presentation</vt:lpstr>
      <vt:lpstr>2 BIG Problems   with Rutherford model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57</cp:revision>
  <dcterms:created xsi:type="dcterms:W3CDTF">2006-08-31T00:16:57Z</dcterms:created>
  <dcterms:modified xsi:type="dcterms:W3CDTF">2012-08-31T20:15:16Z</dcterms:modified>
</cp:coreProperties>
</file>