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8" r:id="rId2"/>
    <p:sldId id="291" r:id="rId3"/>
    <p:sldId id="289" r:id="rId4"/>
    <p:sldId id="290" r:id="rId5"/>
    <p:sldId id="272" r:id="rId6"/>
    <p:sldId id="273" r:id="rId7"/>
    <p:sldId id="283" r:id="rId8"/>
    <p:sldId id="282" r:id="rId9"/>
    <p:sldId id="276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CC"/>
    <a:srgbClr val="006666"/>
    <a:srgbClr val="00CC66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091" autoAdjust="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A06961-73B8-44BE-9F4D-5169BD2E0038}" type="datetimeFigureOut">
              <a:rPr lang="en-US" smtClean="0"/>
              <a:pPr/>
              <a:t>8/31/2012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52B5E-A8B2-4E53-91C5-BF42782354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44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B6F6E02-2260-4B16-8690-7929362F57B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BF1C381-4DDC-4F2F-96DB-EC3E5EFCDF66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FF59FA5-7512-40BC-A132-786860F0E9EA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52B5E-A8B2-4E53-91C5-BF42782354E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52B5E-A8B2-4E53-91C5-BF42782354E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52B5E-A8B2-4E53-91C5-BF42782354E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52B5E-A8B2-4E53-91C5-BF42782354E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1BEE42-2380-4DFA-94DF-235082BF84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255B19-A7D7-41A5-9DB8-9A7469F551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DC0876-5EA7-463B-84BB-B88DE36992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54C675D-1E1B-4376-8F7C-083D259B04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11DE4C-EDDE-4398-8FCB-9C7A4F1B1F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BE9C3E-4DF6-4784-944E-6B31E84ABB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8367D-A6A5-4893-9321-8ADBFA34E2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8C72C-1C18-4783-A34E-CE4197B1F7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F8F7BB-0528-41EB-94D5-CB62EDC8C2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27189C-4040-4EED-9E2B-CABD21818B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926268-9292-4648-ABEE-DDEA7F1EF7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73A917-4BC4-45B2-8218-9D5CD609DF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C0D4381-318E-4340-9E09-D67260784F0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6"/>
          <p:cNvSpPr txBox="1">
            <a:spLocks noChangeArrowheads="1"/>
          </p:cNvSpPr>
          <p:nvPr/>
        </p:nvSpPr>
        <p:spPr bwMode="auto">
          <a:xfrm>
            <a:off x="381000" y="152400"/>
            <a:ext cx="84582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1910</a:t>
            </a:r>
            <a:r>
              <a:rPr lang="en-US" sz="3600" dirty="0"/>
              <a:t>: Ernst Rutherford ‘s   `</a:t>
            </a:r>
            <a:r>
              <a:rPr lang="en-US" sz="3600" b="1" dirty="0"/>
              <a:t>gold </a:t>
            </a:r>
            <a:r>
              <a:rPr lang="en-US" sz="3600" b="1" dirty="0" smtClean="0"/>
              <a:t>foil </a:t>
            </a:r>
            <a:r>
              <a:rPr lang="en-US" sz="3600" b="1" dirty="0"/>
              <a:t>experiment’</a:t>
            </a:r>
            <a:r>
              <a:rPr lang="en-US" sz="3600" dirty="0"/>
              <a:t>:  How we first got an experimental grip on atomic structure</a:t>
            </a:r>
          </a:p>
        </p:txBody>
      </p:sp>
      <p:pic>
        <p:nvPicPr>
          <p:cNvPr id="8195" name="Picture 7" descr="rutherfor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828800"/>
            <a:ext cx="2913063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4696" name="Picture 8" descr="goldleaf experimen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6600" y="1828800"/>
            <a:ext cx="5897563" cy="327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4706" name="Text Box 18"/>
          <p:cNvSpPr txBox="1">
            <a:spLocks noChangeArrowheads="1"/>
          </p:cNvSpPr>
          <p:nvPr/>
        </p:nvSpPr>
        <p:spPr bwMode="auto">
          <a:xfrm>
            <a:off x="6172200" y="23622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(=He</a:t>
            </a:r>
            <a:r>
              <a:rPr lang="en-US" baseline="30000">
                <a:solidFill>
                  <a:srgbClr val="FF0000"/>
                </a:solidFill>
              </a:rPr>
              <a:t>+</a:t>
            </a:r>
            <a:r>
              <a:rPr lang="en-US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7620000" y="502920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1 mm thick</a:t>
            </a:r>
          </a:p>
        </p:txBody>
      </p:sp>
      <p:sp>
        <p:nvSpPr>
          <p:cNvPr id="8199" name="TextBox 9"/>
          <p:cNvSpPr txBox="1">
            <a:spLocks noChangeArrowheads="1"/>
          </p:cNvSpPr>
          <p:nvPr/>
        </p:nvSpPr>
        <p:spPr bwMode="auto">
          <a:xfrm>
            <a:off x="304800" y="5334000"/>
            <a:ext cx="7239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b="1" dirty="0"/>
              <a:t>Ernst Rutherford: Cavendish Lab, Cambridge, UK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4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4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706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81000" y="152400"/>
            <a:ext cx="7377853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US" sz="2000" b="1" kern="1200" dirty="0">
                <a:solidFill>
                  <a:srgbClr val="000000"/>
                </a:solidFill>
                <a:effectLst/>
                <a:latin typeface="Arial"/>
                <a:ea typeface="SimSun"/>
              </a:rPr>
              <a:t>On a Diffuse Reflection of the α-Particles</a:t>
            </a:r>
            <a:endParaRPr lang="en-US" sz="2000" dirty="0">
              <a:effectLst/>
              <a:latin typeface="Times New Roman"/>
              <a:ea typeface="SimSun"/>
            </a:endParaRPr>
          </a:p>
          <a:p>
            <a:pPr marL="0" marR="0" algn="ctr" eaLnBrk="0" fontAlgn="base" hangingPunct="0">
              <a:spcBef>
                <a:spcPts val="0"/>
              </a:spcBef>
              <a:spcAft>
                <a:spcPts val="0"/>
              </a:spcAft>
            </a:pPr>
            <a:r>
              <a:rPr lang="en-US" sz="2000" i="1" kern="1200" dirty="0">
                <a:solidFill>
                  <a:srgbClr val="000000"/>
                </a:solidFill>
                <a:effectLst/>
                <a:latin typeface="Arial"/>
                <a:ea typeface="SimSun"/>
              </a:rPr>
              <a:t>Proc. Roy. Soc.</a:t>
            </a:r>
            <a:r>
              <a:rPr lang="en-US" sz="2000" kern="1200" dirty="0">
                <a:solidFill>
                  <a:srgbClr val="000000"/>
                </a:solidFill>
                <a:effectLst/>
                <a:latin typeface="Arial"/>
                <a:ea typeface="SimSun"/>
              </a:rPr>
              <a:t> 1909 A</a:t>
            </a:r>
            <a:br>
              <a:rPr lang="en-US" sz="2000" kern="1200" dirty="0">
                <a:solidFill>
                  <a:srgbClr val="000000"/>
                </a:solidFill>
                <a:effectLst/>
                <a:latin typeface="Arial"/>
                <a:ea typeface="SimSun"/>
              </a:rPr>
            </a:br>
            <a:r>
              <a:rPr lang="en-US" sz="2000" kern="1200" dirty="0">
                <a:solidFill>
                  <a:srgbClr val="000000"/>
                </a:solidFill>
                <a:effectLst/>
                <a:latin typeface="Arial"/>
                <a:ea typeface="SimSun"/>
              </a:rPr>
              <a:t>vol. 82, p. 495-500 </a:t>
            </a:r>
            <a:endParaRPr lang="en-US" sz="2000" dirty="0">
              <a:effectLst/>
              <a:latin typeface="Times New Roman"/>
              <a:ea typeface="SimSun"/>
            </a:endParaRPr>
          </a:p>
          <a:p>
            <a:pPr marL="0" marR="0" algn="ctr" eaLnBrk="0" fontAlgn="base" hangingPunct="0">
              <a:spcBef>
                <a:spcPts val="0"/>
              </a:spcBef>
              <a:spcAft>
                <a:spcPts val="0"/>
              </a:spcAft>
            </a:pPr>
            <a:r>
              <a:rPr lang="en-US" sz="2000" kern="1200" dirty="0">
                <a:solidFill>
                  <a:srgbClr val="000000"/>
                </a:solidFill>
                <a:effectLst/>
                <a:latin typeface="Arial"/>
                <a:ea typeface="SimSun"/>
              </a:rPr>
              <a:t>By H. GEIGER, Ph.D., John Harling Fellow</a:t>
            </a:r>
            <a:r>
              <a:rPr lang="en-US" sz="2000" kern="1200" dirty="0" smtClean="0">
                <a:solidFill>
                  <a:srgbClr val="000000"/>
                </a:solidFill>
                <a:effectLst/>
                <a:latin typeface="Arial"/>
                <a:ea typeface="SimSun"/>
              </a:rPr>
              <a:t>,</a:t>
            </a:r>
          </a:p>
          <a:p>
            <a:pPr marL="0" marR="0" algn="ctr" eaLnBrk="0" fontAlgn="base" hangingPunct="0">
              <a:spcBef>
                <a:spcPts val="0"/>
              </a:spcBef>
              <a:spcAft>
                <a:spcPts val="0"/>
              </a:spcAft>
            </a:pPr>
            <a:r>
              <a:rPr lang="en-US" sz="2000" kern="1200" dirty="0" smtClean="0">
                <a:solidFill>
                  <a:srgbClr val="000000"/>
                </a:solidFill>
                <a:effectLst/>
                <a:latin typeface="Arial"/>
                <a:ea typeface="SimSun"/>
              </a:rPr>
              <a:t> </a:t>
            </a:r>
            <a:r>
              <a:rPr lang="en-US" sz="2000" kern="1200" dirty="0">
                <a:solidFill>
                  <a:srgbClr val="000000"/>
                </a:solidFill>
                <a:effectLst/>
                <a:latin typeface="Arial"/>
                <a:ea typeface="SimSun"/>
              </a:rPr>
              <a:t>and E. MARSDEN, Hatfield Scholar, University of Manchester. </a:t>
            </a:r>
            <a:endParaRPr lang="en-US" sz="2000" dirty="0">
              <a:effectLst/>
              <a:latin typeface="Times New Roman"/>
              <a:ea typeface="SimSun"/>
            </a:endParaRPr>
          </a:p>
          <a:p>
            <a:pPr marL="0" marR="0" algn="ctr" eaLnBrk="0" fontAlgn="base" hangingPunct="0">
              <a:spcBef>
                <a:spcPts val="0"/>
              </a:spcBef>
              <a:spcAft>
                <a:spcPts val="0"/>
              </a:spcAft>
            </a:pPr>
            <a:r>
              <a:rPr lang="en-US" sz="2000" kern="1200" dirty="0">
                <a:solidFill>
                  <a:srgbClr val="000000"/>
                </a:solidFill>
                <a:effectLst/>
                <a:latin typeface="Arial"/>
                <a:ea typeface="SimSun"/>
              </a:rPr>
              <a:t>(Communicated by Prof. E. Rutherford, F.R.S. </a:t>
            </a:r>
            <a:endParaRPr lang="en-US" sz="2000" kern="1200" dirty="0" smtClean="0">
              <a:solidFill>
                <a:srgbClr val="000000"/>
              </a:solidFill>
              <a:effectLst/>
              <a:latin typeface="Arial"/>
              <a:ea typeface="SimSun"/>
            </a:endParaRPr>
          </a:p>
          <a:p>
            <a:pPr marL="0" marR="0" algn="ctr" eaLnBrk="0" fontAlgn="base" hangingPunct="0">
              <a:spcBef>
                <a:spcPts val="0"/>
              </a:spcBef>
              <a:spcAft>
                <a:spcPts val="0"/>
              </a:spcAft>
            </a:pPr>
            <a:r>
              <a:rPr lang="en-US" sz="2000" kern="1200" dirty="0" smtClean="0">
                <a:solidFill>
                  <a:srgbClr val="000000"/>
                </a:solidFill>
                <a:effectLst/>
                <a:latin typeface="Arial"/>
                <a:ea typeface="SimSun"/>
              </a:rPr>
              <a:t>Received </a:t>
            </a:r>
            <a:r>
              <a:rPr lang="en-US" sz="2000" kern="1200" dirty="0">
                <a:solidFill>
                  <a:srgbClr val="000000"/>
                </a:solidFill>
                <a:effectLst/>
                <a:latin typeface="Arial"/>
                <a:ea typeface="SimSun"/>
              </a:rPr>
              <a:t>May 19, -- Read June 17, 1909.)</a:t>
            </a:r>
            <a:endParaRPr lang="en-US" sz="2000" dirty="0">
              <a:effectLst/>
              <a:latin typeface="Times New Roman"/>
              <a:ea typeface="SimSun"/>
            </a:endParaRPr>
          </a:p>
        </p:txBody>
      </p:sp>
      <p:pic>
        <p:nvPicPr>
          <p:cNvPr id="3" name="Picture 9" descr="exp-rutherford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0308" y="2514600"/>
            <a:ext cx="5915025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6336323" y="3657600"/>
            <a:ext cx="2819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/>
              <a:t>Pictorial version of what  gold </a:t>
            </a:r>
            <a:r>
              <a:rPr lang="en-US" b="1" dirty="0" smtClean="0"/>
              <a:t>foil paper </a:t>
            </a:r>
            <a:r>
              <a:rPr lang="en-US" sz="2400" b="1" dirty="0" smtClean="0"/>
              <a:t>teaches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83178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Box 2"/>
          <p:cNvSpPr txBox="1">
            <a:spLocks noChangeArrowheads="1"/>
          </p:cNvSpPr>
          <p:nvPr/>
        </p:nvSpPr>
        <p:spPr bwMode="auto">
          <a:xfrm>
            <a:off x="1828800" y="4648200"/>
            <a:ext cx="3429000" cy="646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  <a:p>
            <a:endParaRPr lang="en-US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81000" y="662225"/>
            <a:ext cx="80010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endParaRPr lang="en-US" sz="3200" b="1" u="sng" dirty="0" smtClean="0"/>
          </a:p>
          <a:p>
            <a:pPr>
              <a:spcBef>
                <a:spcPct val="0"/>
              </a:spcBef>
            </a:pPr>
            <a:r>
              <a:rPr lang="en-US" sz="3200" b="1" u="sng" dirty="0" smtClean="0">
                <a:solidFill>
                  <a:srgbClr val="FF0000"/>
                </a:solidFill>
              </a:rPr>
              <a:t>Alpha particles </a:t>
            </a:r>
            <a:r>
              <a:rPr lang="en-US" sz="3200" b="1" u="sng" dirty="0">
                <a:solidFill>
                  <a:srgbClr val="FF0000"/>
                </a:solidFill>
              </a:rPr>
              <a:t>bounced back </a:t>
            </a:r>
            <a:r>
              <a:rPr lang="en-US" sz="3200" b="1" u="sng" dirty="0" smtClean="0">
                <a:solidFill>
                  <a:srgbClr val="FF0000"/>
                </a:solidFill>
              </a:rPr>
              <a:t>or </a:t>
            </a:r>
            <a:r>
              <a:rPr lang="en-US" sz="3200" b="1" u="sng" dirty="0">
                <a:solidFill>
                  <a:srgbClr val="FF0000"/>
                </a:solidFill>
              </a:rPr>
              <a:t>deflected</a:t>
            </a:r>
            <a:r>
              <a:rPr lang="en-US" sz="3200" b="1" dirty="0">
                <a:solidFill>
                  <a:srgbClr val="FF0000"/>
                </a:solidFill>
              </a:rPr>
              <a:t>  </a:t>
            </a:r>
            <a:endParaRPr lang="en-US" sz="3200" b="1" u="sng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</a:pPr>
            <a:r>
              <a:rPr lang="en-US" sz="3200" b="1" dirty="0">
                <a:solidFill>
                  <a:srgbClr val="FF0000"/>
                </a:solidFill>
              </a:rPr>
              <a:t>Total </a:t>
            </a:r>
            <a:r>
              <a:rPr lang="en-US" sz="3200" b="1" dirty="0" smtClean="0">
                <a:solidFill>
                  <a:srgbClr val="FF0000"/>
                </a:solidFill>
              </a:rPr>
              <a:t>count of Alpha particles </a:t>
            </a:r>
            <a:r>
              <a:rPr lang="en-US" sz="3200" b="1" dirty="0">
                <a:solidFill>
                  <a:srgbClr val="FF0000"/>
                </a:solidFill>
              </a:rPr>
              <a:t>fired        </a:t>
            </a:r>
          </a:p>
          <a:p>
            <a:pPr>
              <a:spcBef>
                <a:spcPct val="0"/>
              </a:spcBef>
            </a:pPr>
            <a:r>
              <a:rPr lang="en-US" sz="3200" b="1" dirty="0"/>
              <a:t> </a:t>
            </a:r>
            <a:endParaRPr lang="en-US" sz="3200" b="1" dirty="0" smtClean="0"/>
          </a:p>
          <a:p>
            <a:pPr>
              <a:spcBef>
                <a:spcPct val="0"/>
              </a:spcBef>
            </a:pPr>
            <a:r>
              <a:rPr lang="en-US" sz="4000" b="1" dirty="0" smtClean="0"/>
              <a:t>=   </a:t>
            </a:r>
            <a:r>
              <a:rPr lang="en-US" sz="4000" b="1" u="sng" dirty="0" smtClean="0">
                <a:solidFill>
                  <a:srgbClr val="FF0000"/>
                </a:solidFill>
              </a:rPr>
              <a:t>         </a:t>
            </a:r>
            <a:r>
              <a:rPr lang="en-US" sz="4000" b="1" u="sng" dirty="0">
                <a:solidFill>
                  <a:srgbClr val="FF0000"/>
                </a:solidFill>
              </a:rPr>
              <a:t>1		</a:t>
            </a:r>
          </a:p>
          <a:p>
            <a:pPr>
              <a:spcBef>
                <a:spcPct val="0"/>
              </a:spcBef>
            </a:pPr>
            <a:r>
              <a:rPr lang="en-US" sz="4000" b="1" dirty="0">
                <a:solidFill>
                  <a:srgbClr val="FF0000"/>
                </a:solidFill>
              </a:rPr>
              <a:t>      </a:t>
            </a:r>
            <a:r>
              <a:rPr lang="en-US" sz="4000" b="1" dirty="0" smtClean="0">
                <a:solidFill>
                  <a:srgbClr val="FF0000"/>
                </a:solidFill>
              </a:rPr>
              <a:t>     8000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8" name="Text Box 17"/>
          <p:cNvSpPr txBox="1">
            <a:spLocks noChangeArrowheads="1"/>
          </p:cNvSpPr>
          <p:nvPr/>
        </p:nvSpPr>
        <p:spPr bwMode="auto">
          <a:xfrm>
            <a:off x="82061" y="4800600"/>
            <a:ext cx="6148875" cy="1938992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“Like firing a howitzer at tissue paper and having the shell bounce back !!”</a:t>
            </a:r>
          </a:p>
        </p:txBody>
      </p:sp>
      <p:pic>
        <p:nvPicPr>
          <p:cNvPr id="13" name="Picture 7" descr="rutherfor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34563" y="2308830"/>
            <a:ext cx="2827021" cy="3253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33400" y="228600"/>
            <a:ext cx="8610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the picture </a:t>
            </a:r>
            <a:r>
              <a:rPr lang="en-US" sz="3200" b="1" dirty="0" smtClean="0">
                <a:solidFill>
                  <a:srgbClr val="FF0000"/>
                </a:solidFill>
              </a:rPr>
              <a:t>teaches </a:t>
            </a:r>
            <a:r>
              <a:rPr lang="en-US" sz="3200" b="1" dirty="0" smtClean="0"/>
              <a:t>(after a bit of math…)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4476" y="3770927"/>
            <a:ext cx="670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/>
              <a:t>The  vital imagery is  Rutherford’s </a:t>
            </a:r>
            <a:r>
              <a:rPr lang="en-US" sz="3500" b="1" dirty="0" err="1" smtClean="0">
                <a:solidFill>
                  <a:srgbClr val="FF0000"/>
                </a:solidFill>
              </a:rPr>
              <a:t>simili</a:t>
            </a:r>
            <a:r>
              <a:rPr lang="en-US" sz="3500" b="1" dirty="0" smtClean="0">
                <a:solidFill>
                  <a:srgbClr val="FF0000"/>
                </a:solidFill>
              </a:rPr>
              <a:t>:</a:t>
            </a:r>
            <a:endParaRPr lang="en-US" sz="35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1295400" y="1981200"/>
            <a:ext cx="4038600" cy="46482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276600" y="4038600"/>
            <a:ext cx="152400" cy="2286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752600" y="5029200"/>
            <a:ext cx="3276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Nucleus</a:t>
            </a:r>
            <a:r>
              <a:rPr lang="en-US" sz="3200" dirty="0"/>
              <a:t> at center (magnified here ~10,000X)</a:t>
            </a:r>
          </a:p>
        </p:txBody>
      </p:sp>
      <p:cxnSp>
        <p:nvCxnSpPr>
          <p:cNvPr id="10" name="Straight Connector 9"/>
          <p:cNvCxnSpPr/>
          <p:nvPr/>
        </p:nvCxnSpPr>
        <p:spPr>
          <a:xfrm rot="16200000" flipH="1">
            <a:off x="2819400" y="4572000"/>
            <a:ext cx="609600" cy="304800"/>
          </a:xfrm>
          <a:prstGeom prst="line">
            <a:avLst/>
          </a:prstGeom>
          <a:ln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3238500" y="4457700"/>
            <a:ext cx="609600" cy="533400"/>
          </a:xfrm>
          <a:prstGeom prst="line">
            <a:avLst/>
          </a:prstGeom>
          <a:ln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2971800" y="3581400"/>
            <a:ext cx="838200" cy="83820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rot="5400000">
            <a:off x="-457200" y="3200400"/>
            <a:ext cx="3581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3505200" y="3352800"/>
            <a:ext cx="3581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362200" y="1143000"/>
            <a:ext cx="2514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/>
              <a:t>~ 10</a:t>
            </a:r>
            <a:r>
              <a:rPr lang="en-US" sz="3200" baseline="30000" dirty="0"/>
              <a:t>-10 </a:t>
            </a:r>
            <a:r>
              <a:rPr lang="en-US" sz="3200" dirty="0"/>
              <a:t>m</a:t>
            </a:r>
          </a:p>
        </p:txBody>
      </p:sp>
      <p:cxnSp>
        <p:nvCxnSpPr>
          <p:cNvPr id="26" name="Straight Connector 25"/>
          <p:cNvCxnSpPr/>
          <p:nvPr/>
        </p:nvCxnSpPr>
        <p:spPr>
          <a:xfrm rot="16200000" flipH="1">
            <a:off x="2384425" y="3330575"/>
            <a:ext cx="1654175" cy="22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371600" y="1676400"/>
            <a:ext cx="39624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16200000" flipH="1">
            <a:off x="2613025" y="3330575"/>
            <a:ext cx="1654175" cy="22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2743200" y="1981200"/>
            <a:ext cx="1600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~</a:t>
            </a:r>
            <a:r>
              <a:rPr lang="en-US" sz="3200" dirty="0"/>
              <a:t>10</a:t>
            </a:r>
            <a:r>
              <a:rPr lang="en-US" sz="3200" baseline="30000" dirty="0"/>
              <a:t>-15 </a:t>
            </a:r>
            <a:r>
              <a:rPr lang="en-US" sz="3200" dirty="0"/>
              <a:t>m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200400" y="31242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0" y="0"/>
            <a:ext cx="9144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sz="4000" dirty="0"/>
              <a:t>The Gold </a:t>
            </a:r>
            <a:r>
              <a:rPr lang="en-US" sz="4000" dirty="0" smtClean="0"/>
              <a:t>foil  </a:t>
            </a:r>
            <a:r>
              <a:rPr lang="en-US" sz="4000" dirty="0"/>
              <a:t>statistics </a:t>
            </a:r>
            <a:r>
              <a:rPr lang="en-US" sz="4000" dirty="0" smtClean="0"/>
              <a:t>lead </a:t>
            </a:r>
            <a:r>
              <a:rPr lang="en-US" sz="4000" dirty="0"/>
              <a:t>to</a:t>
            </a:r>
          </a:p>
          <a:p>
            <a:pPr>
              <a:spcBef>
                <a:spcPct val="0"/>
              </a:spcBef>
            </a:pPr>
            <a:r>
              <a:rPr lang="en-US" sz="4000" b="1" dirty="0">
                <a:solidFill>
                  <a:srgbClr val="FF0000"/>
                </a:solidFill>
              </a:rPr>
              <a:t>Rutherford’s Model of the Atom:  1910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5867400" y="1828800"/>
            <a:ext cx="32766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i="1" dirty="0" smtClean="0"/>
              <a:t>But could be diffuse </a:t>
            </a:r>
            <a:r>
              <a:rPr lang="en-US" sz="3200" i="1" dirty="0"/>
              <a:t>, ill-defined </a:t>
            </a:r>
            <a:r>
              <a:rPr lang="en-US" sz="3200" b="1" i="1" dirty="0"/>
              <a:t>electron </a:t>
            </a:r>
            <a:r>
              <a:rPr lang="en-US" sz="3200" i="1" dirty="0" smtClean="0"/>
              <a:t>cloud</a:t>
            </a:r>
            <a:endParaRPr lang="en-US" sz="3200" i="1" dirty="0"/>
          </a:p>
          <a:p>
            <a:r>
              <a:rPr lang="en-US" sz="3200" i="1" dirty="0"/>
              <a:t>(not necessarily a circle)*</a:t>
            </a:r>
          </a:p>
        </p:txBody>
      </p:sp>
      <p:sp>
        <p:nvSpPr>
          <p:cNvPr id="27" name="Freeform 26"/>
          <p:cNvSpPr/>
          <p:nvPr/>
        </p:nvSpPr>
        <p:spPr>
          <a:xfrm>
            <a:off x="639763" y="1752600"/>
            <a:ext cx="4770437" cy="5054600"/>
          </a:xfrm>
          <a:custGeom>
            <a:avLst/>
            <a:gdLst>
              <a:gd name="connsiteX0" fmla="*/ 2530136 w 5246703"/>
              <a:gd name="connsiteY0" fmla="*/ 361026 h 5357674"/>
              <a:gd name="connsiteX1" fmla="*/ 2041864 w 5246703"/>
              <a:gd name="connsiteY1" fmla="*/ 476435 h 5357674"/>
              <a:gd name="connsiteX2" fmla="*/ 1411550 w 5246703"/>
              <a:gd name="connsiteY2" fmla="*/ 725010 h 5357674"/>
              <a:gd name="connsiteX3" fmla="*/ 639192 w 5246703"/>
              <a:gd name="connsiteY3" fmla="*/ 1302059 h 5357674"/>
              <a:gd name="connsiteX4" fmla="*/ 79899 w 5246703"/>
              <a:gd name="connsiteY4" fmla="*/ 2180948 h 5357674"/>
              <a:gd name="connsiteX5" fmla="*/ 159798 w 5246703"/>
              <a:gd name="connsiteY5" fmla="*/ 3539231 h 5357674"/>
              <a:gd name="connsiteX6" fmla="*/ 346229 w 5246703"/>
              <a:gd name="connsiteY6" fmla="*/ 4657818 h 5357674"/>
              <a:gd name="connsiteX7" fmla="*/ 1367161 w 5246703"/>
              <a:gd name="connsiteY7" fmla="*/ 4924148 h 5357674"/>
              <a:gd name="connsiteX8" fmla="*/ 1953088 w 5246703"/>
              <a:gd name="connsiteY8" fmla="*/ 5119457 h 5357674"/>
              <a:gd name="connsiteX9" fmla="*/ 2396971 w 5246703"/>
              <a:gd name="connsiteY9" fmla="*/ 5332521 h 5357674"/>
              <a:gd name="connsiteX10" fmla="*/ 3497802 w 5246703"/>
              <a:gd name="connsiteY10" fmla="*/ 5270377 h 5357674"/>
              <a:gd name="connsiteX11" fmla="*/ 4296792 w 5246703"/>
              <a:gd name="connsiteY11" fmla="*/ 5030680 h 5357674"/>
              <a:gd name="connsiteX12" fmla="*/ 4403325 w 5246703"/>
              <a:gd name="connsiteY12" fmla="*/ 4027503 h 5357674"/>
              <a:gd name="connsiteX13" fmla="*/ 4536490 w 5246703"/>
              <a:gd name="connsiteY13" fmla="*/ 3521476 h 5357674"/>
              <a:gd name="connsiteX14" fmla="*/ 4793942 w 5246703"/>
              <a:gd name="connsiteY14" fmla="*/ 3352800 h 5357674"/>
              <a:gd name="connsiteX15" fmla="*/ 5184559 w 5246703"/>
              <a:gd name="connsiteY15" fmla="*/ 2553810 h 5357674"/>
              <a:gd name="connsiteX16" fmla="*/ 5166804 w 5246703"/>
              <a:gd name="connsiteY16" fmla="*/ 2003395 h 5357674"/>
              <a:gd name="connsiteX17" fmla="*/ 4998128 w 5246703"/>
              <a:gd name="connsiteY17" fmla="*/ 1106750 h 5357674"/>
              <a:gd name="connsiteX18" fmla="*/ 4651899 w 5246703"/>
              <a:gd name="connsiteY18" fmla="*/ 591845 h 5357674"/>
              <a:gd name="connsiteX19" fmla="*/ 4012707 w 5246703"/>
              <a:gd name="connsiteY19" fmla="*/ 76940 h 5357674"/>
              <a:gd name="connsiteX20" fmla="*/ 3133818 w 5246703"/>
              <a:gd name="connsiteY20" fmla="*/ 130206 h 5357674"/>
              <a:gd name="connsiteX21" fmla="*/ 2956264 w 5246703"/>
              <a:gd name="connsiteY21" fmla="*/ 210105 h 5357674"/>
              <a:gd name="connsiteX22" fmla="*/ 2734323 w 5246703"/>
              <a:gd name="connsiteY22" fmla="*/ 352148 h 5357674"/>
              <a:gd name="connsiteX23" fmla="*/ 2530136 w 5246703"/>
              <a:gd name="connsiteY23" fmla="*/ 361026 h 5357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246703" h="5357674">
                <a:moveTo>
                  <a:pt x="2530136" y="361026"/>
                </a:moveTo>
                <a:cubicBezTo>
                  <a:pt x="2414726" y="381740"/>
                  <a:pt x="2228295" y="415771"/>
                  <a:pt x="2041864" y="476435"/>
                </a:cubicBezTo>
                <a:cubicBezTo>
                  <a:pt x="1855433" y="537099"/>
                  <a:pt x="1645329" y="587406"/>
                  <a:pt x="1411550" y="725010"/>
                </a:cubicBezTo>
                <a:cubicBezTo>
                  <a:pt x="1177771" y="862614"/>
                  <a:pt x="861134" y="1059403"/>
                  <a:pt x="639192" y="1302059"/>
                </a:cubicBezTo>
                <a:cubicBezTo>
                  <a:pt x="417250" y="1544715"/>
                  <a:pt x="159798" y="1808086"/>
                  <a:pt x="79899" y="2180948"/>
                </a:cubicBezTo>
                <a:cubicBezTo>
                  <a:pt x="0" y="2553810"/>
                  <a:pt x="115410" y="3126420"/>
                  <a:pt x="159798" y="3539231"/>
                </a:cubicBezTo>
                <a:cubicBezTo>
                  <a:pt x="204186" y="3952042"/>
                  <a:pt x="145002" y="4426999"/>
                  <a:pt x="346229" y="4657818"/>
                </a:cubicBezTo>
                <a:cubicBezTo>
                  <a:pt x="547456" y="4888637"/>
                  <a:pt x="1099351" y="4847208"/>
                  <a:pt x="1367161" y="4924148"/>
                </a:cubicBezTo>
                <a:cubicBezTo>
                  <a:pt x="1634971" y="5001088"/>
                  <a:pt x="1781453" y="5051395"/>
                  <a:pt x="1953088" y="5119457"/>
                </a:cubicBezTo>
                <a:cubicBezTo>
                  <a:pt x="2124723" y="5187519"/>
                  <a:pt x="2139519" y="5307368"/>
                  <a:pt x="2396971" y="5332521"/>
                </a:cubicBezTo>
                <a:cubicBezTo>
                  <a:pt x="2654423" y="5357674"/>
                  <a:pt x="3181165" y="5320684"/>
                  <a:pt x="3497802" y="5270377"/>
                </a:cubicBezTo>
                <a:cubicBezTo>
                  <a:pt x="3814439" y="5220070"/>
                  <a:pt x="4145872" y="5237826"/>
                  <a:pt x="4296792" y="5030680"/>
                </a:cubicBezTo>
                <a:cubicBezTo>
                  <a:pt x="4447712" y="4823534"/>
                  <a:pt x="4363375" y="4279037"/>
                  <a:pt x="4403325" y="4027503"/>
                </a:cubicBezTo>
                <a:cubicBezTo>
                  <a:pt x="4443275" y="3775969"/>
                  <a:pt x="4471387" y="3633926"/>
                  <a:pt x="4536490" y="3521476"/>
                </a:cubicBezTo>
                <a:cubicBezTo>
                  <a:pt x="4601593" y="3409026"/>
                  <a:pt x="4685931" y="3514078"/>
                  <a:pt x="4793942" y="3352800"/>
                </a:cubicBezTo>
                <a:cubicBezTo>
                  <a:pt x="4901954" y="3191522"/>
                  <a:pt x="5122415" y="2778711"/>
                  <a:pt x="5184559" y="2553810"/>
                </a:cubicBezTo>
                <a:cubicBezTo>
                  <a:pt x="5246703" y="2328909"/>
                  <a:pt x="5197876" y="2244572"/>
                  <a:pt x="5166804" y="2003395"/>
                </a:cubicBezTo>
                <a:cubicBezTo>
                  <a:pt x="5135732" y="1762218"/>
                  <a:pt x="5083945" y="1342008"/>
                  <a:pt x="4998128" y="1106750"/>
                </a:cubicBezTo>
                <a:cubicBezTo>
                  <a:pt x="4912311" y="871492"/>
                  <a:pt x="4816136" y="763480"/>
                  <a:pt x="4651899" y="591845"/>
                </a:cubicBezTo>
                <a:cubicBezTo>
                  <a:pt x="4487662" y="420210"/>
                  <a:pt x="4265721" y="153880"/>
                  <a:pt x="4012707" y="76940"/>
                </a:cubicBezTo>
                <a:cubicBezTo>
                  <a:pt x="3759694" y="0"/>
                  <a:pt x="3309892" y="108012"/>
                  <a:pt x="3133818" y="130206"/>
                </a:cubicBezTo>
                <a:cubicBezTo>
                  <a:pt x="2957744" y="152400"/>
                  <a:pt x="3022847" y="173115"/>
                  <a:pt x="2956264" y="210105"/>
                </a:cubicBezTo>
                <a:cubicBezTo>
                  <a:pt x="2889681" y="247095"/>
                  <a:pt x="2809783" y="328474"/>
                  <a:pt x="2734323" y="352148"/>
                </a:cubicBezTo>
                <a:cubicBezTo>
                  <a:pt x="2658863" y="375822"/>
                  <a:pt x="2645546" y="340312"/>
                  <a:pt x="2530136" y="361026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181600" y="4648200"/>
            <a:ext cx="3962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/>
              <a:t>(</a:t>
            </a:r>
            <a:r>
              <a:rPr lang="en-US" sz="3200" dirty="0"/>
              <a:t>Rutherford </a:t>
            </a:r>
            <a:r>
              <a:rPr lang="en-US" sz="3200" b="1" dirty="0"/>
              <a:t>assumes</a:t>
            </a:r>
            <a:r>
              <a:rPr lang="en-US" sz="3200" dirty="0"/>
              <a:t>  diffuse, filled </a:t>
            </a:r>
            <a:r>
              <a:rPr lang="en-US" sz="3200" dirty="0" smtClean="0"/>
              <a:t>sphere for electrons (simple)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/>
      <p:bldP spid="16" grpId="0" animBg="1"/>
      <p:bldP spid="24" grpId="0"/>
      <p:bldP spid="43" grpId="0"/>
      <p:bldP spid="48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28600"/>
            <a:ext cx="906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Connection of </a:t>
            </a:r>
            <a:r>
              <a:rPr lang="en-US" sz="3600" b="1" dirty="0" smtClean="0">
                <a:solidFill>
                  <a:srgbClr val="0000CC"/>
                </a:solidFill>
              </a:rPr>
              <a:t>atomic structure </a:t>
            </a:r>
            <a:r>
              <a:rPr lang="en-US" sz="3600" b="1" dirty="0" smtClean="0"/>
              <a:t>to </a:t>
            </a:r>
            <a:r>
              <a:rPr lang="en-US" sz="3600" b="1" dirty="0" smtClean="0">
                <a:solidFill>
                  <a:srgbClr val="FF0000"/>
                </a:solidFill>
              </a:rPr>
              <a:t>chemistry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362200"/>
            <a:ext cx="4648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0000CC"/>
                </a:solidFill>
              </a:rPr>
              <a:t>Chalk in water</a:t>
            </a:r>
          </a:p>
          <a:p>
            <a:pPr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0000CC"/>
                </a:solidFill>
              </a:rPr>
              <a:t>Sulfuric acid in water </a:t>
            </a:r>
          </a:p>
          <a:p>
            <a:pPr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0000CC"/>
                </a:solidFill>
              </a:rPr>
              <a:t>Sulfuric acid with chalk </a:t>
            </a:r>
          </a:p>
          <a:p>
            <a:pPr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</a:rPr>
              <a:t>Sodium </a:t>
            </a:r>
            <a:r>
              <a:rPr lang="en-US" sz="3200" b="1" dirty="0" smtClean="0">
                <a:solidFill>
                  <a:srgbClr val="0000CC"/>
                </a:solidFill>
              </a:rPr>
              <a:t>in water</a:t>
            </a:r>
            <a:endParaRPr lang="en-US" sz="3200" b="1" dirty="0">
              <a:solidFill>
                <a:srgbClr val="0000C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05000" y="990600"/>
            <a:ext cx="586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Chemistry: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  <a:r>
              <a:rPr lang="en-US" sz="3600" b="1" dirty="0" smtClean="0"/>
              <a:t>Yes or No ?</a:t>
            </a:r>
            <a:endParaRPr lang="en-US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419600" y="1752600"/>
            <a:ext cx="434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Chemistry</a:t>
            </a:r>
            <a:r>
              <a:rPr lang="en-US" sz="3200" dirty="0" smtClean="0"/>
              <a:t>: </a:t>
            </a:r>
            <a:r>
              <a:rPr lang="en-US" sz="3200" b="1" dirty="0" smtClean="0"/>
              <a:t>Yes or No ?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800600" y="2362200"/>
            <a:ext cx="3124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No</a:t>
            </a:r>
          </a:p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Yes</a:t>
            </a:r>
          </a:p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Yes</a:t>
            </a:r>
          </a:p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Yes</a:t>
            </a:r>
            <a:endParaRPr lang="en-US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" y="1752600"/>
            <a:ext cx="3810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IN-CLASS DEMOS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28600"/>
            <a:ext cx="90678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Connection of </a:t>
            </a:r>
            <a:r>
              <a:rPr lang="en-US" sz="3600" b="1" dirty="0" smtClean="0">
                <a:solidFill>
                  <a:srgbClr val="0000CC"/>
                </a:solidFill>
              </a:rPr>
              <a:t>atomic structure </a:t>
            </a:r>
            <a:r>
              <a:rPr lang="en-US" sz="3600" b="1" dirty="0" smtClean="0"/>
              <a:t>to </a:t>
            </a:r>
            <a:r>
              <a:rPr lang="en-US" sz="3600" b="1" dirty="0" smtClean="0">
                <a:solidFill>
                  <a:srgbClr val="FF0000"/>
                </a:solidFill>
              </a:rPr>
              <a:t>chemistry </a:t>
            </a:r>
            <a:r>
              <a:rPr lang="en-US" sz="3200" b="1" dirty="0" smtClean="0"/>
              <a:t>(continued)</a:t>
            </a: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3581400"/>
            <a:ext cx="9144000" cy="206210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If all ‘stuff’ is made out of same atomic bits (protons, electrons, neutrons) what makes the behavior of different materials (</a:t>
            </a:r>
            <a:r>
              <a:rPr lang="en-US" sz="3200" b="1" dirty="0" smtClean="0">
                <a:solidFill>
                  <a:srgbClr val="FF0000"/>
                </a:solidFill>
              </a:rPr>
              <a:t>chalk, sulfuric acid, sodium metal</a:t>
            </a:r>
            <a:r>
              <a:rPr lang="en-US" sz="3200" b="1" dirty="0" smtClean="0"/>
              <a:t>) so different ????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1371600"/>
            <a:ext cx="883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Thinking Like a Chemist = </a:t>
            </a:r>
            <a:r>
              <a:rPr lang="en-US" sz="4000" b="1" dirty="0" smtClean="0">
                <a:solidFill>
                  <a:srgbClr val="FF0000"/>
                </a:solidFill>
              </a:rPr>
              <a:t>TLC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2057400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A `</a:t>
            </a:r>
            <a:r>
              <a:rPr lang="en-US" sz="4800" b="1" dirty="0" smtClean="0">
                <a:solidFill>
                  <a:srgbClr val="FF0000"/>
                </a:solidFill>
              </a:rPr>
              <a:t>TLC</a:t>
            </a:r>
            <a:r>
              <a:rPr lang="en-US" sz="4800" dirty="0" smtClean="0"/>
              <a:t>’ kind of question….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boy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752600"/>
            <a:ext cx="3707921" cy="3962400"/>
          </a:xfrm>
          <a:prstGeom prst="rect">
            <a:avLst/>
          </a:prstGeom>
          <a:noFill/>
        </p:spPr>
      </p:pic>
      <p:pic>
        <p:nvPicPr>
          <p:cNvPr id="4" name="Picture 4" descr="dalt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1708102"/>
            <a:ext cx="2819400" cy="399237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09600" y="838200"/>
            <a:ext cx="3810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ROBERT BOYLE</a:t>
            </a:r>
          </a:p>
          <a:p>
            <a:r>
              <a:rPr lang="en-US" dirty="0" smtClean="0"/>
              <a:t>1627-1691</a:t>
            </a:r>
          </a:p>
          <a:p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5029200" y="762000"/>
            <a:ext cx="3429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00CC"/>
                </a:solidFill>
              </a:rPr>
              <a:t>JOHN DALTON</a:t>
            </a:r>
          </a:p>
          <a:p>
            <a:r>
              <a:rPr lang="en-US" dirty="0" smtClean="0"/>
              <a:t>1766-1844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5715000"/>
            <a:ext cx="3581400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Describes how to identify </a:t>
            </a:r>
            <a:r>
              <a:rPr lang="en-US" sz="3600" b="1" dirty="0" smtClean="0">
                <a:solidFill>
                  <a:srgbClr val="FF0000"/>
                </a:solidFill>
              </a:rPr>
              <a:t>ELEMENTS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43400" y="5715000"/>
            <a:ext cx="4800600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Describes HOW ELEMENTS FORM </a:t>
            </a:r>
            <a:r>
              <a:rPr lang="en-US" sz="3600" b="1" dirty="0" smtClean="0">
                <a:solidFill>
                  <a:srgbClr val="0000CC"/>
                </a:solidFill>
              </a:rPr>
              <a:t>COMPOUNDS</a:t>
            </a:r>
            <a:endParaRPr lang="en-US" sz="3600" b="1" dirty="0">
              <a:solidFill>
                <a:srgbClr val="0000C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0"/>
            <a:ext cx="762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sz="5400" dirty="0" smtClean="0">
                <a:solidFill>
                  <a:srgbClr val="FF0000"/>
                </a:solidFill>
              </a:rPr>
              <a:t>BIG IDEA </a:t>
            </a:r>
            <a:r>
              <a:rPr lang="en-US" dirty="0" smtClean="0"/>
              <a:t>COMES FROM…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boy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3288156" cy="3581400"/>
          </a:xfrm>
          <a:prstGeom prst="rect">
            <a:avLst/>
          </a:prstGeom>
          <a:noFill/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886200" y="1600200"/>
            <a:ext cx="5257800" cy="1905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3200" b="1" dirty="0" smtClean="0">
                <a:solidFill>
                  <a:schemeClr val="accent2"/>
                </a:solidFill>
                <a:latin typeface="Comic Sans MS" pitchFamily="66" charset="0"/>
              </a:rPr>
              <a:t>An </a:t>
            </a:r>
            <a:r>
              <a:rPr lang="en-US" sz="3200" b="1" dirty="0">
                <a:solidFill>
                  <a:srgbClr val="FF0000"/>
                </a:solidFill>
                <a:latin typeface="Comic Sans MS" pitchFamily="66" charset="0"/>
              </a:rPr>
              <a:t>element </a:t>
            </a:r>
            <a:r>
              <a:rPr lang="en-US" sz="3200" b="1" dirty="0">
                <a:solidFill>
                  <a:schemeClr val="accent2"/>
                </a:solidFill>
                <a:latin typeface="Comic Sans MS" pitchFamily="66" charset="0"/>
              </a:rPr>
              <a:t>cannot be broken down into a simpler substance by chemical means</a:t>
            </a:r>
            <a:r>
              <a:rPr lang="en-US" sz="3600" b="1" dirty="0">
                <a:solidFill>
                  <a:schemeClr val="accent2"/>
                </a:solidFill>
                <a:latin typeface="Comic Sans MS" pitchFamily="66" charset="0"/>
              </a:rPr>
              <a:t>.</a:t>
            </a:r>
          </a:p>
          <a:p>
            <a:pPr eaLnBrk="0" hangingPunct="0"/>
            <a:endParaRPr lang="en-US" sz="1600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1400" y="3733800"/>
            <a:ext cx="54864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Alternatively:</a:t>
            </a:r>
            <a:r>
              <a:rPr lang="en-US" dirty="0" smtClean="0"/>
              <a:t> 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an </a:t>
            </a:r>
            <a:r>
              <a:rPr lang="en-US" sz="2800" b="1" dirty="0" smtClean="0">
                <a:solidFill>
                  <a:srgbClr val="FF0000"/>
                </a:solidFill>
              </a:rPr>
              <a:t>element </a:t>
            </a:r>
            <a:r>
              <a:rPr lang="en-US" sz="2800" dirty="0" smtClean="0">
                <a:solidFill>
                  <a:srgbClr val="FF0000"/>
                </a:solidFill>
              </a:rPr>
              <a:t>can </a:t>
            </a:r>
            <a:r>
              <a:rPr lang="en-US" sz="2800" b="1" u="sng" dirty="0" smtClean="0">
                <a:solidFill>
                  <a:srgbClr val="FF0000"/>
                </a:solidFill>
              </a:rPr>
              <a:t>never</a:t>
            </a:r>
            <a:r>
              <a:rPr lang="en-US" sz="2800" dirty="0" smtClean="0">
                <a:solidFill>
                  <a:srgbClr val="FF0000"/>
                </a:solidFill>
              </a:rPr>
              <a:t> be made to lose weight by </a:t>
            </a:r>
            <a:r>
              <a:rPr lang="en-US" sz="2800" u="sng" dirty="0" smtClean="0">
                <a:solidFill>
                  <a:srgbClr val="FF0000"/>
                </a:solidFill>
              </a:rPr>
              <a:t>any </a:t>
            </a:r>
            <a:r>
              <a:rPr lang="en-US" sz="2800" dirty="0" smtClean="0">
                <a:solidFill>
                  <a:srgbClr val="FF0000"/>
                </a:solidFill>
              </a:rPr>
              <a:t>chemical process or procedure</a:t>
            </a:r>
            <a:r>
              <a:rPr lang="en-US" sz="2800" dirty="0" smtClean="0"/>
              <a:t>….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304800" y="5867400"/>
            <a:ext cx="8610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*(operational</a:t>
            </a:r>
            <a:r>
              <a:rPr lang="en-US" b="1" dirty="0" smtClean="0"/>
              <a:t>=&gt;based on  known experimental procedure)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581400" y="152400"/>
            <a:ext cx="5562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DEFINES </a:t>
            </a:r>
            <a:r>
              <a:rPr lang="en-US" sz="4000" b="1" dirty="0" smtClean="0">
                <a:solidFill>
                  <a:srgbClr val="FF0000"/>
                </a:solidFill>
              </a:rPr>
              <a:t>ELEMENTS</a:t>
            </a:r>
            <a:r>
              <a:rPr lang="en-US" sz="4000" b="1" dirty="0" smtClean="0"/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OPERATIONALLY</a:t>
            </a:r>
            <a:r>
              <a:rPr lang="en-US" sz="4000" b="1" dirty="0" smtClean="0"/>
              <a:t>*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0"/>
            <a:ext cx="876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/>
              <a:t>1805:   Dalton makes an  atomic theory by extending  Boyle’s `operational’ definition: TLC gets `physical’</a:t>
            </a:r>
            <a:endParaRPr lang="en-US" sz="2700" b="1" dirty="0"/>
          </a:p>
        </p:txBody>
      </p:sp>
      <p:pic>
        <p:nvPicPr>
          <p:cNvPr id="3" name="Picture 4" descr="dalt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066800"/>
            <a:ext cx="2367736" cy="33528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514600" y="1564243"/>
            <a:ext cx="6629400" cy="529375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600" b="1" dirty="0" smtClean="0"/>
              <a:t>An </a:t>
            </a:r>
            <a:r>
              <a:rPr lang="en-US" sz="2600" b="1" dirty="0" smtClean="0">
                <a:solidFill>
                  <a:srgbClr val="FF0000"/>
                </a:solidFill>
              </a:rPr>
              <a:t>element</a:t>
            </a:r>
            <a:r>
              <a:rPr lang="en-US" sz="2600" b="1" dirty="0" smtClean="0"/>
              <a:t> is an `indivisible’ little ball of material called an </a:t>
            </a:r>
            <a:r>
              <a:rPr lang="en-US" sz="2800" b="1" dirty="0" smtClean="0">
                <a:solidFill>
                  <a:srgbClr val="FF0000"/>
                </a:solidFill>
              </a:rPr>
              <a:t>atom. </a:t>
            </a:r>
          </a:p>
          <a:p>
            <a:pPr>
              <a:buFont typeface="Arial" pitchFamily="34" charset="0"/>
              <a:buChar char="•"/>
            </a:pPr>
            <a:endParaRPr lang="en-US" sz="2600" b="1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600" b="1" dirty="0" smtClean="0"/>
              <a:t>All </a:t>
            </a:r>
            <a:r>
              <a:rPr lang="en-US" sz="2600" b="1" dirty="0" smtClean="0">
                <a:solidFill>
                  <a:srgbClr val="FF0000"/>
                </a:solidFill>
              </a:rPr>
              <a:t>atoms</a:t>
            </a:r>
            <a:r>
              <a:rPr lang="en-US" sz="2600" b="1" dirty="0" smtClean="0"/>
              <a:t> of a given element weigh the same.</a:t>
            </a:r>
          </a:p>
          <a:p>
            <a:pPr>
              <a:buFont typeface="Arial" pitchFamily="34" charset="0"/>
              <a:buChar char="•"/>
            </a:pPr>
            <a:endParaRPr lang="en-US" sz="2600" b="1" dirty="0" smtClean="0"/>
          </a:p>
          <a:p>
            <a:pPr>
              <a:buFont typeface="Arial" pitchFamily="34" charset="0"/>
              <a:buChar char="•"/>
            </a:pPr>
            <a:r>
              <a:rPr lang="en-US" sz="2600" b="1" dirty="0" smtClean="0"/>
              <a:t>Atoms of different elements are distinguished by differences in their weight.</a:t>
            </a:r>
          </a:p>
          <a:p>
            <a:endParaRPr lang="en-US" sz="2600" b="1" dirty="0" smtClean="0"/>
          </a:p>
          <a:p>
            <a:pPr>
              <a:buFont typeface="Arial" pitchFamily="34" charset="0"/>
              <a:buChar char="•"/>
            </a:pPr>
            <a:r>
              <a:rPr lang="en-US" sz="2600" b="1" dirty="0" smtClean="0"/>
              <a:t> </a:t>
            </a:r>
            <a:r>
              <a:rPr lang="en-US" sz="2600" b="1" dirty="0" smtClean="0">
                <a:solidFill>
                  <a:srgbClr val="0000CC"/>
                </a:solidFill>
              </a:rPr>
              <a:t>compounds</a:t>
            </a:r>
            <a:r>
              <a:rPr lang="en-US" sz="2600" b="1" dirty="0" smtClean="0"/>
              <a:t> are formed by combining  fixed ratios of atoms of different elements and so compounds of a given composition  have a constant mass for a constant count of compound.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14600" y="990600"/>
            <a:ext cx="66294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Gist of </a:t>
            </a:r>
            <a:r>
              <a:rPr lang="en-US" b="1" dirty="0" smtClean="0">
                <a:solidFill>
                  <a:srgbClr val="0000CC"/>
                </a:solidFill>
              </a:rPr>
              <a:t>Dalton’s</a:t>
            </a:r>
            <a:r>
              <a:rPr lang="en-US" b="1" dirty="0" smtClean="0"/>
              <a:t> atomic theory: (see chapter 1)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1089</TotalTime>
  <Words>433</Words>
  <Application>Microsoft Office PowerPoint</Application>
  <PresentationFormat>On-screen Show (4:3)</PresentationFormat>
  <Paragraphs>72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State</dc:creator>
  <cp:lastModifiedBy>Fong, Jerry</cp:lastModifiedBy>
  <cp:revision>49</cp:revision>
  <dcterms:created xsi:type="dcterms:W3CDTF">2006-08-31T00:16:57Z</dcterms:created>
  <dcterms:modified xsi:type="dcterms:W3CDTF">2012-08-31T18:28:34Z</dcterms:modified>
</cp:coreProperties>
</file>