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66" r:id="rId2"/>
    <p:sldId id="367" r:id="rId3"/>
    <p:sldId id="368" r:id="rId4"/>
    <p:sldId id="369" r:id="rId5"/>
    <p:sldId id="382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66"/>
    <a:srgbClr val="006666"/>
    <a:srgbClr val="FF6600"/>
    <a:srgbClr val="FF0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091" autoAdjust="0"/>
  </p:normalViewPr>
  <p:slideViewPr>
    <p:cSldViewPr>
      <p:cViewPr varScale="1">
        <p:scale>
          <a:sx n="81" d="100"/>
          <a:sy n="81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33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66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06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55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90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6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Notable Periodic Trends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666" y="1371600"/>
            <a:ext cx="6910504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631948"/>
            <a:ext cx="4457700" cy="44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9144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Representative element trends (see fig 2.36 </a:t>
            </a:r>
            <a:r>
              <a:rPr lang="en-US" sz="3200" b="1" dirty="0" err="1" smtClean="0"/>
              <a:t>pg</a:t>
            </a:r>
            <a:r>
              <a:rPr lang="en-US" sz="3200" b="1" dirty="0" smtClean="0"/>
              <a:t> 96) </a:t>
            </a:r>
            <a:endParaRPr lang="en-US" sz="32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90800" y="3810000"/>
            <a:ext cx="1219200" cy="1821948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76200" y="6077718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Transition metal </a:t>
            </a:r>
            <a:r>
              <a:rPr lang="en-US" sz="4000" b="1" dirty="0" smtClean="0">
                <a:solidFill>
                  <a:srgbClr val="FF0000"/>
                </a:solidFill>
              </a:rPr>
              <a:t>element (d block) </a:t>
            </a:r>
            <a:r>
              <a:rPr lang="en-US" sz="4000" b="1" dirty="0" smtClean="0">
                <a:solidFill>
                  <a:srgbClr val="FF0000"/>
                </a:solidFill>
              </a:rPr>
              <a:t>trend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1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286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Elements in the `hood’: 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610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1) My atomic number is 17. What are two names for where I live ???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22098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Halogens or Main Group element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24200"/>
            <a:ext cx="8915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2) </a:t>
            </a:r>
            <a:r>
              <a:rPr lang="en-US" sz="3200" b="1" dirty="0" smtClean="0"/>
              <a:t>My average atomic mass is ~73. Who am I and what kind of animal am I ???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876800"/>
            <a:ext cx="8915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3) [</a:t>
            </a:r>
            <a:r>
              <a:rPr lang="en-US" sz="3600" b="1" dirty="0" err="1" smtClean="0"/>
              <a:t>Ar</a:t>
            </a:r>
            <a:r>
              <a:rPr lang="en-US" sz="3600" b="1" dirty="0" smtClean="0"/>
              <a:t>] 3d</a:t>
            </a:r>
            <a:r>
              <a:rPr lang="en-US" sz="3600" b="1" baseline="30000" dirty="0" smtClean="0"/>
              <a:t>10</a:t>
            </a:r>
            <a:r>
              <a:rPr lang="en-US" sz="3600" b="1" dirty="0" smtClean="0"/>
              <a:t>4s</a:t>
            </a:r>
            <a:r>
              <a:rPr lang="en-US" sz="3600" b="1" baseline="30000" dirty="0" smtClean="0"/>
              <a:t>1</a:t>
            </a:r>
            <a:r>
              <a:rPr lang="en-US" sz="3600" b="1" dirty="0" smtClean="0"/>
              <a:t> (when I’m `right’). Who am I and am I metal, metalloid or non-metal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42672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Germanium (</a:t>
            </a:r>
            <a:r>
              <a:rPr lang="en-US" sz="3600" b="1" dirty="0" err="1" smtClean="0">
                <a:solidFill>
                  <a:srgbClr val="FF0000"/>
                </a:solidFill>
              </a:rPr>
              <a:t>Ge</a:t>
            </a:r>
            <a:r>
              <a:rPr lang="en-US" sz="3600" b="1" dirty="0" smtClean="0">
                <a:solidFill>
                  <a:srgbClr val="FF0000"/>
                </a:solidFill>
              </a:rPr>
              <a:t>), a Metalloid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61722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Copper (Cu)  a metal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1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286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Elements in the `hood’ (continued): 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610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4) Since we’re here, name two different names for where Cu lives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09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Transition metal block and noble metal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819400"/>
            <a:ext cx="8915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5) </a:t>
            </a:r>
            <a:r>
              <a:rPr lang="en-US" sz="3200" b="1" dirty="0" smtClean="0"/>
              <a:t>I’m in table salt, colored green as a gas and am sweet 17…I must live where ? (name the column)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572000"/>
            <a:ext cx="89154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6) I ‘m very rightwing, lazy, and never mix with  lower class </a:t>
            </a:r>
            <a:r>
              <a:rPr lang="en-US" sz="3600" b="1" dirty="0" err="1" smtClean="0"/>
              <a:t>elements.I</a:t>
            </a:r>
            <a:r>
              <a:rPr lang="en-US" sz="3600" b="1" dirty="0" smtClean="0"/>
              <a:t> weigh ~40. Who am I and what sort of animal am I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3962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Chlorine…in the halogen column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61722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Argon   an inert=noble gas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2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6096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1 Headers and sample questions</a:t>
            </a:r>
          </a:p>
          <a:p>
            <a:r>
              <a:rPr lang="en-US" b="1" dirty="0"/>
              <a:t> </a:t>
            </a:r>
            <a:r>
              <a:rPr lang="en-US" b="1" dirty="0" smtClean="0"/>
              <a:t> (Monday 24 September 2012)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76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1.0</a:t>
            </a:r>
            <a:r>
              <a:rPr lang="en-US" b="1" dirty="0" smtClean="0"/>
              <a:t>. Introductions</a:t>
            </a:r>
          </a:p>
          <a:p>
            <a:pPr lvl="0"/>
            <a:r>
              <a:rPr lang="en-US" dirty="0" smtClean="0"/>
              <a:t>What </a:t>
            </a:r>
            <a:r>
              <a:rPr lang="en-US" dirty="0"/>
              <a:t>corporation did Doc Fong work at before becoming an impoverished chemistry professor?</a:t>
            </a:r>
          </a:p>
          <a:p>
            <a:r>
              <a:rPr lang="en-US" dirty="0"/>
              <a:t>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44168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1.1  </a:t>
            </a:r>
            <a:r>
              <a:rPr lang="en-US" b="1" dirty="0"/>
              <a:t>Atomic dimensions and </a:t>
            </a:r>
            <a:r>
              <a:rPr lang="en-US" b="1" dirty="0" smtClean="0"/>
              <a:t>scaling</a:t>
            </a:r>
          </a:p>
          <a:p>
            <a:pPr lvl="0"/>
            <a:r>
              <a:rPr lang="en-US" b="1" dirty="0" smtClean="0"/>
              <a:t> </a:t>
            </a:r>
            <a:r>
              <a:rPr lang="en-US" dirty="0"/>
              <a:t>What is the ~ratio of an electron orbit diameter to an atomic nucleus diameter</a:t>
            </a:r>
            <a:r>
              <a:rPr lang="en-US" dirty="0" smtClean="0"/>
              <a:t>?____________________</a:t>
            </a:r>
          </a:p>
          <a:p>
            <a:endParaRPr lang="en-US" dirty="0" smtClean="0"/>
          </a:p>
          <a:p>
            <a:r>
              <a:rPr lang="en-US" dirty="0" smtClean="0"/>
              <a:t>What is the ratio of proton to electron mass ? ___________</a:t>
            </a:r>
          </a:p>
          <a:p>
            <a:endParaRPr lang="en-US" dirty="0"/>
          </a:p>
          <a:p>
            <a:r>
              <a:rPr lang="en-US" dirty="0" smtClean="0"/>
              <a:t>If baseball (~2 inches across) is the nucleus the electrons would be</a:t>
            </a:r>
          </a:p>
          <a:p>
            <a:r>
              <a:rPr lang="en-US" dirty="0" smtClean="0"/>
              <a:t>a) 10 feet away	b) 300 miles away   c) 3 </a:t>
            </a:r>
            <a:r>
              <a:rPr lang="en-US" smtClean="0"/>
              <a:t>miles away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1.2 Element </a:t>
            </a:r>
            <a:r>
              <a:rPr lang="en-US" b="1" dirty="0"/>
              <a:t>Symbols and Names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Circle </a:t>
            </a:r>
            <a:r>
              <a:rPr lang="en-US" dirty="0"/>
              <a:t>all the symbolic representations of atomic elements below that are </a:t>
            </a:r>
            <a:r>
              <a:rPr lang="en-US" b="1" dirty="0"/>
              <a:t>incorrect: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	(must circle all for  </a:t>
            </a:r>
            <a:r>
              <a:rPr lang="en-US" dirty="0" smtClean="0"/>
              <a:t>credit) </a:t>
            </a:r>
            <a:endParaRPr lang="en-US" dirty="0"/>
          </a:p>
          <a:p>
            <a:r>
              <a:rPr lang="en-US" dirty="0" smtClean="0"/>
              <a:t>   BB    </a:t>
            </a:r>
            <a:r>
              <a:rPr lang="en-US" dirty="0" err="1" smtClean="0"/>
              <a:t>Xe</a:t>
            </a:r>
            <a:r>
              <a:rPr lang="en-US" dirty="0" smtClean="0"/>
              <a:t>     </a:t>
            </a:r>
            <a:r>
              <a:rPr lang="en-US" dirty="0" err="1" smtClean="0"/>
              <a:t>tO</a:t>
            </a:r>
            <a:r>
              <a:rPr lang="en-US" dirty="0" smtClean="0"/>
              <a:t>    </a:t>
            </a:r>
            <a:r>
              <a:rPr lang="en-US" dirty="0" err="1" smtClean="0"/>
              <a:t>yyy</a:t>
            </a:r>
            <a:r>
              <a:rPr lang="en-US" dirty="0" smtClean="0"/>
              <a:t>	Cr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the correct name or symbol for the elements listed below: (1 </a:t>
            </a:r>
            <a:r>
              <a:rPr lang="en-US" dirty="0" err="1"/>
              <a:t>pt</a:t>
            </a:r>
            <a:r>
              <a:rPr lang="en-US" dirty="0"/>
              <a:t> for each correct answer)       </a:t>
            </a:r>
            <a:r>
              <a:rPr lang="en-US" b="1" dirty="0"/>
              <a:t>SPELLING </a:t>
            </a:r>
            <a:r>
              <a:rPr lang="en-US" b="1" dirty="0" smtClean="0"/>
              <a:t>MATTERS</a:t>
            </a:r>
          </a:p>
          <a:p>
            <a:r>
              <a:rPr lang="en-US" b="1" dirty="0" smtClean="0"/>
              <a:t>Silver	____		Hg _________    potassium ___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dirty="0"/>
              <a:t>How many neutrons are present in neutral Boron-11 </a:t>
            </a:r>
            <a:r>
              <a:rPr lang="en-US" dirty="0" smtClean="0"/>
              <a:t>? 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24644"/>
              </p:ext>
            </p:extLst>
          </p:nvPr>
        </p:nvGraphicFramePr>
        <p:xfrm>
          <a:off x="304801" y="1428769"/>
          <a:ext cx="8153399" cy="1261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6045"/>
                <a:gridCol w="1225675"/>
                <a:gridCol w="1228904"/>
                <a:gridCol w="1090027"/>
                <a:gridCol w="1090027"/>
                <a:gridCol w="1017358"/>
                <a:gridCol w="1235363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Atomic #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mass #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element symbol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#p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atom charge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762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1.3 Atomic </a:t>
            </a:r>
            <a:r>
              <a:rPr lang="en-US" b="1" dirty="0"/>
              <a:t>Body Part Count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048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1.4. Let </a:t>
            </a:r>
            <a:r>
              <a:rPr lang="en-US" b="1" dirty="0"/>
              <a:t>There be Light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886200"/>
            <a:ext cx="76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 the statements below as belonging to the `old; or `new’ theory of light:</a:t>
            </a:r>
          </a:p>
          <a:p>
            <a:pPr marL="457200" indent="-457200">
              <a:buAutoNum type="alphaLcParenR"/>
            </a:pPr>
            <a:r>
              <a:rPr lang="en-US" dirty="0" err="1" smtClean="0"/>
              <a:t>E</a:t>
            </a:r>
            <a:r>
              <a:rPr lang="en-US" baseline="-25000" dirty="0" err="1" smtClean="0"/>
              <a:t>photon</a:t>
            </a:r>
            <a:r>
              <a:rPr lang="en-US" dirty="0" smtClean="0"/>
              <a:t> =</a:t>
            </a:r>
            <a:r>
              <a:rPr lang="en-US" dirty="0" err="1" smtClean="0"/>
              <a:t>hf</a:t>
            </a:r>
            <a:r>
              <a:rPr lang="en-US" dirty="0" smtClean="0"/>
              <a:t>________	</a:t>
            </a:r>
          </a:p>
          <a:p>
            <a:pPr marL="457200" indent="-457200">
              <a:buAutoNum type="alphaLcParenR"/>
            </a:pPr>
            <a:r>
              <a:rPr lang="en-US" dirty="0" smtClean="0"/>
              <a:t> light’s energy is in the amplitude _________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7927" y="688868"/>
            <a:ext cx="777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Given that </a:t>
            </a:r>
            <a:r>
              <a:rPr lang="en-US" b="1" dirty="0">
                <a:sym typeface="Symbol"/>
              </a:rPr>
              <a:t></a:t>
            </a:r>
            <a:r>
              <a:rPr lang="en-US" b="1" dirty="0"/>
              <a:t>*f = </a:t>
            </a:r>
            <a:r>
              <a:rPr lang="en-US" b="1" dirty="0" smtClean="0"/>
              <a:t>c=3*10</a:t>
            </a:r>
            <a:r>
              <a:rPr lang="en-US" b="1" baseline="30000" dirty="0" smtClean="0"/>
              <a:t>8</a:t>
            </a:r>
            <a:r>
              <a:rPr lang="en-US" b="1" dirty="0" smtClean="0"/>
              <a:t> m/s</a:t>
            </a:r>
          </a:p>
          <a:p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Calculate f given </a:t>
            </a:r>
            <a:r>
              <a:rPr lang="en-US" dirty="0" smtClean="0">
                <a:sym typeface="Symbol"/>
              </a:rPr>
              <a:t>=10,000 m  ____</a:t>
            </a:r>
          </a:p>
          <a:p>
            <a:endParaRPr lang="en-US" b="1" dirty="0">
              <a:sym typeface="Symbol"/>
            </a:endParaRPr>
          </a:p>
          <a:p>
            <a:r>
              <a:rPr lang="en-US" b="1" dirty="0" smtClean="0">
                <a:sym typeface="Symbol"/>
              </a:rPr>
              <a:t>Given E=</a:t>
            </a:r>
            <a:r>
              <a:rPr lang="en-US" b="1" dirty="0" err="1" smtClean="0">
                <a:sym typeface="Symbol"/>
              </a:rPr>
              <a:t>hf</a:t>
            </a:r>
            <a:r>
              <a:rPr lang="en-US" b="1" dirty="0" smtClean="0">
                <a:sym typeface="Symbol"/>
              </a:rPr>
              <a:t>= </a:t>
            </a:r>
            <a:r>
              <a:rPr lang="en-US" b="1" dirty="0" err="1" smtClean="0">
                <a:sym typeface="Symbol"/>
              </a:rPr>
              <a:t>hc</a:t>
            </a:r>
            <a:r>
              <a:rPr lang="en-US" b="1" dirty="0" smtClean="0">
                <a:sym typeface="Symbol"/>
              </a:rPr>
              <a:t>/ ; h=6.63*10</a:t>
            </a:r>
            <a:r>
              <a:rPr lang="en-US" b="1" baseline="30000" dirty="0" smtClean="0">
                <a:sym typeface="Symbol"/>
              </a:rPr>
              <a:t>-34 </a:t>
            </a:r>
            <a:r>
              <a:rPr lang="en-US" b="1" dirty="0" smtClean="0">
                <a:sym typeface="Symbol"/>
              </a:rPr>
              <a:t>J*s     c=3*10</a:t>
            </a:r>
            <a:r>
              <a:rPr lang="en-US" b="1" baseline="30000" dirty="0" smtClean="0">
                <a:sym typeface="Symbol"/>
              </a:rPr>
              <a:t>8</a:t>
            </a:r>
            <a:r>
              <a:rPr lang="en-US" b="1" dirty="0" smtClean="0">
                <a:sym typeface="Symbol"/>
              </a:rPr>
              <a:t> m/s</a:t>
            </a:r>
          </a:p>
          <a:p>
            <a:endParaRPr lang="en-US" b="1" dirty="0">
              <a:sym typeface="Symbol"/>
            </a:endParaRPr>
          </a:p>
          <a:p>
            <a:r>
              <a:rPr lang="en-US" dirty="0" smtClean="0">
                <a:sym typeface="Symbol"/>
              </a:rPr>
              <a:t>Calculate E given f=3*10</a:t>
            </a:r>
            <a:r>
              <a:rPr lang="en-US" baseline="30000" dirty="0" smtClean="0">
                <a:sym typeface="Symbol"/>
              </a:rPr>
              <a:t>7</a:t>
            </a:r>
            <a:r>
              <a:rPr lang="en-US" dirty="0" smtClean="0">
                <a:sym typeface="Symbol"/>
              </a:rPr>
              <a:t>  </a:t>
            </a:r>
            <a:r>
              <a:rPr lang="en-US" dirty="0" err="1" smtClean="0">
                <a:sym typeface="Symbol"/>
              </a:rPr>
              <a:t>hz</a:t>
            </a:r>
            <a:r>
              <a:rPr lang="en-US" dirty="0" smtClean="0">
                <a:sym typeface="Symbol"/>
              </a:rPr>
              <a:t>  _______________</a:t>
            </a:r>
            <a:endParaRPr lang="en-US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Calculate E given </a:t>
            </a:r>
            <a:r>
              <a:rPr lang="en-US" dirty="0">
                <a:sym typeface="Symbol"/>
              </a:rPr>
              <a:t> </a:t>
            </a:r>
            <a:r>
              <a:rPr lang="en-US" dirty="0" smtClean="0">
                <a:sym typeface="Symbol"/>
              </a:rPr>
              <a:t>=1*10</a:t>
            </a:r>
            <a:r>
              <a:rPr lang="en-US" baseline="30000" dirty="0" smtClean="0">
                <a:sym typeface="Symbol"/>
              </a:rPr>
              <a:t>-4</a:t>
            </a:r>
            <a:r>
              <a:rPr lang="en-US" dirty="0" smtClean="0">
                <a:sym typeface="Symbol"/>
              </a:rPr>
              <a:t> m _______________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Convert 0.0000000035 to scientific  notation ________</a:t>
            </a:r>
          </a:p>
          <a:p>
            <a:r>
              <a:rPr lang="en-US" dirty="0" smtClean="0">
                <a:sym typeface="Symbol"/>
              </a:rPr>
              <a:t>Convert 2.1*10</a:t>
            </a:r>
            <a:r>
              <a:rPr lang="en-US" baseline="30000" dirty="0" smtClean="0">
                <a:sym typeface="Symbol"/>
              </a:rPr>
              <a:t>5</a:t>
            </a:r>
            <a:r>
              <a:rPr lang="en-US" dirty="0" smtClean="0">
                <a:sym typeface="Symbol"/>
              </a:rPr>
              <a:t> to decimal notation __________________</a:t>
            </a:r>
          </a:p>
          <a:p>
            <a:endParaRPr lang="en-US" b="1" baseline="30000" dirty="0" smtClean="0">
              <a:sym typeface="Symbo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28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1.5  </a:t>
            </a:r>
            <a:r>
              <a:rPr lang="en-US" b="1" dirty="0" smtClean="0"/>
              <a:t>Basic Calculations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0954" y="4497197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1.6. Bohr’s Theory of the atom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2869" y="4934019"/>
            <a:ext cx="83673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Name two new ideas Bohr introduced to describe the H </a:t>
            </a:r>
            <a:r>
              <a:rPr lang="en-US" dirty="0" smtClean="0"/>
              <a:t>atom:</a:t>
            </a:r>
          </a:p>
          <a:p>
            <a:r>
              <a:rPr lang="en-US" dirty="0" smtClean="0"/>
              <a:t>1)				2)</a:t>
            </a:r>
          </a:p>
          <a:p>
            <a:r>
              <a:rPr lang="en-US" dirty="0"/>
              <a:t>Name two failures of the Bohr theory of the </a:t>
            </a:r>
            <a:r>
              <a:rPr lang="en-US" dirty="0" smtClean="0"/>
              <a:t>atom::</a:t>
            </a:r>
          </a:p>
          <a:p>
            <a:r>
              <a:rPr lang="en-US" dirty="0" smtClean="0"/>
              <a:t>1)				2)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1.7. Electronic Configurations of the Atoms (using the Periodic Table provided during </a:t>
            </a:r>
            <a:r>
              <a:rPr lang="en-US" b="1" dirty="0" smtClean="0"/>
              <a:t>exam)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367861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Write the complete electronic configurations for the elements below  </a:t>
            </a:r>
            <a:r>
              <a:rPr lang="en-US" b="1" dirty="0"/>
              <a:t> </a:t>
            </a:r>
            <a:r>
              <a:rPr lang="en-US" b="1" dirty="0" smtClean="0"/>
              <a:t>  </a:t>
            </a:r>
            <a:r>
              <a:rPr lang="en-US" b="1" dirty="0"/>
              <a:t>Mg	</a:t>
            </a:r>
            <a:r>
              <a:rPr lang="en-US" b="1" dirty="0" smtClean="0"/>
              <a:t>_________________________________</a:t>
            </a:r>
          </a:p>
          <a:p>
            <a:endParaRPr lang="en-US" b="1" dirty="0" smtClean="0"/>
          </a:p>
          <a:p>
            <a:r>
              <a:rPr lang="en-US" dirty="0" smtClean="0"/>
              <a:t>Write </a:t>
            </a:r>
            <a:r>
              <a:rPr lang="en-US" dirty="0"/>
              <a:t>the correct abbreviated electronic configurations for the elements below, making sure to pay attention to all the rules associated with d electrons if they are </a:t>
            </a:r>
            <a:r>
              <a:rPr lang="en-US" dirty="0" smtClean="0"/>
              <a:t>present.</a:t>
            </a:r>
            <a:endParaRPr lang="en-US" b="1" dirty="0"/>
          </a:p>
          <a:p>
            <a:r>
              <a:rPr lang="en-US" b="1" dirty="0" smtClean="0"/>
              <a:t>P_______		Fe__________</a:t>
            </a:r>
            <a:endParaRPr lang="en-US" dirty="0"/>
          </a:p>
          <a:p>
            <a:endParaRPr lang="en-US" dirty="0"/>
          </a:p>
          <a:p>
            <a:r>
              <a:rPr lang="en-US" dirty="0"/>
              <a:t>Write the correct </a:t>
            </a:r>
            <a:r>
              <a:rPr lang="en-US" u="sng" dirty="0"/>
              <a:t>pigeonhole (orbital) diagrams</a:t>
            </a:r>
            <a:r>
              <a:rPr lang="en-US" dirty="0"/>
              <a:t> for the elements below, making sure to pay attention to all the rules associated with d electrons if they are present, and including the correct inert gas core. 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 smtClean="0"/>
              <a:t> Cr_________________   Cu__________________________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8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8200" y="1066800"/>
            <a:ext cx="7010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1.8 </a:t>
            </a:r>
            <a:r>
              <a:rPr lang="en-US" b="1" dirty="0"/>
              <a:t>Periodic Table Predictions and </a:t>
            </a:r>
            <a:r>
              <a:rPr lang="en-US" b="1" dirty="0" smtClean="0"/>
              <a:t>Vocabulary</a:t>
            </a:r>
          </a:p>
          <a:p>
            <a:endParaRPr lang="en-US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See mini-quiz 10</a:t>
            </a:r>
          </a:p>
          <a:p>
            <a:r>
              <a:rPr lang="en-US" b="1" dirty="0" smtClean="0"/>
              <a:t> </a:t>
            </a:r>
          </a:p>
          <a:p>
            <a:r>
              <a:rPr lang="en-US" dirty="0" smtClean="0"/>
              <a:t>Chlorine </a:t>
            </a:r>
            <a:r>
              <a:rPr lang="en-US" dirty="0"/>
              <a:t>is in this group column __________________ </a:t>
            </a:r>
          </a:p>
          <a:p>
            <a:r>
              <a:rPr lang="en-US" dirty="0"/>
              <a:t>Example of an alkali metal__________________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3581400"/>
            <a:ext cx="6553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1.9  This, that and the other </a:t>
            </a:r>
            <a:r>
              <a:rPr lang="en-US" b="1" dirty="0" smtClean="0"/>
              <a:t>things</a:t>
            </a:r>
          </a:p>
          <a:p>
            <a:endParaRPr lang="en-US" b="1" dirty="0"/>
          </a:p>
          <a:p>
            <a:pPr lvl="0"/>
            <a:r>
              <a:rPr lang="en-US" dirty="0"/>
              <a:t>What experiment destroyed the old theory of light ? _____________________________</a:t>
            </a:r>
          </a:p>
          <a:p>
            <a:r>
              <a:rPr lang="en-US" b="1" dirty="0"/>
              <a:t>True or False</a:t>
            </a:r>
            <a:endParaRPr lang="en-US" dirty="0"/>
          </a:p>
          <a:p>
            <a:r>
              <a:rPr lang="en-US" dirty="0"/>
              <a:t>Bohr’s theory of the atom is good for all the elements.				T		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hemwiki.ucdavis.edu/@api/deki/files/6688/=Ionization_Energy_Graph_I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8839200" cy="504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6132" y="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(First) Ionization energy = energy needed to remove outermost electron of an element (see fig 2.32 p 92)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63087" y="3629038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Be=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[He] 2s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1287" y="2347415"/>
            <a:ext cx="19755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N= [He]2s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2p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endParaRPr lang="en-US" sz="2800" b="1" baseline="300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3781437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Mg=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[Ne] 3s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2976868"/>
            <a:ext cx="19755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P</a:t>
            </a:r>
            <a:r>
              <a:rPr lang="en-US" sz="2800" b="1" dirty="0" smtClean="0">
                <a:solidFill>
                  <a:srgbClr val="0070C0"/>
                </a:solidFill>
              </a:rPr>
              <a:t>= [Ne]3s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p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endParaRPr lang="en-US" sz="2800" b="1" baseline="30000" dirty="0">
              <a:solidFill>
                <a:srgbClr val="0070C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590800" y="4495800"/>
            <a:ext cx="76200" cy="239744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657600" y="3301522"/>
            <a:ext cx="231444" cy="804569"/>
          </a:xfrm>
          <a:prstGeom prst="straightConnector1">
            <a:avLst/>
          </a:prstGeom>
          <a:ln w="603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91200" y="4735315"/>
            <a:ext cx="76200" cy="239744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34200" y="3986219"/>
            <a:ext cx="76200" cy="596926"/>
          </a:xfrm>
          <a:prstGeom prst="straightConnector1">
            <a:avLst/>
          </a:prstGeom>
          <a:ln w="603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19200" y="934773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Filled </a:t>
            </a:r>
            <a:r>
              <a:rPr lang="en-US" sz="2800" b="1" dirty="0" err="1" smtClean="0">
                <a:solidFill>
                  <a:srgbClr val="FF0000"/>
                </a:solidFill>
              </a:rPr>
              <a:t>s,p</a:t>
            </a:r>
            <a:r>
              <a:rPr lang="en-US" sz="2800" b="1" dirty="0" smtClean="0">
                <a:solidFill>
                  <a:srgbClr val="FF0000"/>
                </a:solidFill>
              </a:rPr>
              <a:t>, d states are most stable;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half-filled states `shield’ succeeding electrons from nucleus  (makes them less stable)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63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</a:t>
            </a:r>
            <a:r>
              <a:rPr lang="en-US" dirty="0" smtClean="0"/>
              <a:t>-ionization potentials (IP) expanded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2202598"/>
            <a:ext cx="0" cy="2979002"/>
          </a:xfrm>
          <a:prstGeom prst="line">
            <a:avLst/>
          </a:prstGeom>
          <a:ln w="349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295400" y="4572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90700" y="4343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9800" y="42291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43200" y="4343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00400" y="408124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386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48200" y="3751997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377929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619750" y="2819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90600" y="5152030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0500" y="5278447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        1   2   3    4     5   6   7    8    9 </a:t>
            </a:r>
            <a:r>
              <a:rPr lang="en-US" sz="2800" b="1" dirty="0" smtClean="0"/>
              <a:t>   </a:t>
            </a:r>
            <a:r>
              <a:rPr lang="en-US" sz="2800" b="1" dirty="0" smtClean="0"/>
              <a:t>10</a:t>
            </a:r>
            <a:endParaRPr lang="en-US" sz="2800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256085" y="1947649"/>
            <a:ext cx="114300" cy="4495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34050" y="1300005"/>
            <a:ext cx="114300" cy="4495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05400" y="5862935"/>
            <a:ext cx="2590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 d electron count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899547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Zn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743200" y="1305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1167" y="879159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IP energy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61364" y="3176896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Less than half-filled 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581400" y="2202598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more than half-filled 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172200" y="11430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filled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3715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Geography of Periodic Table</a:t>
            </a:r>
            <a:br>
              <a:rPr lang="en-US" dirty="0" smtClean="0"/>
            </a:br>
            <a:endParaRPr lang="en-US" sz="2000" b="1" dirty="0" smtClean="0"/>
          </a:p>
        </p:txBody>
      </p:sp>
      <p:pic>
        <p:nvPicPr>
          <p:cNvPr id="9219" name="Picture 3" descr="periodic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057400"/>
            <a:ext cx="792480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0" y="4876800"/>
            <a:ext cx="19812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Alkali metals</a:t>
            </a: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 flipV="1">
            <a:off x="1143000" y="4800600"/>
            <a:ext cx="0" cy="3048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914400" y="1148639"/>
            <a:ext cx="21336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59C"/>
                </a:solidFill>
              </a:rPr>
              <a:t>Alkaline earth metals</a:t>
            </a: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 flipH="1">
            <a:off x="1600200" y="2057400"/>
            <a:ext cx="228600" cy="7620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flipH="1">
            <a:off x="7772400" y="2133600"/>
            <a:ext cx="3048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7156545" y="1979593"/>
            <a:ext cx="19812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9900"/>
                </a:solidFill>
              </a:rPr>
              <a:t>Noble gases</a:t>
            </a:r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 flipH="1">
            <a:off x="1784838" y="4474794"/>
            <a:ext cx="685800" cy="15875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1828800" y="3352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5410200" y="3352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2076450" y="4331694"/>
            <a:ext cx="28575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</a:rPr>
              <a:t>Transition metals</a:t>
            </a:r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7086600" y="4129585"/>
            <a:ext cx="990600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V="1">
            <a:off x="7086600" y="3810000"/>
            <a:ext cx="0" cy="3048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7391400" y="4114800"/>
            <a:ext cx="1752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259C"/>
                </a:solidFill>
              </a:rPr>
              <a:t>halogens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2819400" y="4800600"/>
            <a:ext cx="544830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CC0000"/>
                </a:solidFill>
              </a:rPr>
              <a:t>Lanthanides   (good to know too)  f electrons here  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2514600" y="5181600"/>
            <a:ext cx="6553200" cy="4308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rgbClr val="FF0000"/>
                </a:solidFill>
              </a:rPr>
              <a:t>Actinides  (good to know too) more f electrons here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9235" name="Line 20"/>
          <p:cNvSpPr>
            <a:spLocks noChangeShapeType="1"/>
          </p:cNvSpPr>
          <p:nvPr/>
        </p:nvSpPr>
        <p:spPr bwMode="auto">
          <a:xfrm>
            <a:off x="5334000" y="289560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3018430" y="1371600"/>
            <a:ext cx="2362200" cy="1169551"/>
          </a:xfrm>
          <a:prstGeom prst="rect">
            <a:avLst/>
          </a:prstGeom>
          <a:solidFill>
            <a:srgbClr val="FFFF00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Noble metals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Ag, Au, </a:t>
            </a:r>
            <a:r>
              <a:rPr lang="en-US" sz="2800" b="1" dirty="0" err="1"/>
              <a:t>Pt</a:t>
            </a:r>
            <a:r>
              <a:rPr lang="en-US" sz="2800" b="1" dirty="0"/>
              <a:t> (Cu)</a:t>
            </a:r>
          </a:p>
        </p:txBody>
      </p:sp>
      <p:sp>
        <p:nvSpPr>
          <p:cNvPr id="69654" name="Line 22"/>
          <p:cNvSpPr>
            <a:spLocks noChangeShapeType="1"/>
          </p:cNvSpPr>
          <p:nvPr/>
        </p:nvSpPr>
        <p:spPr bwMode="auto">
          <a:xfrm>
            <a:off x="4648200" y="3505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5" name="Line 23"/>
          <p:cNvSpPr>
            <a:spLocks noChangeShapeType="1"/>
          </p:cNvSpPr>
          <p:nvPr/>
        </p:nvSpPr>
        <p:spPr bwMode="auto">
          <a:xfrm>
            <a:off x="4648200" y="3505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24"/>
          <p:cNvSpPr>
            <a:spLocks noChangeShapeType="1"/>
          </p:cNvSpPr>
          <p:nvPr/>
        </p:nvSpPr>
        <p:spPr bwMode="auto">
          <a:xfrm>
            <a:off x="4914900" y="4407187"/>
            <a:ext cx="495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5524500" y="849625"/>
            <a:ext cx="21336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Main group elements</a:t>
            </a:r>
          </a:p>
        </p:txBody>
      </p:sp>
      <p:sp>
        <p:nvSpPr>
          <p:cNvPr id="69658" name="Line 26"/>
          <p:cNvSpPr>
            <a:spLocks noChangeShapeType="1"/>
          </p:cNvSpPr>
          <p:nvPr/>
        </p:nvSpPr>
        <p:spPr bwMode="auto">
          <a:xfrm>
            <a:off x="5410200" y="160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9" name="Line 27"/>
          <p:cNvSpPr>
            <a:spLocks noChangeShapeType="1"/>
          </p:cNvSpPr>
          <p:nvPr/>
        </p:nvSpPr>
        <p:spPr bwMode="auto">
          <a:xfrm>
            <a:off x="76200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>
            <a:off x="5410200" y="1905000"/>
            <a:ext cx="213360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86436" y="5880191"/>
            <a:ext cx="8981364" cy="95410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Know where </a:t>
            </a:r>
            <a:r>
              <a:rPr lang="en-US" sz="2800" b="1" dirty="0">
                <a:latin typeface="Arial Rounded MT Bold" pitchFamily="34" charset="0"/>
              </a:rPr>
              <a:t>metals, metalloids</a:t>
            </a:r>
            <a:r>
              <a:rPr lang="en-US" sz="2800" dirty="0"/>
              <a:t> and </a:t>
            </a:r>
            <a:r>
              <a:rPr lang="en-US" sz="2800" b="1" dirty="0">
                <a:latin typeface="Arial Rounded MT Bold" pitchFamily="34" charset="0"/>
              </a:rPr>
              <a:t>non metals</a:t>
            </a:r>
            <a:r>
              <a:rPr lang="en-US" sz="2800" dirty="0"/>
              <a:t> </a:t>
            </a:r>
            <a:r>
              <a:rPr lang="en-US" sz="2800" dirty="0" smtClean="0"/>
              <a:t>are + stuff in yellow boxes</a:t>
            </a:r>
            <a:endParaRPr lang="en-US" sz="2800" dirty="0"/>
          </a:p>
        </p:txBody>
      </p:sp>
      <p:sp>
        <p:nvSpPr>
          <p:cNvPr id="69663" name="Line 31"/>
          <p:cNvSpPr>
            <a:spLocks noChangeShapeType="1"/>
          </p:cNvSpPr>
          <p:nvPr/>
        </p:nvSpPr>
        <p:spPr bwMode="auto">
          <a:xfrm>
            <a:off x="4648200" y="3505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64" name="Line 32"/>
          <p:cNvSpPr>
            <a:spLocks noChangeShapeType="1"/>
          </p:cNvSpPr>
          <p:nvPr/>
        </p:nvSpPr>
        <p:spPr bwMode="auto">
          <a:xfrm>
            <a:off x="46482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65" name="Line 33"/>
          <p:cNvSpPr>
            <a:spLocks noChangeShapeType="1"/>
          </p:cNvSpPr>
          <p:nvPr/>
        </p:nvSpPr>
        <p:spPr bwMode="auto">
          <a:xfrm>
            <a:off x="4419600" y="2362200"/>
            <a:ext cx="228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86150" y="6357244"/>
            <a:ext cx="21526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19200" y="68697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see also figures </a:t>
            </a:r>
            <a:r>
              <a:rPr lang="en-US" b="1" dirty="0" smtClean="0"/>
              <a:t>on pp. 89,97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2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7" grpId="0" animBg="1"/>
      <p:bldP spid="69638" grpId="0" animBg="1"/>
      <p:bldP spid="69639" grpId="0" animBg="1"/>
      <p:bldP spid="69640" grpId="0" animBg="1"/>
      <p:bldP spid="69641" grpId="0" animBg="1"/>
      <p:bldP spid="69642" grpId="0" animBg="1"/>
      <p:bldP spid="69643" grpId="0" animBg="1"/>
      <p:bldP spid="69644" grpId="0" animBg="1"/>
      <p:bldP spid="69646" grpId="0" animBg="1"/>
      <p:bldP spid="69647" grpId="0" animBg="1"/>
      <p:bldP spid="69648" grpId="0" animBg="1"/>
      <p:bldP spid="69649" grpId="0" animBg="1"/>
      <p:bldP spid="69650" grpId="0" animBg="1"/>
      <p:bldP spid="69651" grpId="0" animBg="1"/>
      <p:bldP spid="69653" grpId="0" animBg="1"/>
      <p:bldP spid="69654" grpId="0" animBg="1"/>
      <p:bldP spid="69655" grpId="0" animBg="1"/>
      <p:bldP spid="69657" grpId="0" animBg="1"/>
      <p:bldP spid="69658" grpId="0" animBg="1"/>
      <p:bldP spid="69659" grpId="0" animBg="1"/>
      <p:bldP spid="69660" grpId="0" animBg="1"/>
      <p:bldP spid="69662" grpId="0" animBg="1"/>
      <p:bldP spid="69663" grpId="0" animBg="1"/>
      <p:bldP spid="69664" grpId="0" animBg="1"/>
      <p:bldP spid="69665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9067800" cy="63246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09800" y="871972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In-Class Drill/Practice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814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Periodic Table Geography Bee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610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r>
              <a:rPr lang="en-US" sz="3200" dirty="0" smtClean="0"/>
              <a:t>) </a:t>
            </a:r>
            <a:r>
              <a:rPr lang="en-US" sz="3200" b="1" dirty="0" smtClean="0"/>
              <a:t>Last column to right;  Neon is an example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1336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Noble (Inert) Gases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24200"/>
            <a:ext cx="891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2) </a:t>
            </a:r>
            <a:r>
              <a:rPr lang="en-US" sz="3200" b="1" dirty="0" smtClean="0"/>
              <a:t>Three main divisions: Metals, Non-Metals and…..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38862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Metalloids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800600"/>
            <a:ext cx="7924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3) </a:t>
            </a:r>
            <a:r>
              <a:rPr lang="en-US" sz="3600" b="1" dirty="0" smtClean="0"/>
              <a:t>Name two (2) of the metalloids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5638800"/>
            <a:ext cx="906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B, Si, </a:t>
            </a:r>
            <a:r>
              <a:rPr lang="en-US" sz="3200" b="1" dirty="0" err="1" smtClean="0">
                <a:solidFill>
                  <a:srgbClr val="FF0000"/>
                </a:solidFill>
              </a:rPr>
              <a:t>Ge</a:t>
            </a:r>
            <a:r>
              <a:rPr lang="en-US" sz="3200" b="1" dirty="0" smtClean="0">
                <a:solidFill>
                  <a:srgbClr val="FF0000"/>
                </a:solidFill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</a:rPr>
              <a:t>As,Te</a:t>
            </a:r>
            <a:r>
              <a:rPr lang="en-US" sz="3200" b="1" dirty="0" smtClean="0">
                <a:solidFill>
                  <a:srgbClr val="FF0000"/>
                </a:solidFill>
              </a:rPr>
              <a:t> (Tellurium), </a:t>
            </a:r>
            <a:r>
              <a:rPr lang="en-US" sz="3200" b="1" dirty="0" err="1" smtClean="0">
                <a:solidFill>
                  <a:srgbClr val="FF0000"/>
                </a:solidFill>
              </a:rPr>
              <a:t>Sb</a:t>
            </a:r>
            <a:r>
              <a:rPr lang="en-US" sz="3200" b="1" dirty="0" smtClean="0">
                <a:solidFill>
                  <a:srgbClr val="FF0000"/>
                </a:solidFill>
              </a:rPr>
              <a:t> (Antimony),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At  (Astatine)…</a:t>
            </a:r>
            <a:r>
              <a:rPr lang="en-US" sz="3200" b="1" dirty="0" err="1" smtClean="0">
                <a:solidFill>
                  <a:srgbClr val="FF0000"/>
                </a:solidFill>
              </a:rPr>
              <a:t>B,As,Ge,Si</a:t>
            </a:r>
            <a:r>
              <a:rPr lang="en-US" sz="3200" b="1" dirty="0" smtClean="0">
                <a:solidFill>
                  <a:srgbClr val="FF0000"/>
                </a:solidFill>
              </a:rPr>
              <a:t> = </a:t>
            </a:r>
            <a:r>
              <a:rPr lang="en-US" sz="3200" b="1" dirty="0" smtClean="0">
                <a:solidFill>
                  <a:srgbClr val="0070C0"/>
                </a:solidFill>
              </a:rPr>
              <a:t>microelectronic chips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57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Periodic Table Geography Bee (continued)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610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</a:t>
            </a:r>
            <a:r>
              <a:rPr lang="en-US" sz="3200" dirty="0" smtClean="0"/>
              <a:t>) </a:t>
            </a:r>
            <a:r>
              <a:rPr lang="en-US" sz="3200" b="1" dirty="0" smtClean="0"/>
              <a:t>Chlorine is in this column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1336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Halogens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24200"/>
            <a:ext cx="891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5) </a:t>
            </a:r>
            <a:r>
              <a:rPr lang="en-US" sz="3200" b="1" dirty="0" smtClean="0"/>
              <a:t>Another name for where d electrons live….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38862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Transition metal block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876800"/>
            <a:ext cx="8534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6) Au, Pt, Ag, Cu…we’re special and called…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56388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NOBLE METALS (very </a:t>
            </a:r>
            <a:r>
              <a:rPr lang="en-US" sz="3200" b="1" dirty="0" err="1" smtClean="0">
                <a:solidFill>
                  <a:srgbClr val="FF0000"/>
                </a:solidFill>
              </a:rPr>
              <a:t>unreactive</a:t>
            </a:r>
            <a:r>
              <a:rPr lang="en-US" sz="3200" b="1" dirty="0" smtClean="0">
                <a:solidFill>
                  <a:srgbClr val="FF0000"/>
                </a:solidFill>
              </a:rPr>
              <a:t>…but not as </a:t>
            </a:r>
            <a:r>
              <a:rPr lang="en-US" sz="3200" b="1" dirty="0" err="1" smtClean="0">
                <a:solidFill>
                  <a:srgbClr val="FF0000"/>
                </a:solidFill>
              </a:rPr>
              <a:t>unreactive</a:t>
            </a:r>
            <a:r>
              <a:rPr lang="en-US" sz="3200" b="1" dirty="0" smtClean="0">
                <a:solidFill>
                  <a:srgbClr val="FF0000"/>
                </a:solidFill>
              </a:rPr>
              <a:t> as NOBLE GASES)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3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Periodic Table Geography Bee (continued)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610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</a:t>
            </a:r>
            <a:r>
              <a:rPr lang="en-US" sz="3200" dirty="0" smtClean="0"/>
              <a:t>) </a:t>
            </a:r>
            <a:r>
              <a:rPr lang="en-US" sz="3200" b="1" dirty="0" smtClean="0"/>
              <a:t>Column 1 type elements are…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1336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Alkali Metals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24200"/>
            <a:ext cx="891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8) </a:t>
            </a:r>
            <a:r>
              <a:rPr lang="en-US" sz="3200" b="1" dirty="0" smtClean="0"/>
              <a:t>Another name for where f electrons live….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38862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Lanthanide or actinide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648200"/>
            <a:ext cx="8534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9) Au, Pt, Ag, Cu…we’re special and called…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56388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NOBLE METALS (very </a:t>
            </a:r>
            <a:r>
              <a:rPr lang="en-US" sz="3200" b="1" dirty="0" err="1" smtClean="0">
                <a:solidFill>
                  <a:srgbClr val="FF0000"/>
                </a:solidFill>
              </a:rPr>
              <a:t>unreactive</a:t>
            </a:r>
            <a:r>
              <a:rPr lang="en-US" sz="3200" b="1" dirty="0" smtClean="0">
                <a:solidFill>
                  <a:srgbClr val="FF0000"/>
                </a:solidFill>
              </a:rPr>
              <a:t>…but not as </a:t>
            </a:r>
            <a:r>
              <a:rPr lang="en-US" sz="3200" b="1" dirty="0" err="1" smtClean="0">
                <a:solidFill>
                  <a:srgbClr val="FF0000"/>
                </a:solidFill>
              </a:rPr>
              <a:t>unreactive</a:t>
            </a:r>
            <a:r>
              <a:rPr lang="en-US" sz="3200" b="1" dirty="0" smtClean="0">
                <a:solidFill>
                  <a:srgbClr val="FF0000"/>
                </a:solidFill>
              </a:rPr>
              <a:t> as NOBLE GASES)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6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Periodic Table Geography Bee (continued)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610600" cy="11387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</a:t>
            </a:r>
            <a:r>
              <a:rPr lang="en-US" sz="3200" dirty="0" smtClean="0"/>
              <a:t>) </a:t>
            </a:r>
            <a:r>
              <a:rPr lang="en-US" sz="3200" b="1" dirty="0" smtClean="0"/>
              <a:t>Calcium’s in this club. So is Barium and Radium. You can often dig us up….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1336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Alkaline Earths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24200"/>
            <a:ext cx="8915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11) </a:t>
            </a:r>
            <a:r>
              <a:rPr lang="en-US" sz="3200" b="1" dirty="0" smtClean="0"/>
              <a:t>Another name for where p electrons live….and chemical act `normal’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876800"/>
            <a:ext cx="8915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12) The majority of elements are….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4191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Main Group Elements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7912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metals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9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913</Words>
  <Application>Microsoft Office PowerPoint</Application>
  <PresentationFormat>On-screen Show (4:3)</PresentationFormat>
  <Paragraphs>161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Notable Periodic Trends</vt:lpstr>
      <vt:lpstr>PowerPoint Presentation</vt:lpstr>
      <vt:lpstr>d-ionization potentials (IP) expanded</vt:lpstr>
      <vt:lpstr>Geography of Periodic Table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133</cp:revision>
  <dcterms:created xsi:type="dcterms:W3CDTF">2006-08-31T00:16:57Z</dcterms:created>
  <dcterms:modified xsi:type="dcterms:W3CDTF">2012-09-19T20:30:29Z</dcterms:modified>
</cp:coreProperties>
</file>