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9" r:id="rId12"/>
    <p:sldId id="361" r:id="rId13"/>
    <p:sldId id="362" r:id="rId14"/>
    <p:sldId id="3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66"/>
    <a:srgbClr val="006666"/>
    <a:srgbClr val="FF6600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091" autoAdjust="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6961-73B8-44BE-9F4D-5169BD2E0038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2B5E-A8B2-4E53-91C5-BF4278235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3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0D4381-318E-4340-9E09-D67260784F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733800"/>
            <a:ext cx="6096000" cy="27351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43400" y="152400"/>
            <a:ext cx="51054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Hold the phone kids…</a:t>
            </a:r>
          </a:p>
          <a:p>
            <a:r>
              <a:rPr lang="en-US" sz="3600" dirty="0" smtClean="0"/>
              <a:t>where did the </a:t>
            </a:r>
            <a:r>
              <a:rPr lang="en-US" sz="3600" b="1" dirty="0" smtClean="0">
                <a:solidFill>
                  <a:srgbClr val="0000CC"/>
                </a:solidFill>
              </a:rPr>
              <a:t>Periodic Table</a:t>
            </a:r>
            <a:r>
              <a:rPr lang="en-US" sz="3600" dirty="0" smtClean="0"/>
              <a:t> come from in the first place ????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3276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Whose your Daddy ?</a:t>
            </a:r>
            <a:endParaRPr lang="en-US" sz="4000" b="1" dirty="0"/>
          </a:p>
        </p:txBody>
      </p:sp>
      <p:pic>
        <p:nvPicPr>
          <p:cNvPr id="47106" name="Picture 2" descr="http://www.catfoodbreath.com/wp-content/uploads/2012/06/2579412663_8543a344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3688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4267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pages</a:t>
            </a:r>
          </a:p>
          <a:p>
            <a:r>
              <a:rPr lang="en-US" dirty="0" smtClean="0"/>
              <a:t> 82-98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Another </a:t>
            </a:r>
            <a:r>
              <a:rPr lang="en-US" sz="4000" dirty="0" smtClean="0"/>
              <a:t>example…</a:t>
            </a:r>
            <a:endParaRPr lang="en-US" sz="4000" dirty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990600"/>
            <a:ext cx="29718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800" b="1" dirty="0"/>
          </a:p>
          <a:p>
            <a:pPr>
              <a:spcBef>
                <a:spcPct val="50000"/>
              </a:spcBef>
            </a:pPr>
            <a:r>
              <a:rPr lang="en-US" sz="3000" b="1" u="sng" dirty="0"/>
              <a:t>property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Atomic mass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Melting point </a:t>
            </a:r>
            <a:r>
              <a:rPr lang="en-US" sz="3000" b="1" baseline="30000" dirty="0" smtClean="0"/>
              <a:t>o</a:t>
            </a:r>
            <a:r>
              <a:rPr lang="en-US" sz="3000" b="1" dirty="0" smtClean="0"/>
              <a:t> C</a:t>
            </a:r>
            <a:endParaRPr lang="en-US" sz="3000" b="1" dirty="0"/>
          </a:p>
          <a:p>
            <a:pPr>
              <a:spcBef>
                <a:spcPct val="50000"/>
              </a:spcBef>
            </a:pPr>
            <a:r>
              <a:rPr lang="en-US" sz="3000" b="1" dirty="0"/>
              <a:t>Boiling point </a:t>
            </a:r>
            <a:r>
              <a:rPr lang="en-US" sz="3000" b="1" baseline="30000" dirty="0" err="1" smtClean="0"/>
              <a:t>o</a:t>
            </a:r>
            <a:r>
              <a:rPr lang="en-US" sz="3000" b="1" dirty="0" err="1" smtClean="0"/>
              <a:t>C</a:t>
            </a:r>
            <a:endParaRPr lang="en-US" sz="3000" b="1" dirty="0"/>
          </a:p>
          <a:p>
            <a:pPr>
              <a:spcBef>
                <a:spcPct val="50000"/>
              </a:spcBef>
            </a:pPr>
            <a:r>
              <a:rPr lang="en-US" sz="3000" b="1" dirty="0"/>
              <a:t>Density (g/cm</a:t>
            </a:r>
            <a:r>
              <a:rPr lang="en-US" sz="3000" b="1" baseline="30000" dirty="0"/>
              <a:t>3</a:t>
            </a:r>
            <a:r>
              <a:rPr lang="en-US" sz="30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 common oxide</a:t>
            </a:r>
          </a:p>
          <a:p>
            <a:pPr>
              <a:spcBef>
                <a:spcPct val="50000"/>
              </a:spcBef>
            </a:pPr>
            <a:endParaRPr lang="en-US" sz="3000" dirty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124200" y="2057400"/>
            <a:ext cx="1524000" cy="35394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68 </a:t>
            </a:r>
            <a:r>
              <a:rPr lang="en-US" sz="3200" b="1" dirty="0" err="1"/>
              <a:t>amu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Low 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HIGH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5.9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X</a:t>
            </a:r>
            <a:r>
              <a:rPr lang="en-US" sz="3200" b="1" baseline="-25000" dirty="0"/>
              <a:t>2</a:t>
            </a:r>
            <a:r>
              <a:rPr lang="en-US" sz="3200" b="1" dirty="0"/>
              <a:t>0</a:t>
            </a:r>
            <a:r>
              <a:rPr lang="en-US" sz="3200" b="1" baseline="-25000" dirty="0"/>
              <a:t>3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/>
              <a:t>Gallium</a:t>
            </a:r>
            <a:r>
              <a:rPr lang="en-US" sz="2800" dirty="0"/>
              <a:t> </a:t>
            </a:r>
            <a:r>
              <a:rPr lang="en-US" sz="2800" baseline="30000" dirty="0"/>
              <a:t>1</a:t>
            </a:r>
            <a:endParaRPr lang="en-US" sz="2800" dirty="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981200" y="1066800"/>
            <a:ext cx="327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/>
              <a:t>Predicted for </a:t>
            </a:r>
          </a:p>
          <a:p>
            <a:r>
              <a:rPr lang="en-US" sz="2800" b="1" dirty="0"/>
              <a:t>`</a:t>
            </a:r>
            <a:r>
              <a:rPr lang="en-US" sz="2800" b="1" u="sng" dirty="0" err="1"/>
              <a:t>eka</a:t>
            </a:r>
            <a:r>
              <a:rPr lang="en-US" sz="2800" b="1" u="sng" dirty="0"/>
              <a:t>-Aluminum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334000" y="1981200"/>
            <a:ext cx="1676400" cy="353943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69.7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30.1 </a:t>
            </a:r>
            <a:r>
              <a:rPr lang="en-US" sz="3200" b="1" baseline="30000" dirty="0"/>
              <a:t>O </a:t>
            </a:r>
            <a:r>
              <a:rPr lang="en-US" sz="3200" b="1" dirty="0"/>
              <a:t>C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1983 </a:t>
            </a:r>
            <a:r>
              <a:rPr lang="en-US" sz="3200" b="1" baseline="30000" dirty="0" err="1"/>
              <a:t>o</a:t>
            </a:r>
            <a:r>
              <a:rPr lang="en-US" sz="3200" b="1" dirty="0" err="1"/>
              <a:t>C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5.91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Ga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  <a:r>
              <a:rPr lang="en-US" sz="3200" b="1" baseline="-25000" dirty="0"/>
              <a:t>3</a:t>
            </a:r>
            <a:endParaRPr lang="en-US" sz="3200" b="1" dirty="0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0" y="615011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sz="2800" b="1" dirty="0"/>
              <a:t>discovered in 1874 by Paul-Emile </a:t>
            </a:r>
            <a:r>
              <a:rPr lang="en-US" sz="2800" b="1" dirty="0" err="1"/>
              <a:t>Lecoq</a:t>
            </a:r>
            <a:r>
              <a:rPr lang="en-US" sz="2800" b="1" dirty="0"/>
              <a:t> de </a:t>
            </a:r>
            <a:r>
              <a:rPr lang="en-US" sz="2800" b="1" dirty="0" err="1" smtClean="0"/>
              <a:t>Boisbaudran</a:t>
            </a:r>
            <a:endParaRPr lang="en-US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 animBg="1"/>
      <p:bldP spid="67590" grpId="0"/>
      <p:bldP spid="67591" grpId="0" animBg="1"/>
      <p:bldP spid="675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You Try </a:t>
            </a:r>
            <a:r>
              <a:rPr lang="en-US" sz="2800" b="1" dirty="0" smtClean="0"/>
              <a:t>Thinking Like a Russian Chemist…</a:t>
            </a:r>
            <a:endParaRPr lang="en-US" sz="2800" b="1" dirty="0"/>
          </a:p>
        </p:txBody>
      </p:sp>
      <p:graphicFrame>
        <p:nvGraphicFramePr>
          <p:cNvPr id="73845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70172"/>
              </p:ext>
            </p:extLst>
          </p:nvPr>
        </p:nvGraphicFramePr>
        <p:xfrm>
          <a:off x="304800" y="1905000"/>
          <a:ext cx="8610600" cy="3889248"/>
        </p:xfrm>
        <a:graphic>
          <a:graphicData uri="http://schemas.openxmlformats.org/drawingml/2006/table">
            <a:tbl>
              <a:tblPr/>
              <a:tblGrid>
                <a:gridCol w="1076325"/>
                <a:gridCol w="1076325"/>
                <a:gridCol w="1076325"/>
                <a:gridCol w="1038225"/>
                <a:gridCol w="1114425"/>
                <a:gridCol w="1076325"/>
                <a:gridCol w="1076325"/>
                <a:gridCol w="1076325"/>
              </a:tblGrid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Done on 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Done on board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811" name="Group 83"/>
          <p:cNvGraphicFramePr>
            <a:graphicFrameLocks noGrp="1"/>
          </p:cNvGraphicFramePr>
          <p:nvPr/>
        </p:nvGraphicFramePr>
        <p:xfrm>
          <a:off x="304800" y="1143000"/>
          <a:ext cx="8610600" cy="694944"/>
        </p:xfrm>
        <a:graphic>
          <a:graphicData uri="http://schemas.openxmlformats.org/drawingml/2006/table">
            <a:tbl>
              <a:tblPr/>
              <a:tblGrid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Atomic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#n/#p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Melting pt  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Boiling point 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Density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g/cm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813" name="Text Box 85"/>
          <p:cNvSpPr txBox="1">
            <a:spLocks noChangeArrowheads="1"/>
          </p:cNvSpPr>
          <p:nvPr/>
        </p:nvSpPr>
        <p:spPr bwMode="auto">
          <a:xfrm>
            <a:off x="1447800" y="3048000"/>
            <a:ext cx="91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160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3815" name="Text Box 87"/>
          <p:cNvSpPr txBox="1">
            <a:spLocks noChangeArrowheads="1"/>
          </p:cNvSpPr>
          <p:nvPr/>
        </p:nvSpPr>
        <p:spPr bwMode="auto">
          <a:xfrm>
            <a:off x="1447800" y="5105400"/>
            <a:ext cx="914400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73816" name="Text Box 88"/>
          <p:cNvSpPr txBox="1">
            <a:spLocks noChangeArrowheads="1"/>
          </p:cNvSpPr>
          <p:nvPr/>
        </p:nvSpPr>
        <p:spPr bwMode="auto">
          <a:xfrm>
            <a:off x="4648200" y="3124200"/>
            <a:ext cx="9144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1600</a:t>
            </a:r>
          </a:p>
        </p:txBody>
      </p:sp>
      <p:sp>
        <p:nvSpPr>
          <p:cNvPr id="73818" name="Text Box 90"/>
          <p:cNvSpPr txBox="1">
            <a:spLocks noChangeArrowheads="1"/>
          </p:cNvSpPr>
          <p:nvPr/>
        </p:nvSpPr>
        <p:spPr bwMode="auto">
          <a:xfrm>
            <a:off x="4648200" y="5029200"/>
            <a:ext cx="9144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73820" name="Text Box 92"/>
          <p:cNvSpPr txBox="1">
            <a:spLocks noChangeArrowheads="1"/>
          </p:cNvSpPr>
          <p:nvPr/>
        </p:nvSpPr>
        <p:spPr bwMode="auto">
          <a:xfrm>
            <a:off x="5791200" y="3124200"/>
            <a:ext cx="9144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2700</a:t>
            </a:r>
          </a:p>
        </p:txBody>
      </p:sp>
      <p:sp>
        <p:nvSpPr>
          <p:cNvPr id="73821" name="Text Box 93"/>
          <p:cNvSpPr txBox="1">
            <a:spLocks noChangeArrowheads="1"/>
          </p:cNvSpPr>
          <p:nvPr/>
        </p:nvSpPr>
        <p:spPr bwMode="auto">
          <a:xfrm>
            <a:off x="5791200" y="5029200"/>
            <a:ext cx="9144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3300</a:t>
            </a:r>
          </a:p>
        </p:txBody>
      </p:sp>
      <p:sp>
        <p:nvSpPr>
          <p:cNvPr id="73822" name="Text Box 94"/>
          <p:cNvSpPr txBox="1">
            <a:spLocks noChangeArrowheads="1"/>
          </p:cNvSpPr>
          <p:nvPr/>
        </p:nvSpPr>
        <p:spPr bwMode="auto">
          <a:xfrm>
            <a:off x="6858000" y="3124200"/>
            <a:ext cx="91440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8.0</a:t>
            </a:r>
          </a:p>
        </p:txBody>
      </p:sp>
      <p:sp>
        <p:nvSpPr>
          <p:cNvPr id="73823" name="Text Box 95"/>
          <p:cNvSpPr txBox="1">
            <a:spLocks noChangeArrowheads="1"/>
          </p:cNvSpPr>
          <p:nvPr/>
        </p:nvSpPr>
        <p:spPr bwMode="auto">
          <a:xfrm>
            <a:off x="6858000" y="5029200"/>
            <a:ext cx="91440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10.0</a:t>
            </a:r>
          </a:p>
        </p:txBody>
      </p:sp>
      <p:sp>
        <p:nvSpPr>
          <p:cNvPr id="73824" name="Text Box 96"/>
          <p:cNvSpPr txBox="1">
            <a:spLocks noChangeArrowheads="1"/>
          </p:cNvSpPr>
          <p:nvPr/>
        </p:nvSpPr>
        <p:spPr bwMode="auto">
          <a:xfrm>
            <a:off x="0" y="5715000"/>
            <a:ext cx="30480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/>
              <a:t>Finding Mass # for </a:t>
            </a:r>
            <a:r>
              <a:rPr lang="en-US">
                <a:solidFill>
                  <a:srgbClr val="FF0000"/>
                </a:solidFill>
              </a:rPr>
              <a:t>Fy</a:t>
            </a:r>
            <a:r>
              <a:rPr lang="en-US"/>
              <a:t>:</a:t>
            </a:r>
          </a:p>
        </p:txBody>
      </p:sp>
      <p:sp>
        <p:nvSpPr>
          <p:cNvPr id="73825" name="Text Box 97"/>
          <p:cNvSpPr txBox="1">
            <a:spLocks noChangeArrowheads="1"/>
          </p:cNvSpPr>
          <p:nvPr/>
        </p:nvSpPr>
        <p:spPr bwMode="auto">
          <a:xfrm>
            <a:off x="3581400" y="3124200"/>
            <a:ext cx="914400" cy="519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1.10</a:t>
            </a:r>
          </a:p>
        </p:txBody>
      </p:sp>
      <p:sp>
        <p:nvSpPr>
          <p:cNvPr id="73826" name="Text Box 98"/>
          <p:cNvSpPr txBox="1">
            <a:spLocks noChangeArrowheads="1"/>
          </p:cNvSpPr>
          <p:nvPr/>
        </p:nvSpPr>
        <p:spPr bwMode="auto">
          <a:xfrm>
            <a:off x="3581400" y="5029200"/>
            <a:ext cx="914400" cy="519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1.10</a:t>
            </a:r>
          </a:p>
        </p:txBody>
      </p:sp>
      <p:sp>
        <p:nvSpPr>
          <p:cNvPr id="73827" name="Text Box 99"/>
          <p:cNvSpPr txBox="1">
            <a:spLocks noChangeArrowheads="1"/>
          </p:cNvSpPr>
          <p:nvPr/>
        </p:nvSpPr>
        <p:spPr bwMode="auto">
          <a:xfrm>
            <a:off x="304800" y="3124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Fy</a:t>
            </a:r>
          </a:p>
        </p:txBody>
      </p:sp>
      <p:sp>
        <p:nvSpPr>
          <p:cNvPr id="73828" name="Text Box 100"/>
          <p:cNvSpPr txBox="1">
            <a:spLocks noChangeArrowheads="1"/>
          </p:cNvSpPr>
          <p:nvPr/>
        </p:nvSpPr>
        <p:spPr bwMode="auto">
          <a:xfrm>
            <a:off x="381000" y="5105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Fu</a:t>
            </a:r>
          </a:p>
        </p:txBody>
      </p:sp>
      <p:sp>
        <p:nvSpPr>
          <p:cNvPr id="73829" name="Text Box 101"/>
          <p:cNvSpPr txBox="1">
            <a:spLocks noChangeArrowheads="1"/>
          </p:cNvSpPr>
          <p:nvPr/>
        </p:nvSpPr>
        <p:spPr bwMode="auto">
          <a:xfrm>
            <a:off x="7848600" y="3124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Fye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3831" name="Text Box 103"/>
          <p:cNvSpPr txBox="1">
            <a:spLocks noChangeArrowheads="1"/>
          </p:cNvSpPr>
          <p:nvPr/>
        </p:nvSpPr>
        <p:spPr bwMode="auto">
          <a:xfrm>
            <a:off x="7924800" y="5029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Fum</a:t>
            </a:r>
          </a:p>
        </p:txBody>
      </p:sp>
      <p:sp>
        <p:nvSpPr>
          <p:cNvPr id="73839" name="Text Box 111"/>
          <p:cNvSpPr txBox="1">
            <a:spLocks noChangeArrowheads="1"/>
          </p:cNvSpPr>
          <p:nvPr/>
        </p:nvSpPr>
        <p:spPr bwMode="auto">
          <a:xfrm>
            <a:off x="3048000" y="5715000"/>
            <a:ext cx="281940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#n/#p= 1.10 =#n/160</a:t>
            </a:r>
          </a:p>
        </p:txBody>
      </p:sp>
      <p:sp>
        <p:nvSpPr>
          <p:cNvPr id="73840" name="Text Box 112"/>
          <p:cNvSpPr txBox="1">
            <a:spLocks noChangeArrowheads="1"/>
          </p:cNvSpPr>
          <p:nvPr/>
        </p:nvSpPr>
        <p:spPr bwMode="auto">
          <a:xfrm>
            <a:off x="5943600" y="5715000"/>
            <a:ext cx="2971800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=&gt; 1.10*160=#n= 176</a:t>
            </a:r>
          </a:p>
        </p:txBody>
      </p:sp>
      <p:sp>
        <p:nvSpPr>
          <p:cNvPr id="73841" name="Text Box 113"/>
          <p:cNvSpPr txBox="1">
            <a:spLocks noChangeArrowheads="1"/>
          </p:cNvSpPr>
          <p:nvPr/>
        </p:nvSpPr>
        <p:spPr bwMode="auto">
          <a:xfrm>
            <a:off x="3276600" y="6172200"/>
            <a:ext cx="52578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mass #=#n+#p= 176+160=336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0" y="3124200"/>
            <a:ext cx="533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00200" y="3124200"/>
            <a:ext cx="685800" cy="461665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160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15" grpId="0" animBg="1"/>
      <p:bldP spid="73816" grpId="0" animBg="1"/>
      <p:bldP spid="73818" grpId="0" animBg="1"/>
      <p:bldP spid="73820" grpId="0" animBg="1"/>
      <p:bldP spid="73821" grpId="0" animBg="1"/>
      <p:bldP spid="73822" grpId="0" animBg="1"/>
      <p:bldP spid="73823" grpId="0" animBg="1"/>
      <p:bldP spid="73824" grpId="0" animBg="1"/>
      <p:bldP spid="73825" grpId="0" animBg="1"/>
      <p:bldP spid="73826" grpId="0" animBg="1"/>
      <p:bldP spid="73827" grpId="0"/>
      <p:bldP spid="73828" grpId="0"/>
      <p:bldP spid="73829" grpId="0"/>
      <p:bldP spid="73831" grpId="0"/>
      <p:bldP spid="73839" grpId="0" animBg="1"/>
      <p:bldP spid="73840" grpId="0" animBg="1"/>
      <p:bldP spid="73841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Periodic Commonalities: </a:t>
            </a:r>
            <a:r>
              <a:rPr lang="en-US" sz="4000" b="1" dirty="0">
                <a:solidFill>
                  <a:srgbClr val="00259C"/>
                </a:solidFill>
              </a:rPr>
              <a:t>halogens</a:t>
            </a:r>
            <a:r>
              <a:rPr lang="en-US" dirty="0"/>
              <a:t/>
            </a:r>
            <a:br>
              <a:rPr lang="en-US" dirty="0"/>
            </a:br>
            <a:endParaRPr lang="en-US" sz="2000" b="1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1905000" y="2286000"/>
          <a:ext cx="7207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Bitmap Image" r:id="rId3" imgW="523810" imgH="2657846" progId="PBrush">
                  <p:embed/>
                </p:oleObj>
              </mc:Choice>
              <mc:Fallback>
                <p:oleObj name="Bitmap Image" r:id="rId3" imgW="523810" imgH="265784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7207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971800" y="2286000"/>
            <a:ext cx="1143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</a:t>
            </a:r>
            <a:r>
              <a:rPr lang="en-US" sz="3200"/>
              <a:t>220</a:t>
            </a:r>
          </a:p>
          <a:p>
            <a:pPr>
              <a:spcBef>
                <a:spcPct val="50000"/>
              </a:spcBef>
            </a:pPr>
            <a:r>
              <a:rPr lang="en-US" sz="3200"/>
              <a:t>-101</a:t>
            </a:r>
          </a:p>
          <a:p>
            <a:pPr>
              <a:spcBef>
                <a:spcPct val="50000"/>
              </a:spcBef>
            </a:pPr>
            <a:r>
              <a:rPr lang="en-US" sz="3200"/>
              <a:t>-7</a:t>
            </a:r>
          </a:p>
          <a:p>
            <a:pPr>
              <a:spcBef>
                <a:spcPct val="50000"/>
              </a:spcBef>
            </a:pPr>
            <a:r>
              <a:rPr lang="en-US" sz="3200"/>
              <a:t>114</a:t>
            </a:r>
          </a:p>
          <a:p>
            <a:pPr>
              <a:spcBef>
                <a:spcPct val="50000"/>
              </a:spcBef>
            </a:pPr>
            <a:r>
              <a:rPr lang="en-US" sz="3200"/>
              <a:t>302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343400" y="2286000"/>
            <a:ext cx="12192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-188</a:t>
            </a:r>
          </a:p>
          <a:p>
            <a:pPr>
              <a:spcBef>
                <a:spcPct val="50000"/>
              </a:spcBef>
            </a:pPr>
            <a:r>
              <a:rPr lang="en-US" sz="3200"/>
              <a:t> -35</a:t>
            </a:r>
          </a:p>
          <a:p>
            <a:pPr>
              <a:spcBef>
                <a:spcPct val="50000"/>
              </a:spcBef>
            </a:pPr>
            <a:r>
              <a:rPr lang="en-US" sz="3200"/>
              <a:t>  59</a:t>
            </a:r>
          </a:p>
          <a:p>
            <a:pPr>
              <a:spcBef>
                <a:spcPct val="50000"/>
              </a:spcBef>
            </a:pPr>
            <a:r>
              <a:rPr lang="en-US" sz="3200"/>
              <a:t>184 </a:t>
            </a:r>
          </a:p>
          <a:p>
            <a:pPr>
              <a:spcBef>
                <a:spcPct val="50000"/>
              </a:spcBef>
            </a:pPr>
            <a:r>
              <a:rPr lang="en-US" sz="3200"/>
              <a:t>337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667000" y="1828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MP (</a:t>
            </a:r>
            <a:r>
              <a:rPr lang="en-US" b="1" u="sng" baseline="30000"/>
              <a:t>O</a:t>
            </a:r>
            <a:r>
              <a:rPr lang="en-US" b="1" u="sng"/>
              <a:t>C)         BP ( </a:t>
            </a:r>
            <a:r>
              <a:rPr lang="en-US" b="1" u="sng" baseline="30000"/>
              <a:t>O</a:t>
            </a:r>
            <a:r>
              <a:rPr lang="en-US" b="1" u="sng"/>
              <a:t> C)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57200" y="2286000"/>
            <a:ext cx="1524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/>
              <a:t>3   7</a:t>
            </a:r>
          </a:p>
          <a:p>
            <a:pPr>
              <a:spcBef>
                <a:spcPct val="50000"/>
              </a:spcBef>
            </a:pPr>
            <a:r>
              <a:rPr lang="en-US" sz="3200"/>
              <a:t>11  23</a:t>
            </a:r>
          </a:p>
          <a:p>
            <a:pPr>
              <a:spcBef>
                <a:spcPct val="50000"/>
              </a:spcBef>
            </a:pPr>
            <a:r>
              <a:rPr lang="en-US" sz="3200"/>
              <a:t>19  40</a:t>
            </a:r>
          </a:p>
          <a:p>
            <a:pPr>
              <a:spcBef>
                <a:spcPct val="50000"/>
              </a:spcBef>
            </a:pPr>
            <a:r>
              <a:rPr lang="en-US" sz="3200"/>
              <a:t>37  85</a:t>
            </a:r>
          </a:p>
          <a:p>
            <a:pPr>
              <a:spcBef>
                <a:spcPct val="50000"/>
              </a:spcBef>
            </a:pPr>
            <a:r>
              <a:rPr lang="en-US" sz="3200"/>
              <a:t>55 133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57200" y="1828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 </a:t>
            </a:r>
            <a:r>
              <a:rPr lang="en-US" b="1" u="sng"/>
              <a:t>p      mass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34000" y="2533650"/>
            <a:ext cx="3810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2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chemeClr val="accent2"/>
                </a:solidFill>
              </a:rPr>
              <a:t>Halogen </a:t>
            </a:r>
            <a:r>
              <a:rPr lang="en-US" b="1" u="sng" dirty="0" smtClean="0">
                <a:solidFill>
                  <a:schemeClr val="accent2"/>
                </a:solidFill>
              </a:rPr>
              <a:t>chemistry !!!</a:t>
            </a:r>
            <a:endParaRPr lang="en-US" b="1" u="sng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CC0000"/>
                </a:solidFill>
              </a:rPr>
              <a:t>2Na + X</a:t>
            </a:r>
            <a:r>
              <a:rPr lang="en-US" sz="2200" b="1" baseline="-25000" dirty="0">
                <a:solidFill>
                  <a:srgbClr val="CC0000"/>
                </a:solidFill>
              </a:rPr>
              <a:t>2 </a:t>
            </a:r>
            <a:r>
              <a:rPr lang="en-US" sz="2200" b="1" dirty="0">
                <a:solidFill>
                  <a:srgbClr val="CC0000"/>
                </a:solidFill>
                <a:sym typeface="Wingdings" pitchFamily="2" charset="2"/>
              </a:rPr>
              <a:t> 2NaX (high melting white salts)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X</a:t>
            </a:r>
            <a:r>
              <a:rPr lang="en-US" b="1" baseline="-25000" dirty="0">
                <a:solidFill>
                  <a:srgbClr val="009900"/>
                </a:solidFill>
                <a:sym typeface="Wingdings" pitchFamily="2" charset="2"/>
              </a:rPr>
              <a:t>2</a:t>
            </a:r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(colored) + </a:t>
            </a:r>
            <a:r>
              <a:rPr lang="en-US" b="1" dirty="0" err="1">
                <a:solidFill>
                  <a:srgbClr val="009900"/>
                </a:solidFill>
                <a:sym typeface="Wingdings" pitchFamily="2" charset="2"/>
              </a:rPr>
              <a:t>ethene</a:t>
            </a:r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 colorless </a:t>
            </a:r>
            <a:r>
              <a:rPr lang="en-US" b="1" dirty="0" err="1" smtClean="0">
                <a:solidFill>
                  <a:srgbClr val="009900"/>
                </a:solidFill>
                <a:sym typeface="Wingdings" pitchFamily="2" charset="2"/>
              </a:rPr>
              <a:t>dihalides</a:t>
            </a:r>
            <a:endParaRPr lang="en-US" b="1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CC00FF"/>
                </a:solidFill>
                <a:sym typeface="Wingdings" pitchFamily="2" charset="2"/>
              </a:rPr>
              <a:t>Breathing X</a:t>
            </a:r>
            <a:r>
              <a:rPr lang="en-US" b="1" baseline="-25000" dirty="0" smtClean="0">
                <a:solidFill>
                  <a:srgbClr val="CC00FF"/>
                </a:solidFill>
                <a:sym typeface="Wingdings" pitchFamily="2" charset="2"/>
              </a:rPr>
              <a:t>2</a:t>
            </a:r>
            <a:r>
              <a:rPr lang="en-US" b="1" dirty="0" smtClean="0">
                <a:solidFill>
                  <a:srgbClr val="CC00FF"/>
                </a:solidFill>
                <a:sym typeface="Wingdings" pitchFamily="2" charset="2"/>
              </a:rPr>
              <a:t> kills you</a:t>
            </a:r>
            <a:endParaRPr lang="en-US" b="1" dirty="0">
              <a:solidFill>
                <a:srgbClr val="CC00FF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b="1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981200" y="1676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Comic Sans MS" pitchFamily="66" charset="0"/>
              </a:rPr>
              <a:t>X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637692" y="1279525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MP and BP very different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1995041"/>
            <a:ext cx="2895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 what’s common ???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1" grpId="0" autoUpdateAnimBg="0"/>
      <p:bldP spid="70662" grpId="0" autoUpdateAnimBg="0"/>
      <p:bldP spid="70663" grpId="0" autoUpdateAnimBg="0"/>
      <p:bldP spid="70664" grpId="0" autoUpdateAnimBg="0"/>
      <p:bldP spid="70665" grpId="0" autoUpdateAnimBg="0"/>
      <p:bldP spid="70667" grpId="0" autoUpdateAnimBg="0"/>
      <p:bldP spid="70668" grpId="0" autoUpdateAnimBg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Another example of </a:t>
            </a:r>
            <a:r>
              <a:rPr lang="en-US" sz="4000" dirty="0" smtClean="0"/>
              <a:t>periodic commonality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inert </a:t>
            </a:r>
            <a:r>
              <a:rPr lang="en-US" sz="4000" dirty="0">
                <a:solidFill>
                  <a:srgbClr val="009900"/>
                </a:solidFill>
              </a:rPr>
              <a:t>(noble</a:t>
            </a:r>
            <a:r>
              <a:rPr lang="en-US" sz="4000" dirty="0"/>
              <a:t>) </a:t>
            </a:r>
            <a:r>
              <a:rPr lang="en-US" sz="4000" dirty="0" smtClean="0"/>
              <a:t>gases</a:t>
            </a:r>
            <a:endParaRPr lang="en-US" sz="2800" dirty="0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2286000" y="2133600"/>
          <a:ext cx="6810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Bitmap Image" r:id="rId3" imgW="266737" imgH="1638529" progId="PBrush">
                  <p:embed/>
                </p:oleObj>
              </mc:Choice>
              <mc:Fallback>
                <p:oleObj name="Bitmap Image" r:id="rId3" imgW="266737" imgH="16385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6810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124200" y="2209800"/>
            <a:ext cx="23622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</a:t>
            </a:r>
            <a:r>
              <a:rPr lang="en-US" sz="3000"/>
              <a:t>272    - 269</a:t>
            </a:r>
          </a:p>
          <a:p>
            <a:pPr>
              <a:spcBef>
                <a:spcPct val="50000"/>
              </a:spcBef>
            </a:pPr>
            <a:r>
              <a:rPr lang="en-US" sz="3000"/>
              <a:t>-249    -246</a:t>
            </a:r>
          </a:p>
          <a:p>
            <a:pPr>
              <a:spcBef>
                <a:spcPct val="50000"/>
              </a:spcBef>
            </a:pPr>
            <a:r>
              <a:rPr lang="en-US" sz="3000"/>
              <a:t>-189    -186</a:t>
            </a:r>
          </a:p>
          <a:p>
            <a:pPr>
              <a:spcBef>
                <a:spcPct val="50000"/>
              </a:spcBef>
            </a:pPr>
            <a:r>
              <a:rPr lang="en-US" sz="3000"/>
              <a:t>-157    -152</a:t>
            </a:r>
          </a:p>
          <a:p>
            <a:pPr>
              <a:spcBef>
                <a:spcPct val="50000"/>
              </a:spcBef>
            </a:pPr>
            <a:r>
              <a:rPr lang="en-US" sz="3000"/>
              <a:t>-112    -107</a:t>
            </a:r>
          </a:p>
          <a:p>
            <a:pPr>
              <a:spcBef>
                <a:spcPct val="50000"/>
              </a:spcBef>
            </a:pPr>
            <a:r>
              <a:rPr lang="en-US" sz="3000"/>
              <a:t>-71      -62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16002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lain" startAt="2"/>
            </a:pPr>
            <a:r>
              <a:rPr lang="en-US" sz="3000"/>
              <a:t>  4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10"/>
            </a:pPr>
            <a:r>
              <a:rPr lang="en-US" sz="3000"/>
              <a:t>  20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18"/>
            </a:pPr>
            <a:r>
              <a:rPr lang="en-US" sz="3000"/>
              <a:t>  40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36"/>
            </a:pPr>
            <a:r>
              <a:rPr lang="en-US" sz="3000"/>
              <a:t>  84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54"/>
            </a:pPr>
            <a:r>
              <a:rPr lang="en-US" sz="3000"/>
              <a:t>  131</a:t>
            </a:r>
          </a:p>
          <a:p>
            <a:pPr marL="457200" indent="-457200">
              <a:spcBef>
                <a:spcPct val="50000"/>
              </a:spcBef>
            </a:pPr>
            <a:r>
              <a:rPr lang="en-US" sz="3000"/>
              <a:t>86   222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p    mass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819400" y="1828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 b="1" u="sng"/>
              <a:t>MP(</a:t>
            </a:r>
            <a:r>
              <a:rPr lang="en-US" b="1" u="sng" baseline="30000"/>
              <a:t>o</a:t>
            </a:r>
            <a:r>
              <a:rPr lang="en-US" b="1" u="sng"/>
              <a:t> C)       BP (</a:t>
            </a:r>
            <a:r>
              <a:rPr lang="en-US" b="1" u="sng" baseline="30000"/>
              <a:t>0</a:t>
            </a:r>
            <a:r>
              <a:rPr lang="en-US" b="1" u="sng"/>
              <a:t> C )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486400" y="3426924"/>
            <a:ext cx="335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9900"/>
                </a:solidFill>
              </a:rPr>
              <a:t>Noble gas chemistry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59C"/>
                </a:solidFill>
              </a:rPr>
              <a:t>            </a:t>
            </a:r>
            <a:endParaRPr lang="en-US" sz="2800" b="1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629400" y="43926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b="1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5943600" y="44196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5486400" y="4038600"/>
            <a:ext cx="251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NONE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2385688"/>
            <a:ext cx="2895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 what’s common ???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  <p:bldP spid="71685" grpId="0" autoUpdateAnimBg="0"/>
      <p:bldP spid="71686" grpId="0" autoUpdateAnimBg="0"/>
      <p:bldP spid="71687" grpId="0" autoUpdateAnimBg="0"/>
      <p:bldP spid="71689" grpId="0" autoUpdateAnimBg="0"/>
      <p:bldP spid="71690" grpId="0" autoUpdateAnimBg="0"/>
      <p:bldP spid="71691" grpId="0" autoUpdateAnimBg="0"/>
      <p:bldP spid="71692" grpId="0" autoUpdateAnimBg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985" y="76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final example of `period commonality</a:t>
            </a:r>
            <a:r>
              <a:rPr lang="en-US" dirty="0" smtClean="0"/>
              <a:t>’:</a:t>
            </a:r>
          </a:p>
          <a:p>
            <a:r>
              <a:rPr lang="en-US" dirty="0" smtClean="0"/>
              <a:t> </a:t>
            </a:r>
            <a:r>
              <a:rPr lang="en-US" sz="4000" dirty="0" err="1" smtClean="0"/>
              <a:t>reactivities</a:t>
            </a:r>
            <a:r>
              <a:rPr lang="en-US" sz="4000" dirty="0" smtClean="0"/>
              <a:t> of </a:t>
            </a:r>
            <a:r>
              <a:rPr lang="en-US" sz="4000" b="1" dirty="0" smtClean="0">
                <a:solidFill>
                  <a:srgbClr val="FF0000"/>
                </a:solidFill>
              </a:rPr>
              <a:t>alkali</a:t>
            </a:r>
            <a:r>
              <a:rPr lang="en-US" sz="4000" dirty="0" smtClean="0"/>
              <a:t> metals</a:t>
            </a:r>
            <a:endParaRPr lang="en-US" sz="40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2" y="1981199"/>
            <a:ext cx="80705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Periodic%20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0462" y="2116014"/>
            <a:ext cx="6113585" cy="42847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2362200"/>
            <a:ext cx="2895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146717"/>
            <a:ext cx="3581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[inert gas]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ns</a:t>
            </a:r>
            <a:r>
              <a:rPr lang="en-US" sz="5400" baseline="300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4753" y="2463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chemistry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185746" y="3937722"/>
            <a:ext cx="31535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SIZE </a:t>
            </a:r>
            <a:r>
              <a:rPr lang="en-US" sz="3600" b="1" dirty="0" smtClean="0">
                <a:solidFill>
                  <a:srgbClr val="FF0000"/>
                </a:solidFill>
              </a:rPr>
              <a:t>(n) </a:t>
            </a:r>
            <a:r>
              <a:rPr lang="en-US" sz="3600" dirty="0" smtClean="0"/>
              <a:t>MATTERS !</a:t>
            </a:r>
            <a:endParaRPr lang="en-US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34759" y="3048000"/>
            <a:ext cx="1184641" cy="53340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799" y="1380252"/>
            <a:ext cx="23622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Alkali</a:t>
            </a:r>
            <a:r>
              <a:rPr lang="en-US" sz="2800" dirty="0" smtClean="0"/>
              <a:t> metals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138025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 WHAT’S COMMON ??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10253" y="168881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It’s all about ….</a:t>
            </a:r>
            <a:endParaRPr lang="en-US" sz="32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5694"/>
              </p:ext>
            </p:extLst>
          </p:nvPr>
        </p:nvGraphicFramePr>
        <p:xfrm>
          <a:off x="7335716" y="467618"/>
          <a:ext cx="1333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Packager Shell Object" showAsIcon="1" r:id="rId6" imgW="1333800" imgH="685800" progId="Package">
                  <p:embed/>
                </p:oleObj>
              </mc:Choice>
              <mc:Fallback>
                <p:oleObj name="Packager Shell Object" showAsIcon="1" r:id="rId6" imgW="13338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35716" y="467618"/>
                        <a:ext cx="1333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6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stellar" pitchFamily="18" charset="0"/>
                <a:cs typeface="Times New Roman" pitchFamily="18" charset="0"/>
              </a:rPr>
              <a:t>THINKING LIKE A CHEMIST: </a:t>
            </a:r>
            <a:r>
              <a:rPr lang="en-US" sz="2800" b="1" dirty="0" smtClean="0">
                <a:latin typeface="Castellar" pitchFamily="18" charset="0"/>
                <a:cs typeface="Times New Roman" pitchFamily="18" charset="0"/>
              </a:rPr>
              <a:t>Russian style</a:t>
            </a:r>
            <a:br>
              <a:rPr lang="en-US" sz="2800" b="1" dirty="0" smtClean="0">
                <a:latin typeface="Castellar" pitchFamily="18" charset="0"/>
                <a:cs typeface="Times New Roman" pitchFamily="18" charset="0"/>
              </a:rPr>
            </a:br>
            <a:r>
              <a:rPr lang="en-US" sz="2800" b="1" dirty="0">
                <a:latin typeface="Castellar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latin typeface="Castellar" pitchFamily="18" charset="0"/>
                <a:cs typeface="Times New Roman" pitchFamily="18" charset="0"/>
              </a:rPr>
              <a:t>Dimitri</a:t>
            </a:r>
            <a:r>
              <a:rPr lang="en-US" sz="2800" b="1" dirty="0">
                <a:latin typeface="Castellar" pitchFamily="18" charset="0"/>
                <a:cs typeface="Times New Roman" pitchFamily="18" charset="0"/>
              </a:rPr>
              <a:t> Mendeleev  		~1865</a:t>
            </a:r>
          </a:p>
        </p:txBody>
      </p:sp>
      <p:pic>
        <p:nvPicPr>
          <p:cNvPr id="62467" name="Picture 3" descr="mendeleev_dmitri_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2593975" cy="3771900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9900"/>
                </a:solidFill>
              </a:rPr>
              <a:t>At …St Petersburg U Chemistry …the dedicated chemistry teacher; </a:t>
            </a:r>
          </a:p>
        </p:txBody>
      </p:sp>
      <p:pic>
        <p:nvPicPr>
          <p:cNvPr id="62469" name="Picture 5" descr="Mendele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05000"/>
            <a:ext cx="2286000" cy="2514600"/>
          </a:xfrm>
          <a:prstGeom prst="rect">
            <a:avLst/>
          </a:prstGeom>
          <a:noFill/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276600" y="4800600"/>
            <a:ext cx="2895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Out of school… cardplayer, known party animal , political troublemaker  &amp; confirmed `tippler’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172200" y="4572000"/>
            <a:ext cx="2514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259C"/>
                </a:solidFill>
              </a:rPr>
              <a:t>Winner of Mendeleev look alike contest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259C"/>
                </a:solidFill>
              </a:rPr>
              <a:t>Dr. Steve Jakobi,Alfred State Biology professor kicking a cold brewski  back.    Da !     Da !</a:t>
            </a:r>
          </a:p>
        </p:txBody>
      </p:sp>
      <p:pic>
        <p:nvPicPr>
          <p:cNvPr id="62472" name="Picture 8" descr="steve%20be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81200"/>
            <a:ext cx="266700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  <p:bldP spid="62470" grpId="0" autoUpdateAnimBg="0"/>
      <p:bldP spid="624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The mess he deals with…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44958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~ </a:t>
            </a:r>
            <a:r>
              <a:rPr lang="en-US" dirty="0" smtClean="0"/>
              <a:t>60 elements by 1865</a:t>
            </a:r>
            <a:endParaRPr lang="en-US" dirty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8458200" cy="156966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dirty="0" smtClean="0"/>
              <a:t>1      H            </a:t>
            </a:r>
            <a:r>
              <a:rPr lang="en-US" b="1" dirty="0"/>
              <a:t>completely reactive; not found except as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 gas 	           		at room temperature. Found in numerous 			organic and inorganic compounds</a:t>
            </a:r>
            <a:endParaRPr lang="en-US" b="1" baseline="-25000" dirty="0" smtClean="0"/>
          </a:p>
          <a:p>
            <a:pPr marL="457200" indent="-457200">
              <a:spcBef>
                <a:spcPct val="50000"/>
              </a:spcBef>
            </a:pPr>
            <a:endParaRPr lang="en-US" baseline="30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8915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</a:rPr>
              <a:t>No apparent rhyme or reason as </a:t>
            </a:r>
            <a:r>
              <a:rPr lang="en-US" sz="2700" b="1" dirty="0" smtClean="0">
                <a:solidFill>
                  <a:srgbClr val="FF0000"/>
                </a:solidFill>
              </a:rPr>
              <a:t>element count </a:t>
            </a:r>
            <a:r>
              <a:rPr lang="en-US" sz="2700" b="1" dirty="0">
                <a:solidFill>
                  <a:srgbClr val="FF0000"/>
                </a:solidFill>
              </a:rPr>
              <a:t>goes up….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733800"/>
            <a:ext cx="8458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2"/>
            </a:pPr>
            <a:r>
              <a:rPr lang="en-US" b="1" dirty="0" smtClean="0"/>
              <a:t>He            completely </a:t>
            </a:r>
            <a:r>
              <a:rPr lang="en-US" b="1" dirty="0" err="1" smtClean="0"/>
              <a:t>unreactive</a:t>
            </a:r>
            <a:r>
              <a:rPr lang="en-US" b="1" dirty="0" smtClean="0"/>
              <a:t>. Gas at room temperature.</a:t>
            </a:r>
          </a:p>
          <a:p>
            <a:pPr marL="457200" indent="-457200"/>
            <a:r>
              <a:rPr lang="en-US" b="1" dirty="0" smtClean="0"/>
              <a:t>			No known compounds of He.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8458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       Li	very reactive.  Solid metal at room temperature.</a:t>
            </a:r>
          </a:p>
          <a:p>
            <a:r>
              <a:rPr lang="en-US" b="1" dirty="0" smtClean="0"/>
              <a:t>		Found many inorganic compounds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905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u="sng" dirty="0" smtClean="0">
                <a:solidFill>
                  <a:srgbClr val="FF0000"/>
                </a:solidFill>
              </a:rPr>
              <a:t>#  </a:t>
            </a:r>
            <a:r>
              <a:rPr lang="en-US" u="sng" dirty="0" smtClean="0"/>
              <a:t>  </a:t>
            </a:r>
            <a:r>
              <a:rPr lang="en-US" u="sng" dirty="0" smtClean="0">
                <a:solidFill>
                  <a:srgbClr val="0000CC"/>
                </a:solidFill>
              </a:rPr>
              <a:t>element </a:t>
            </a:r>
            <a:r>
              <a:rPr lang="en-US" u="sng" dirty="0" smtClean="0"/>
              <a:t>    </a:t>
            </a:r>
            <a:r>
              <a:rPr lang="en-US" i="1" u="sng" dirty="0" smtClean="0">
                <a:solidFill>
                  <a:srgbClr val="006666"/>
                </a:solidFill>
              </a:rPr>
              <a:t>some properties</a:t>
            </a:r>
            <a:r>
              <a:rPr lang="en-US" u="sng" dirty="0" smtClean="0"/>
              <a:t>				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  <p:bldP spid="63492" grpId="0" build="allAtOnce" animBg="1"/>
      <p:bldP spid="63493" grpId="0"/>
      <p:bldP spid="6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334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`How Do We Organize the Element Problem’ 				Analogies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ABCDEFGHIJKLMNOPQRSTUVWXYZ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267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QUICK BROWN FOX JUMPS OVER THE LAZY DOG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1) Is there a  coherent `pattern’ to the 26 symbols 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2) Card </a:t>
            </a:r>
            <a:r>
              <a:rPr lang="en-US" dirty="0"/>
              <a:t>player insights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867400"/>
            <a:ext cx="3200400" cy="457200"/>
          </a:xfrm>
          <a:prstGeom prst="rect">
            <a:avLst/>
          </a:prstGeom>
          <a:noFill/>
        </p:spPr>
      </p:pic>
      <p:pic>
        <p:nvPicPr>
          <p:cNvPr id="64516" name="Picture 4" descr="Playingc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038600" cy="3060700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495800" y="2057400"/>
            <a:ext cx="2057400" cy="29352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baseline="30000"/>
              <a:t>  6</a:t>
            </a:r>
            <a:r>
              <a:rPr lang="en-US" sz="6000" b="1"/>
              <a:t>C</a:t>
            </a:r>
          </a:p>
          <a:p>
            <a:pPr>
              <a:spcBef>
                <a:spcPct val="50000"/>
              </a:spcBef>
            </a:pPr>
            <a:r>
              <a:rPr lang="en-US" sz="6000" b="1"/>
              <a:t>12.01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781800" y="2057400"/>
            <a:ext cx="2057400" cy="28416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/>
              <a:t>GRAPHITE</a:t>
            </a:r>
          </a:p>
          <a:p>
            <a:pPr>
              <a:buFont typeface="Wingdings" pitchFamily="2" charset="2"/>
              <a:buChar char="Ø"/>
            </a:pPr>
            <a:r>
              <a:rPr lang="en-US" sz="2000" b="1"/>
              <a:t>MP 1710 </a:t>
            </a:r>
            <a:r>
              <a:rPr lang="en-US" sz="2000" b="1" baseline="30000"/>
              <a:t>O</a:t>
            </a:r>
            <a:r>
              <a:rPr lang="en-US" sz="2000" b="1"/>
              <a:t>C</a:t>
            </a:r>
          </a:p>
          <a:p>
            <a:pPr>
              <a:buFont typeface="Wingdings" pitchFamily="2" charset="2"/>
              <a:buChar char="Ø"/>
            </a:pPr>
            <a:r>
              <a:rPr lang="en-US" sz="2000" b="1"/>
              <a:t>d=2.11 g/cm</a:t>
            </a:r>
            <a:r>
              <a:rPr lang="en-US" sz="2000" b="1" baseline="30000"/>
              <a:t>3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BLACK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CO, CO</a:t>
            </a:r>
            <a:r>
              <a:rPr lang="en-US" baseline="-25000"/>
              <a:t>2</a:t>
            </a:r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2 other crystal forms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14400" y="5257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Playing card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181600" y="5257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Element card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2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Analogies (continued)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/>
      <p:bldP spid="645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endeleev%20periyodik%20tab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20228"/>
            <a:ext cx="8534813" cy="5494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THINKING LIKE A CHEMIST: 	Mendeleev (cont.)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990600"/>
            <a:ext cx="6477000" cy="8223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Organizing the mess that are the ~60 known elements circa 1870:</a:t>
            </a:r>
            <a:r>
              <a:rPr lang="en-US" b="1" dirty="0"/>
              <a:t> </a:t>
            </a:r>
          </a:p>
        </p:txBody>
      </p:sp>
      <p:pic>
        <p:nvPicPr>
          <p:cNvPr id="65540" name="Picture 4" descr="mendeleevs original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648200" cy="2974975"/>
          </a:xfrm>
          <a:prstGeom prst="rect">
            <a:avLst/>
          </a:prstGeom>
          <a:noFill/>
        </p:spPr>
      </p:pic>
      <p:pic>
        <p:nvPicPr>
          <p:cNvPr id="65541" name="Picture 5" descr="Mendeleev%20periyodik%20tab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481389" cy="2885149"/>
          </a:xfrm>
          <a:prstGeom prst="rect">
            <a:avLst/>
          </a:prstGeom>
          <a:noFill/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33400" y="5181600"/>
            <a:ext cx="3505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Negative of </a:t>
            </a:r>
            <a:r>
              <a:rPr lang="en-US" b="1">
                <a:solidFill>
                  <a:srgbClr val="FF0000"/>
                </a:solidFill>
              </a:rPr>
              <a:t>Mendeleev’s</a:t>
            </a:r>
          </a:p>
          <a:p>
            <a:pPr>
              <a:spcBef>
                <a:spcPct val="50000"/>
              </a:spcBef>
            </a:pPr>
            <a:r>
              <a:rPr lang="en-US" b="1" i="1"/>
              <a:t>Perioyodik tablo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724400" y="52578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“Colorized” version with English </a:t>
            </a:r>
            <a:r>
              <a:rPr lang="en-US" b="1" dirty="0" smtClean="0"/>
              <a:t>translation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Modern version of Mendeleev’s Periodic table of the elements</a:t>
            </a:r>
          </a:p>
        </p:txBody>
      </p:sp>
      <p:pic>
        <p:nvPicPr>
          <p:cNvPr id="68611" name="Picture 3" descr="Periodic%20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7688"/>
            <a:ext cx="8305800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z="2800" dirty="0"/>
              <a:t>Why the Periodic Table Rocks</a:t>
            </a:r>
            <a:r>
              <a:rPr lang="en-US" sz="4000" dirty="0"/>
              <a:t>….</a:t>
            </a:r>
            <a:br>
              <a:rPr lang="en-US" sz="4000" dirty="0"/>
            </a:br>
            <a:r>
              <a:rPr lang="en-US" sz="2400" dirty="0"/>
              <a:t>Thinking Like a Chemist </a:t>
            </a:r>
            <a:r>
              <a:rPr lang="en-US" sz="2400" dirty="0">
                <a:solidFill>
                  <a:srgbClr val="FF0000"/>
                </a:solidFill>
              </a:rPr>
              <a:t>Russian </a:t>
            </a:r>
            <a:r>
              <a:rPr lang="en-US" sz="2400" dirty="0"/>
              <a:t>style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524000"/>
            <a:ext cx="3200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/>
          </a:p>
          <a:p>
            <a:pPr>
              <a:spcBef>
                <a:spcPct val="50000"/>
              </a:spcBef>
            </a:pPr>
            <a:r>
              <a:rPr lang="en-US" sz="1800" b="1" u="sng"/>
              <a:t>property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Atomic mass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Melting point (</a:t>
            </a:r>
            <a:r>
              <a:rPr lang="en-US" sz="2000" b="1" baseline="30000"/>
              <a:t>o</a:t>
            </a:r>
            <a:r>
              <a:rPr lang="en-US" sz="2000" b="1"/>
              <a:t> C)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Density (g/cm</a:t>
            </a:r>
            <a:r>
              <a:rPr lang="en-US" sz="2000" b="1" baseline="30000"/>
              <a:t>3</a:t>
            </a:r>
            <a:r>
              <a:rPr lang="en-US" sz="2000" b="1"/>
              <a:t>)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 common oxide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Density of oxide(g/cm</a:t>
            </a:r>
            <a:r>
              <a:rPr lang="en-US" sz="2000" b="1" baseline="30000"/>
              <a:t>3</a:t>
            </a:r>
            <a:r>
              <a:rPr lang="en-US" sz="2000" b="1"/>
              <a:t>)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common chloride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chloride boiling point </a:t>
            </a:r>
            <a:r>
              <a:rPr lang="en-US" sz="1600" b="1"/>
              <a:t>(</a:t>
            </a:r>
            <a:r>
              <a:rPr lang="en-US" sz="1600" b="1" baseline="30000"/>
              <a:t>o</a:t>
            </a:r>
            <a:r>
              <a:rPr lang="en-US" sz="1600" b="1"/>
              <a:t> C)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14600" y="1828800"/>
            <a:ext cx="1600200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Silicon (Si)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971800" y="2362200"/>
            <a:ext cx="838200" cy="3140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28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1410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2.33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SiO</a:t>
            </a:r>
            <a:r>
              <a:rPr lang="en-US" sz="2000" b="1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2.66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SiCl</a:t>
            </a:r>
            <a:r>
              <a:rPr lang="en-US" sz="2000" b="1" baseline="-25000"/>
              <a:t>4</a:t>
            </a:r>
          </a:p>
          <a:p>
            <a:pPr>
              <a:spcBef>
                <a:spcPct val="50000"/>
              </a:spcBef>
            </a:pPr>
            <a:r>
              <a:rPr lang="en-US" sz="2000" b="1" baseline="-25000"/>
              <a:t>  </a:t>
            </a:r>
            <a:r>
              <a:rPr lang="en-US" sz="2000" b="1"/>
              <a:t>57.6</a:t>
            </a:r>
            <a:endParaRPr lang="en-US" sz="2000" b="1" baseline="-25000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934200" y="1828800"/>
            <a:ext cx="1295400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Tin (Sn)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162800" y="2362200"/>
            <a:ext cx="990600" cy="31400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118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232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7.28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SnO</a:t>
            </a:r>
            <a:r>
              <a:rPr lang="en-US" sz="2000" b="1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6.95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SnCl</a:t>
            </a:r>
            <a:r>
              <a:rPr lang="en-US" sz="2000" b="1" baseline="-25000"/>
              <a:t>4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114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191000" y="1828800"/>
            <a:ext cx="14478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predicted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343400" y="2362200"/>
            <a:ext cx="990600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72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821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5.5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XO</a:t>
            </a:r>
            <a:r>
              <a:rPr lang="en-US" sz="2000" b="1" baseline="-25000"/>
              <a:t>2</a:t>
            </a: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/>
              <a:t>4.7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XCl</a:t>
            </a:r>
            <a:r>
              <a:rPr lang="en-US" sz="2000" b="1" baseline="-25000"/>
              <a:t>4</a:t>
            </a: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/>
              <a:t>100</a:t>
            </a:r>
            <a:endParaRPr lang="en-US" sz="2000" b="1" baseline="-25000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715000" y="1828800"/>
            <a:ext cx="10668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Found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791200" y="2362200"/>
            <a:ext cx="838200" cy="3140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72.6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947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5.4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GeO</a:t>
            </a:r>
            <a:r>
              <a:rPr lang="en-US" sz="2000" b="1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4.23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GeCl</a:t>
            </a:r>
            <a:r>
              <a:rPr lang="en-US" sz="2000" b="1" baseline="-25000"/>
              <a:t>4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84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886200" y="5943600"/>
            <a:ext cx="4800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2</a:t>
            </a:r>
            <a:r>
              <a:rPr lang="en-US"/>
              <a:t>1886 Germanium (Ge) discovered</a:t>
            </a:r>
            <a:endParaRPr lang="en-US" baseline="30000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228600" y="5638800"/>
            <a:ext cx="3429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Average of Si and Sn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304800"/>
            <a:ext cx="676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458200" y="1600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??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58200" y="1600200"/>
            <a:ext cx="5334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Comic Sans MS" pitchFamily="66" charset="0"/>
              </a:rPr>
              <a:t>Ge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animBg="1"/>
      <p:bldP spid="66565" grpId="0" animBg="1"/>
      <p:bldP spid="66566" grpId="0" animBg="1"/>
      <p:bldP spid="66567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6" grpId="0" animBg="1"/>
      <p:bldP spid="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641</Words>
  <Application>Microsoft Office PowerPoint</Application>
  <PresentationFormat>On-screen Show (4:3)</PresentationFormat>
  <Paragraphs>215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Bitmap Image</vt:lpstr>
      <vt:lpstr>Packager Shell Object</vt:lpstr>
      <vt:lpstr>PowerPoint Presentation</vt:lpstr>
      <vt:lpstr>THINKING LIKE A CHEMIST: Russian style  Dimitri Mendeleev    ~1865</vt:lpstr>
      <vt:lpstr>The mess he deals with…</vt:lpstr>
      <vt:lpstr>PowerPoint Presentation</vt:lpstr>
      <vt:lpstr>2) Card player insights</vt:lpstr>
      <vt:lpstr>PowerPoint Presentation</vt:lpstr>
      <vt:lpstr>THINKING LIKE A CHEMIST:  Mendeleev (cont.)</vt:lpstr>
      <vt:lpstr>Modern version of Mendeleev’s Periodic table of the elements</vt:lpstr>
      <vt:lpstr>Why the Periodic Table Rocks…. Thinking Like a Chemist Russian style</vt:lpstr>
      <vt:lpstr>Another example…</vt:lpstr>
      <vt:lpstr>PowerPoint Presentation</vt:lpstr>
      <vt:lpstr>Periodic Commonalities: halogens </vt:lpstr>
      <vt:lpstr>Another example of periodic commonality  inert (noble) gases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126</cp:revision>
  <dcterms:created xsi:type="dcterms:W3CDTF">2006-08-31T00:16:57Z</dcterms:created>
  <dcterms:modified xsi:type="dcterms:W3CDTF">2012-09-19T18:23:37Z</dcterms:modified>
</cp:coreProperties>
</file>